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6858000" cx="12192000"/>
  <p:notesSz cx="7016750" cy="930275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6" roundtripDataSignature="AMtx7miqVWTUeGzfrl6NwL9/4bwnca9R+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6"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1"/>
            <a:ext cx="3040592" cy="466753"/>
          </a:xfrm>
          <a:prstGeom prst="rect">
            <a:avLst/>
          </a:prstGeom>
          <a:noFill/>
          <a:ln>
            <a:noFill/>
          </a:ln>
        </p:spPr>
        <p:txBody>
          <a:bodyPr anchorCtr="0" anchor="t" bIns="46625" lIns="93250" spcFirstLastPara="1" rIns="93250" wrap="square" tIns="4662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974535" y="1"/>
            <a:ext cx="3040592" cy="466753"/>
          </a:xfrm>
          <a:prstGeom prst="rect">
            <a:avLst/>
          </a:prstGeom>
          <a:noFill/>
          <a:ln>
            <a:noFill/>
          </a:ln>
        </p:spPr>
        <p:txBody>
          <a:bodyPr anchorCtr="0" anchor="t" bIns="46625" lIns="93250" spcFirstLastPara="1" rIns="93250" wrap="square" tIns="46625">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715963" y="1162050"/>
            <a:ext cx="5584825" cy="314166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1675" y="4476949"/>
            <a:ext cx="5613400" cy="3662958"/>
          </a:xfrm>
          <a:prstGeom prst="rect">
            <a:avLst/>
          </a:prstGeom>
          <a:noFill/>
          <a:ln>
            <a:noFill/>
          </a:ln>
        </p:spPr>
        <p:txBody>
          <a:bodyPr anchorCtr="0" anchor="t" bIns="46625" lIns="93250" spcFirstLastPara="1" rIns="93250" wrap="square" tIns="46625">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35998"/>
            <a:ext cx="3040592" cy="466752"/>
          </a:xfrm>
          <a:prstGeom prst="rect">
            <a:avLst/>
          </a:prstGeom>
          <a:noFill/>
          <a:ln>
            <a:noFill/>
          </a:ln>
        </p:spPr>
        <p:txBody>
          <a:bodyPr anchorCtr="0" anchor="b" bIns="46625" lIns="93250" spcFirstLastPara="1" rIns="93250" wrap="square" tIns="4662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974535" y="8835998"/>
            <a:ext cx="3040592" cy="466752"/>
          </a:xfrm>
          <a:prstGeom prst="rect">
            <a:avLst/>
          </a:prstGeom>
          <a:noFill/>
          <a:ln>
            <a:noFill/>
          </a:ln>
        </p:spPr>
        <p:txBody>
          <a:bodyPr anchorCtr="0" anchor="b" bIns="46625" lIns="93250" spcFirstLastPara="1" rIns="93250" wrap="square" tIns="46625">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715963" y="1162050"/>
            <a:ext cx="5584825" cy="314166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701675" y="4476949"/>
            <a:ext cx="5613400" cy="3662958"/>
          </a:xfrm>
          <a:prstGeom prst="rect">
            <a:avLst/>
          </a:prstGeom>
          <a:noFill/>
          <a:ln>
            <a:noFill/>
          </a:ln>
        </p:spPr>
        <p:txBody>
          <a:bodyPr anchorCtr="0" anchor="t" bIns="46625" lIns="93250" spcFirstLastPara="1" rIns="93250" wrap="square" tIns="46625">
            <a:noAutofit/>
          </a:bodyPr>
          <a:lstStyle/>
          <a:p>
            <a:pPr indent="0" lvl="0" marL="0" rtl="0" algn="l">
              <a:spcBef>
                <a:spcPts val="0"/>
              </a:spcBef>
              <a:spcAft>
                <a:spcPts val="0"/>
              </a:spcAft>
              <a:buNone/>
            </a:pPr>
            <a:r>
              <a:t/>
            </a:r>
            <a:endParaRPr/>
          </a:p>
        </p:txBody>
      </p:sp>
      <p:sp>
        <p:nvSpPr>
          <p:cNvPr id="87" name="Google Shape;87;p1:notes"/>
          <p:cNvSpPr txBox="1"/>
          <p:nvPr>
            <p:ph idx="10" type="dt"/>
          </p:nvPr>
        </p:nvSpPr>
        <p:spPr>
          <a:xfrm>
            <a:off x="3974535" y="1"/>
            <a:ext cx="3040592" cy="466753"/>
          </a:xfrm>
          <a:prstGeom prst="rect">
            <a:avLst/>
          </a:prstGeom>
          <a:noFill/>
          <a:ln>
            <a:noFill/>
          </a:ln>
        </p:spPr>
        <p:txBody>
          <a:bodyPr anchorCtr="0" anchor="t" bIns="46625" lIns="93250" spcFirstLastPara="1" rIns="93250" wrap="square" tIns="46625">
            <a:noAutofit/>
          </a:bodyPr>
          <a:lstStyle/>
          <a:p>
            <a:pPr indent="0" lvl="0" marL="0" rtl="0" algn="r">
              <a:spcBef>
                <a:spcPts val="0"/>
              </a:spcBef>
              <a:spcAft>
                <a:spcPts val="0"/>
              </a:spcAft>
              <a:buNone/>
            </a:pPr>
            <a:r>
              <a:rPr lang="en-US"/>
              <a:t>April 7, 2023</a:t>
            </a:r>
            <a:endParaRPr/>
          </a:p>
        </p:txBody>
      </p:sp>
      <p:sp>
        <p:nvSpPr>
          <p:cNvPr id="88" name="Google Shape;88;p1:notes"/>
          <p:cNvSpPr txBox="1"/>
          <p:nvPr>
            <p:ph idx="11" type="ftr"/>
          </p:nvPr>
        </p:nvSpPr>
        <p:spPr>
          <a:xfrm>
            <a:off x="0" y="8835998"/>
            <a:ext cx="3040592" cy="466752"/>
          </a:xfrm>
          <a:prstGeom prst="rect">
            <a:avLst/>
          </a:prstGeom>
          <a:noFill/>
          <a:ln>
            <a:noFill/>
          </a:ln>
        </p:spPr>
        <p:txBody>
          <a:bodyPr anchorCtr="0" anchor="b" bIns="46625" lIns="93250" spcFirstLastPara="1" rIns="93250" wrap="square" tIns="46625">
            <a:noAutofit/>
          </a:bodyPr>
          <a:lstStyle/>
          <a:p>
            <a:pPr indent="0" lvl="0" marL="0" rtl="0" algn="l">
              <a:spcBef>
                <a:spcPts val="0"/>
              </a:spcBef>
              <a:spcAft>
                <a:spcPts val="0"/>
              </a:spcAft>
              <a:buNone/>
            </a:pPr>
            <a:r>
              <a:rPr lang="en-US"/>
              <a:t>Accessible Math Materials</a:t>
            </a:r>
            <a:endParaRPr/>
          </a:p>
        </p:txBody>
      </p:sp>
      <p:sp>
        <p:nvSpPr>
          <p:cNvPr id="89" name="Google Shape;89;p1:notes"/>
          <p:cNvSpPr txBox="1"/>
          <p:nvPr>
            <p:ph idx="3" type="hdr"/>
          </p:nvPr>
        </p:nvSpPr>
        <p:spPr>
          <a:xfrm>
            <a:off x="0" y="1"/>
            <a:ext cx="3040592" cy="466753"/>
          </a:xfrm>
          <a:prstGeom prst="rect">
            <a:avLst/>
          </a:prstGeom>
          <a:noFill/>
          <a:ln>
            <a:noFill/>
          </a:ln>
        </p:spPr>
        <p:txBody>
          <a:bodyPr anchorCtr="0" anchor="t" bIns="46625" lIns="93250" spcFirstLastPara="1" rIns="93250" wrap="square" tIns="46625">
            <a:noAutofit/>
          </a:bodyPr>
          <a:lstStyle/>
          <a:p>
            <a:pPr indent="0" lvl="0" marL="0" rtl="0" algn="l">
              <a:spcBef>
                <a:spcPts val="0"/>
              </a:spcBef>
              <a:spcAft>
                <a:spcPts val="0"/>
              </a:spcAft>
              <a:buNone/>
            </a:pPr>
            <a:r>
              <a:rPr lang="en-US"/>
              <a:t>ColoMATYC 2023</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0:notes"/>
          <p:cNvSpPr/>
          <p:nvPr>
            <p:ph idx="2" type="sldImg"/>
          </p:nvPr>
        </p:nvSpPr>
        <p:spPr>
          <a:xfrm>
            <a:off x="715963" y="1162050"/>
            <a:ext cx="5584825" cy="314166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0" name="Google Shape;160;p10:notes"/>
          <p:cNvSpPr txBox="1"/>
          <p:nvPr>
            <p:ph idx="1" type="body"/>
          </p:nvPr>
        </p:nvSpPr>
        <p:spPr>
          <a:xfrm>
            <a:off x="701675" y="4476949"/>
            <a:ext cx="5613400" cy="3662958"/>
          </a:xfrm>
          <a:prstGeom prst="rect">
            <a:avLst/>
          </a:prstGeom>
          <a:noFill/>
          <a:ln>
            <a:noFill/>
          </a:ln>
        </p:spPr>
        <p:txBody>
          <a:bodyPr anchorCtr="0" anchor="t" bIns="46625" lIns="93250" spcFirstLastPara="1" rIns="93250" wrap="square" tIns="46625">
            <a:noAutofit/>
          </a:bodyPr>
          <a:lstStyle/>
          <a:p>
            <a:pPr indent="0" lvl="0" marL="0" rtl="0" algn="l">
              <a:spcBef>
                <a:spcPts val="0"/>
              </a:spcBef>
              <a:spcAft>
                <a:spcPts val="0"/>
              </a:spcAft>
              <a:buNone/>
            </a:pPr>
            <a:r>
              <a:t/>
            </a:r>
            <a:endParaRPr/>
          </a:p>
        </p:txBody>
      </p:sp>
      <p:sp>
        <p:nvSpPr>
          <p:cNvPr id="161" name="Google Shape;161;p10:notes"/>
          <p:cNvSpPr txBox="1"/>
          <p:nvPr>
            <p:ph idx="10" type="dt"/>
          </p:nvPr>
        </p:nvSpPr>
        <p:spPr>
          <a:xfrm>
            <a:off x="3974535" y="1"/>
            <a:ext cx="3040592" cy="466753"/>
          </a:xfrm>
          <a:prstGeom prst="rect">
            <a:avLst/>
          </a:prstGeom>
          <a:noFill/>
          <a:ln>
            <a:noFill/>
          </a:ln>
        </p:spPr>
        <p:txBody>
          <a:bodyPr anchorCtr="0" anchor="t" bIns="46625" lIns="93250" spcFirstLastPara="1" rIns="93250" wrap="square" tIns="46625">
            <a:noAutofit/>
          </a:bodyPr>
          <a:lstStyle/>
          <a:p>
            <a:pPr indent="0" lvl="0" marL="0" rtl="0" algn="r">
              <a:spcBef>
                <a:spcPts val="0"/>
              </a:spcBef>
              <a:spcAft>
                <a:spcPts val="0"/>
              </a:spcAft>
              <a:buNone/>
            </a:pPr>
            <a:r>
              <a:rPr lang="en-US"/>
              <a:t>April 7, 2023</a:t>
            </a:r>
            <a:endParaRPr/>
          </a:p>
        </p:txBody>
      </p:sp>
      <p:sp>
        <p:nvSpPr>
          <p:cNvPr id="162" name="Google Shape;162;p10:notes"/>
          <p:cNvSpPr txBox="1"/>
          <p:nvPr>
            <p:ph idx="11" type="ftr"/>
          </p:nvPr>
        </p:nvSpPr>
        <p:spPr>
          <a:xfrm>
            <a:off x="0" y="8835998"/>
            <a:ext cx="3040592" cy="466752"/>
          </a:xfrm>
          <a:prstGeom prst="rect">
            <a:avLst/>
          </a:prstGeom>
          <a:noFill/>
          <a:ln>
            <a:noFill/>
          </a:ln>
        </p:spPr>
        <p:txBody>
          <a:bodyPr anchorCtr="0" anchor="b" bIns="46625" lIns="93250" spcFirstLastPara="1" rIns="93250" wrap="square" tIns="46625">
            <a:noAutofit/>
          </a:bodyPr>
          <a:lstStyle/>
          <a:p>
            <a:pPr indent="0" lvl="0" marL="0" rtl="0" algn="l">
              <a:spcBef>
                <a:spcPts val="0"/>
              </a:spcBef>
              <a:spcAft>
                <a:spcPts val="0"/>
              </a:spcAft>
              <a:buNone/>
            </a:pPr>
            <a:r>
              <a:rPr lang="en-US"/>
              <a:t>Accessible Math Materials</a:t>
            </a:r>
            <a:endParaRPr/>
          </a:p>
        </p:txBody>
      </p:sp>
      <p:sp>
        <p:nvSpPr>
          <p:cNvPr id="163" name="Google Shape;163;p10:notes"/>
          <p:cNvSpPr txBox="1"/>
          <p:nvPr>
            <p:ph idx="3" type="hdr"/>
          </p:nvPr>
        </p:nvSpPr>
        <p:spPr>
          <a:xfrm>
            <a:off x="0" y="1"/>
            <a:ext cx="3040592" cy="466753"/>
          </a:xfrm>
          <a:prstGeom prst="rect">
            <a:avLst/>
          </a:prstGeom>
          <a:noFill/>
          <a:ln>
            <a:noFill/>
          </a:ln>
        </p:spPr>
        <p:txBody>
          <a:bodyPr anchorCtr="0" anchor="t" bIns="46625" lIns="93250" spcFirstLastPara="1" rIns="93250" wrap="square" tIns="46625">
            <a:noAutofit/>
          </a:bodyPr>
          <a:lstStyle/>
          <a:p>
            <a:pPr indent="0" lvl="0" marL="0" rtl="0" algn="l">
              <a:spcBef>
                <a:spcPts val="0"/>
              </a:spcBef>
              <a:spcAft>
                <a:spcPts val="0"/>
              </a:spcAft>
              <a:buNone/>
            </a:pPr>
            <a:r>
              <a:rPr lang="en-US"/>
              <a:t>ColoMATYC 2023</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1:notes"/>
          <p:cNvSpPr txBox="1"/>
          <p:nvPr>
            <p:ph idx="1" type="body"/>
          </p:nvPr>
        </p:nvSpPr>
        <p:spPr>
          <a:xfrm>
            <a:off x="701675" y="4476949"/>
            <a:ext cx="5613400" cy="3662958"/>
          </a:xfrm>
          <a:prstGeom prst="rect">
            <a:avLst/>
          </a:prstGeom>
        </p:spPr>
        <p:txBody>
          <a:bodyPr anchorCtr="0" anchor="t" bIns="46625" lIns="93250" spcFirstLastPara="1" rIns="93250" wrap="square" tIns="46625">
            <a:noAutofit/>
          </a:bodyPr>
          <a:lstStyle/>
          <a:p>
            <a:pPr indent="0" lvl="0" marL="0" rtl="0" algn="l">
              <a:spcBef>
                <a:spcPts val="0"/>
              </a:spcBef>
              <a:spcAft>
                <a:spcPts val="0"/>
              </a:spcAft>
              <a:buNone/>
            </a:pPr>
            <a:r>
              <a:t/>
            </a:r>
            <a:endParaRPr/>
          </a:p>
        </p:txBody>
      </p:sp>
      <p:sp>
        <p:nvSpPr>
          <p:cNvPr id="170" name="Google Shape;170;p11:notes"/>
          <p:cNvSpPr/>
          <p:nvPr>
            <p:ph idx="2" type="sldImg"/>
          </p:nvPr>
        </p:nvSpPr>
        <p:spPr>
          <a:xfrm>
            <a:off x="715963" y="1162050"/>
            <a:ext cx="5584825" cy="314166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2:notes"/>
          <p:cNvSpPr txBox="1"/>
          <p:nvPr>
            <p:ph idx="1" type="body"/>
          </p:nvPr>
        </p:nvSpPr>
        <p:spPr>
          <a:xfrm>
            <a:off x="701675" y="4476949"/>
            <a:ext cx="5613400" cy="3662958"/>
          </a:xfrm>
          <a:prstGeom prst="rect">
            <a:avLst/>
          </a:prstGeom>
        </p:spPr>
        <p:txBody>
          <a:bodyPr anchorCtr="0" anchor="t" bIns="46625" lIns="93250" spcFirstLastPara="1" rIns="93250" wrap="square" tIns="46625">
            <a:noAutofit/>
          </a:bodyPr>
          <a:lstStyle/>
          <a:p>
            <a:pPr indent="0" lvl="0" marL="0" rtl="0" algn="l">
              <a:spcBef>
                <a:spcPts val="0"/>
              </a:spcBef>
              <a:spcAft>
                <a:spcPts val="0"/>
              </a:spcAft>
              <a:buNone/>
            </a:pPr>
            <a:r>
              <a:t/>
            </a:r>
            <a:endParaRPr/>
          </a:p>
        </p:txBody>
      </p:sp>
      <p:sp>
        <p:nvSpPr>
          <p:cNvPr id="95" name="Google Shape;95;p2:notes"/>
          <p:cNvSpPr/>
          <p:nvPr>
            <p:ph idx="2" type="sldImg"/>
          </p:nvPr>
        </p:nvSpPr>
        <p:spPr>
          <a:xfrm>
            <a:off x="715963" y="1162050"/>
            <a:ext cx="5584825" cy="314166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3:notes"/>
          <p:cNvSpPr txBox="1"/>
          <p:nvPr>
            <p:ph idx="1" type="body"/>
          </p:nvPr>
        </p:nvSpPr>
        <p:spPr>
          <a:xfrm>
            <a:off x="701675" y="4476949"/>
            <a:ext cx="5613400" cy="3662958"/>
          </a:xfrm>
          <a:prstGeom prst="rect">
            <a:avLst/>
          </a:prstGeom>
        </p:spPr>
        <p:txBody>
          <a:bodyPr anchorCtr="0" anchor="t" bIns="46625" lIns="93250" spcFirstLastPara="1" rIns="93250" wrap="square" tIns="46625">
            <a:noAutofit/>
          </a:bodyPr>
          <a:lstStyle/>
          <a:p>
            <a:pPr indent="0" lvl="0" marL="0" rtl="0" algn="l">
              <a:spcBef>
                <a:spcPts val="0"/>
              </a:spcBef>
              <a:spcAft>
                <a:spcPts val="0"/>
              </a:spcAft>
              <a:buNone/>
            </a:pPr>
            <a:r>
              <a:t/>
            </a:r>
            <a:endParaRPr/>
          </a:p>
        </p:txBody>
      </p:sp>
      <p:sp>
        <p:nvSpPr>
          <p:cNvPr id="102" name="Google Shape;102;p3:notes"/>
          <p:cNvSpPr/>
          <p:nvPr>
            <p:ph idx="2" type="sldImg"/>
          </p:nvPr>
        </p:nvSpPr>
        <p:spPr>
          <a:xfrm>
            <a:off x="715963" y="1162050"/>
            <a:ext cx="5584825" cy="314166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4:notes"/>
          <p:cNvSpPr txBox="1"/>
          <p:nvPr>
            <p:ph idx="1" type="body"/>
          </p:nvPr>
        </p:nvSpPr>
        <p:spPr>
          <a:xfrm>
            <a:off x="701675" y="4476949"/>
            <a:ext cx="5613400" cy="3662958"/>
          </a:xfrm>
          <a:prstGeom prst="rect">
            <a:avLst/>
          </a:prstGeom>
        </p:spPr>
        <p:txBody>
          <a:bodyPr anchorCtr="0" anchor="t" bIns="46625" lIns="93250" spcFirstLastPara="1" rIns="93250" wrap="square" tIns="46625">
            <a:noAutofit/>
          </a:bodyPr>
          <a:lstStyle/>
          <a:p>
            <a:pPr indent="0" lvl="0" marL="0" rtl="0" algn="l">
              <a:spcBef>
                <a:spcPts val="0"/>
              </a:spcBef>
              <a:spcAft>
                <a:spcPts val="0"/>
              </a:spcAft>
              <a:buNone/>
            </a:pPr>
            <a:r>
              <a:t/>
            </a:r>
            <a:endParaRPr/>
          </a:p>
        </p:txBody>
      </p:sp>
      <p:sp>
        <p:nvSpPr>
          <p:cNvPr id="109" name="Google Shape;109;p4:notes"/>
          <p:cNvSpPr/>
          <p:nvPr>
            <p:ph idx="2" type="sldImg"/>
          </p:nvPr>
        </p:nvSpPr>
        <p:spPr>
          <a:xfrm>
            <a:off x="715963" y="1162050"/>
            <a:ext cx="5584825" cy="314166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5:notes"/>
          <p:cNvSpPr txBox="1"/>
          <p:nvPr>
            <p:ph idx="1" type="body"/>
          </p:nvPr>
        </p:nvSpPr>
        <p:spPr>
          <a:xfrm>
            <a:off x="701675" y="4476949"/>
            <a:ext cx="5613400" cy="3662958"/>
          </a:xfrm>
          <a:prstGeom prst="rect">
            <a:avLst/>
          </a:prstGeom>
        </p:spPr>
        <p:txBody>
          <a:bodyPr anchorCtr="0" anchor="t" bIns="46625" lIns="93250" spcFirstLastPara="1" rIns="93250" wrap="square" tIns="46625">
            <a:noAutofit/>
          </a:bodyPr>
          <a:lstStyle/>
          <a:p>
            <a:pPr indent="0" lvl="0" marL="0" rtl="0" algn="l">
              <a:spcBef>
                <a:spcPts val="0"/>
              </a:spcBef>
              <a:spcAft>
                <a:spcPts val="0"/>
              </a:spcAft>
              <a:buNone/>
            </a:pPr>
            <a:r>
              <a:t/>
            </a:r>
            <a:endParaRPr/>
          </a:p>
        </p:txBody>
      </p:sp>
      <p:sp>
        <p:nvSpPr>
          <p:cNvPr id="116" name="Google Shape;116;p5:notes"/>
          <p:cNvSpPr/>
          <p:nvPr>
            <p:ph idx="2" type="sldImg"/>
          </p:nvPr>
        </p:nvSpPr>
        <p:spPr>
          <a:xfrm>
            <a:off x="715963" y="1162050"/>
            <a:ext cx="5584825" cy="314166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6:notes"/>
          <p:cNvSpPr txBox="1"/>
          <p:nvPr>
            <p:ph idx="1" type="body"/>
          </p:nvPr>
        </p:nvSpPr>
        <p:spPr>
          <a:xfrm>
            <a:off x="701675" y="4476949"/>
            <a:ext cx="5613400" cy="3662958"/>
          </a:xfrm>
          <a:prstGeom prst="rect">
            <a:avLst/>
          </a:prstGeom>
        </p:spPr>
        <p:txBody>
          <a:bodyPr anchorCtr="0" anchor="t" bIns="46625" lIns="93250" spcFirstLastPara="1" rIns="93250" wrap="square" tIns="46625">
            <a:noAutofit/>
          </a:bodyPr>
          <a:lstStyle/>
          <a:p>
            <a:pPr indent="0" lvl="0" marL="0" rtl="0" algn="l">
              <a:spcBef>
                <a:spcPts val="0"/>
              </a:spcBef>
              <a:spcAft>
                <a:spcPts val="0"/>
              </a:spcAft>
              <a:buNone/>
            </a:pPr>
            <a:r>
              <a:t/>
            </a:r>
            <a:endParaRPr/>
          </a:p>
        </p:txBody>
      </p:sp>
      <p:sp>
        <p:nvSpPr>
          <p:cNvPr id="123" name="Google Shape;123;p6:notes"/>
          <p:cNvSpPr/>
          <p:nvPr>
            <p:ph idx="2" type="sldImg"/>
          </p:nvPr>
        </p:nvSpPr>
        <p:spPr>
          <a:xfrm>
            <a:off x="715963" y="1162050"/>
            <a:ext cx="5584825" cy="314166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7:notes"/>
          <p:cNvSpPr/>
          <p:nvPr>
            <p:ph idx="2" type="sldImg"/>
          </p:nvPr>
        </p:nvSpPr>
        <p:spPr>
          <a:xfrm>
            <a:off x="715963" y="1162050"/>
            <a:ext cx="5584825" cy="314166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0" name="Google Shape;130;p7:notes"/>
          <p:cNvSpPr txBox="1"/>
          <p:nvPr>
            <p:ph idx="1" type="body"/>
          </p:nvPr>
        </p:nvSpPr>
        <p:spPr>
          <a:xfrm>
            <a:off x="701675" y="4476949"/>
            <a:ext cx="5613400" cy="3662958"/>
          </a:xfrm>
          <a:prstGeom prst="rect">
            <a:avLst/>
          </a:prstGeom>
          <a:noFill/>
          <a:ln>
            <a:noFill/>
          </a:ln>
        </p:spPr>
        <p:txBody>
          <a:bodyPr anchorCtr="0" anchor="t" bIns="46625" lIns="93250" spcFirstLastPara="1" rIns="93250" wrap="square" tIns="46625">
            <a:noAutofit/>
          </a:bodyPr>
          <a:lstStyle/>
          <a:p>
            <a:pPr indent="0" lvl="0" marL="0" rtl="0" algn="l">
              <a:spcBef>
                <a:spcPts val="0"/>
              </a:spcBef>
              <a:spcAft>
                <a:spcPts val="0"/>
              </a:spcAft>
              <a:buNone/>
            </a:pPr>
            <a:r>
              <a:t/>
            </a:r>
            <a:endParaRPr/>
          </a:p>
        </p:txBody>
      </p:sp>
      <p:sp>
        <p:nvSpPr>
          <p:cNvPr id="131" name="Google Shape;131;p7:notes"/>
          <p:cNvSpPr txBox="1"/>
          <p:nvPr>
            <p:ph idx="10" type="dt"/>
          </p:nvPr>
        </p:nvSpPr>
        <p:spPr>
          <a:xfrm>
            <a:off x="3974535" y="1"/>
            <a:ext cx="3040592" cy="466753"/>
          </a:xfrm>
          <a:prstGeom prst="rect">
            <a:avLst/>
          </a:prstGeom>
          <a:noFill/>
          <a:ln>
            <a:noFill/>
          </a:ln>
        </p:spPr>
        <p:txBody>
          <a:bodyPr anchorCtr="0" anchor="t" bIns="46625" lIns="93250" spcFirstLastPara="1" rIns="93250" wrap="square" tIns="46625">
            <a:noAutofit/>
          </a:bodyPr>
          <a:lstStyle/>
          <a:p>
            <a:pPr indent="0" lvl="0" marL="0" rtl="0" algn="r">
              <a:spcBef>
                <a:spcPts val="0"/>
              </a:spcBef>
              <a:spcAft>
                <a:spcPts val="0"/>
              </a:spcAft>
              <a:buNone/>
            </a:pPr>
            <a:r>
              <a:rPr lang="en-US"/>
              <a:t>April 7, 2023</a:t>
            </a:r>
            <a:endParaRPr/>
          </a:p>
        </p:txBody>
      </p:sp>
      <p:sp>
        <p:nvSpPr>
          <p:cNvPr id="132" name="Google Shape;132;p7:notes"/>
          <p:cNvSpPr txBox="1"/>
          <p:nvPr>
            <p:ph idx="11" type="ftr"/>
          </p:nvPr>
        </p:nvSpPr>
        <p:spPr>
          <a:xfrm>
            <a:off x="0" y="8835998"/>
            <a:ext cx="3040592" cy="466752"/>
          </a:xfrm>
          <a:prstGeom prst="rect">
            <a:avLst/>
          </a:prstGeom>
          <a:noFill/>
          <a:ln>
            <a:noFill/>
          </a:ln>
        </p:spPr>
        <p:txBody>
          <a:bodyPr anchorCtr="0" anchor="b" bIns="46625" lIns="93250" spcFirstLastPara="1" rIns="93250" wrap="square" tIns="46625">
            <a:noAutofit/>
          </a:bodyPr>
          <a:lstStyle/>
          <a:p>
            <a:pPr indent="0" lvl="0" marL="0" rtl="0" algn="l">
              <a:spcBef>
                <a:spcPts val="0"/>
              </a:spcBef>
              <a:spcAft>
                <a:spcPts val="0"/>
              </a:spcAft>
              <a:buNone/>
            </a:pPr>
            <a:r>
              <a:rPr lang="en-US"/>
              <a:t>Accessible Math Materials</a:t>
            </a:r>
            <a:endParaRPr/>
          </a:p>
        </p:txBody>
      </p:sp>
      <p:sp>
        <p:nvSpPr>
          <p:cNvPr id="133" name="Google Shape;133;p7:notes"/>
          <p:cNvSpPr txBox="1"/>
          <p:nvPr>
            <p:ph idx="3" type="hdr"/>
          </p:nvPr>
        </p:nvSpPr>
        <p:spPr>
          <a:xfrm>
            <a:off x="0" y="1"/>
            <a:ext cx="3040592" cy="466753"/>
          </a:xfrm>
          <a:prstGeom prst="rect">
            <a:avLst/>
          </a:prstGeom>
          <a:noFill/>
          <a:ln>
            <a:noFill/>
          </a:ln>
        </p:spPr>
        <p:txBody>
          <a:bodyPr anchorCtr="0" anchor="t" bIns="46625" lIns="93250" spcFirstLastPara="1" rIns="93250" wrap="square" tIns="46625">
            <a:noAutofit/>
          </a:bodyPr>
          <a:lstStyle/>
          <a:p>
            <a:pPr indent="0" lvl="0" marL="0" rtl="0" algn="l">
              <a:spcBef>
                <a:spcPts val="0"/>
              </a:spcBef>
              <a:spcAft>
                <a:spcPts val="0"/>
              </a:spcAft>
              <a:buNone/>
            </a:pPr>
            <a:r>
              <a:rPr lang="en-US"/>
              <a:t>ColoMATYC 2023</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8:notes"/>
          <p:cNvSpPr/>
          <p:nvPr>
            <p:ph idx="2" type="sldImg"/>
          </p:nvPr>
        </p:nvSpPr>
        <p:spPr>
          <a:xfrm>
            <a:off x="715963" y="1162050"/>
            <a:ext cx="5584825" cy="314166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0" name="Google Shape;140;p8:notes"/>
          <p:cNvSpPr txBox="1"/>
          <p:nvPr>
            <p:ph idx="1" type="body"/>
          </p:nvPr>
        </p:nvSpPr>
        <p:spPr>
          <a:xfrm>
            <a:off x="701675" y="4476949"/>
            <a:ext cx="5613400" cy="3662958"/>
          </a:xfrm>
          <a:prstGeom prst="rect">
            <a:avLst/>
          </a:prstGeom>
          <a:noFill/>
          <a:ln>
            <a:noFill/>
          </a:ln>
        </p:spPr>
        <p:txBody>
          <a:bodyPr anchorCtr="0" anchor="t" bIns="46625" lIns="93250" spcFirstLastPara="1" rIns="93250" wrap="square" tIns="46625">
            <a:noAutofit/>
          </a:bodyPr>
          <a:lstStyle/>
          <a:p>
            <a:pPr indent="0" lvl="0" marL="0" rtl="0" algn="l">
              <a:spcBef>
                <a:spcPts val="0"/>
              </a:spcBef>
              <a:spcAft>
                <a:spcPts val="0"/>
              </a:spcAft>
              <a:buNone/>
            </a:pPr>
            <a:r>
              <a:t/>
            </a:r>
            <a:endParaRPr/>
          </a:p>
        </p:txBody>
      </p:sp>
      <p:sp>
        <p:nvSpPr>
          <p:cNvPr id="141" name="Google Shape;141;p8:notes"/>
          <p:cNvSpPr txBox="1"/>
          <p:nvPr>
            <p:ph idx="10" type="dt"/>
          </p:nvPr>
        </p:nvSpPr>
        <p:spPr>
          <a:xfrm>
            <a:off x="3974535" y="1"/>
            <a:ext cx="3040592" cy="466753"/>
          </a:xfrm>
          <a:prstGeom prst="rect">
            <a:avLst/>
          </a:prstGeom>
          <a:noFill/>
          <a:ln>
            <a:noFill/>
          </a:ln>
        </p:spPr>
        <p:txBody>
          <a:bodyPr anchorCtr="0" anchor="t" bIns="46625" lIns="93250" spcFirstLastPara="1" rIns="93250" wrap="square" tIns="46625">
            <a:noAutofit/>
          </a:bodyPr>
          <a:lstStyle/>
          <a:p>
            <a:pPr indent="0" lvl="0" marL="0" rtl="0" algn="r">
              <a:spcBef>
                <a:spcPts val="0"/>
              </a:spcBef>
              <a:spcAft>
                <a:spcPts val="0"/>
              </a:spcAft>
              <a:buNone/>
            </a:pPr>
            <a:r>
              <a:rPr lang="en-US"/>
              <a:t>April 7, 2023</a:t>
            </a:r>
            <a:endParaRPr/>
          </a:p>
        </p:txBody>
      </p:sp>
      <p:sp>
        <p:nvSpPr>
          <p:cNvPr id="142" name="Google Shape;142;p8:notes"/>
          <p:cNvSpPr txBox="1"/>
          <p:nvPr>
            <p:ph idx="11" type="ftr"/>
          </p:nvPr>
        </p:nvSpPr>
        <p:spPr>
          <a:xfrm>
            <a:off x="0" y="8835998"/>
            <a:ext cx="3040592" cy="466752"/>
          </a:xfrm>
          <a:prstGeom prst="rect">
            <a:avLst/>
          </a:prstGeom>
          <a:noFill/>
          <a:ln>
            <a:noFill/>
          </a:ln>
        </p:spPr>
        <p:txBody>
          <a:bodyPr anchorCtr="0" anchor="b" bIns="46625" lIns="93250" spcFirstLastPara="1" rIns="93250" wrap="square" tIns="46625">
            <a:noAutofit/>
          </a:bodyPr>
          <a:lstStyle/>
          <a:p>
            <a:pPr indent="0" lvl="0" marL="0" rtl="0" algn="l">
              <a:spcBef>
                <a:spcPts val="0"/>
              </a:spcBef>
              <a:spcAft>
                <a:spcPts val="0"/>
              </a:spcAft>
              <a:buNone/>
            </a:pPr>
            <a:r>
              <a:rPr lang="en-US"/>
              <a:t>Accessible Math Materials</a:t>
            </a:r>
            <a:endParaRPr/>
          </a:p>
        </p:txBody>
      </p:sp>
      <p:sp>
        <p:nvSpPr>
          <p:cNvPr id="143" name="Google Shape;143;p8:notes"/>
          <p:cNvSpPr txBox="1"/>
          <p:nvPr>
            <p:ph idx="3" type="hdr"/>
          </p:nvPr>
        </p:nvSpPr>
        <p:spPr>
          <a:xfrm>
            <a:off x="0" y="1"/>
            <a:ext cx="3040592" cy="466753"/>
          </a:xfrm>
          <a:prstGeom prst="rect">
            <a:avLst/>
          </a:prstGeom>
          <a:noFill/>
          <a:ln>
            <a:noFill/>
          </a:ln>
        </p:spPr>
        <p:txBody>
          <a:bodyPr anchorCtr="0" anchor="t" bIns="46625" lIns="93250" spcFirstLastPara="1" rIns="93250" wrap="square" tIns="46625">
            <a:noAutofit/>
          </a:bodyPr>
          <a:lstStyle/>
          <a:p>
            <a:pPr indent="0" lvl="0" marL="0" rtl="0" algn="l">
              <a:spcBef>
                <a:spcPts val="0"/>
              </a:spcBef>
              <a:spcAft>
                <a:spcPts val="0"/>
              </a:spcAft>
              <a:buNone/>
            </a:pPr>
            <a:r>
              <a:rPr lang="en-US"/>
              <a:t>ColoMATYC 2023</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9:notes"/>
          <p:cNvSpPr/>
          <p:nvPr>
            <p:ph idx="2" type="sldImg"/>
          </p:nvPr>
        </p:nvSpPr>
        <p:spPr>
          <a:xfrm>
            <a:off x="715963" y="1162050"/>
            <a:ext cx="5584825" cy="314166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0" name="Google Shape;150;p9:notes"/>
          <p:cNvSpPr txBox="1"/>
          <p:nvPr>
            <p:ph idx="1" type="body"/>
          </p:nvPr>
        </p:nvSpPr>
        <p:spPr>
          <a:xfrm>
            <a:off x="701675" y="4476949"/>
            <a:ext cx="5613400" cy="3662958"/>
          </a:xfrm>
          <a:prstGeom prst="rect">
            <a:avLst/>
          </a:prstGeom>
          <a:noFill/>
          <a:ln>
            <a:noFill/>
          </a:ln>
        </p:spPr>
        <p:txBody>
          <a:bodyPr anchorCtr="0" anchor="t" bIns="46625" lIns="93250" spcFirstLastPara="1" rIns="93250" wrap="square" tIns="46625">
            <a:noAutofit/>
          </a:bodyPr>
          <a:lstStyle/>
          <a:p>
            <a:pPr indent="0" lvl="0" marL="0" rtl="0" algn="l">
              <a:spcBef>
                <a:spcPts val="0"/>
              </a:spcBef>
              <a:spcAft>
                <a:spcPts val="0"/>
              </a:spcAft>
              <a:buNone/>
            </a:pPr>
            <a:r>
              <a:t/>
            </a:r>
            <a:endParaRPr/>
          </a:p>
        </p:txBody>
      </p:sp>
      <p:sp>
        <p:nvSpPr>
          <p:cNvPr id="151" name="Google Shape;151;p9:notes"/>
          <p:cNvSpPr txBox="1"/>
          <p:nvPr>
            <p:ph idx="10" type="dt"/>
          </p:nvPr>
        </p:nvSpPr>
        <p:spPr>
          <a:xfrm>
            <a:off x="3974535" y="1"/>
            <a:ext cx="3040592" cy="466753"/>
          </a:xfrm>
          <a:prstGeom prst="rect">
            <a:avLst/>
          </a:prstGeom>
          <a:noFill/>
          <a:ln>
            <a:noFill/>
          </a:ln>
        </p:spPr>
        <p:txBody>
          <a:bodyPr anchorCtr="0" anchor="t" bIns="46625" lIns="93250" spcFirstLastPara="1" rIns="93250" wrap="square" tIns="46625">
            <a:noAutofit/>
          </a:bodyPr>
          <a:lstStyle/>
          <a:p>
            <a:pPr indent="0" lvl="0" marL="0" rtl="0" algn="r">
              <a:spcBef>
                <a:spcPts val="0"/>
              </a:spcBef>
              <a:spcAft>
                <a:spcPts val="0"/>
              </a:spcAft>
              <a:buNone/>
            </a:pPr>
            <a:r>
              <a:rPr lang="en-US"/>
              <a:t>April 7, 2023</a:t>
            </a:r>
            <a:endParaRPr/>
          </a:p>
        </p:txBody>
      </p:sp>
      <p:sp>
        <p:nvSpPr>
          <p:cNvPr id="152" name="Google Shape;152;p9:notes"/>
          <p:cNvSpPr txBox="1"/>
          <p:nvPr>
            <p:ph idx="11" type="ftr"/>
          </p:nvPr>
        </p:nvSpPr>
        <p:spPr>
          <a:xfrm>
            <a:off x="0" y="8835998"/>
            <a:ext cx="3040592" cy="466752"/>
          </a:xfrm>
          <a:prstGeom prst="rect">
            <a:avLst/>
          </a:prstGeom>
          <a:noFill/>
          <a:ln>
            <a:noFill/>
          </a:ln>
        </p:spPr>
        <p:txBody>
          <a:bodyPr anchorCtr="0" anchor="b" bIns="46625" lIns="93250" spcFirstLastPara="1" rIns="93250" wrap="square" tIns="46625">
            <a:noAutofit/>
          </a:bodyPr>
          <a:lstStyle/>
          <a:p>
            <a:pPr indent="0" lvl="0" marL="0" rtl="0" algn="l">
              <a:spcBef>
                <a:spcPts val="0"/>
              </a:spcBef>
              <a:spcAft>
                <a:spcPts val="0"/>
              </a:spcAft>
              <a:buNone/>
            </a:pPr>
            <a:r>
              <a:rPr lang="en-US"/>
              <a:t>Accessible Math Materials</a:t>
            </a:r>
            <a:endParaRPr/>
          </a:p>
        </p:txBody>
      </p:sp>
      <p:sp>
        <p:nvSpPr>
          <p:cNvPr id="153" name="Google Shape;153;p9:notes"/>
          <p:cNvSpPr txBox="1"/>
          <p:nvPr>
            <p:ph idx="3" type="hdr"/>
          </p:nvPr>
        </p:nvSpPr>
        <p:spPr>
          <a:xfrm>
            <a:off x="0" y="1"/>
            <a:ext cx="3040592" cy="466753"/>
          </a:xfrm>
          <a:prstGeom prst="rect">
            <a:avLst/>
          </a:prstGeom>
          <a:noFill/>
          <a:ln>
            <a:noFill/>
          </a:ln>
        </p:spPr>
        <p:txBody>
          <a:bodyPr anchorCtr="0" anchor="t" bIns="46625" lIns="93250" spcFirstLastPara="1" rIns="93250" wrap="square" tIns="46625">
            <a:noAutofit/>
          </a:bodyPr>
          <a:lstStyle/>
          <a:p>
            <a:pPr indent="0" lvl="0" marL="0" rtl="0" algn="l">
              <a:spcBef>
                <a:spcPts val="0"/>
              </a:spcBef>
              <a:spcAft>
                <a:spcPts val="0"/>
              </a:spcAft>
              <a:buNone/>
            </a:pPr>
            <a:r>
              <a:rPr lang="en-US"/>
              <a:t>ColoMATYC 2023</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1" name="Shape 21"/>
        <p:cNvGrpSpPr/>
        <p:nvPr/>
      </p:nvGrpSpPr>
      <p:grpSpPr>
        <a:xfrm>
          <a:off x="0" y="0"/>
          <a:ext cx="0" cy="0"/>
          <a:chOff x="0" y="0"/>
          <a:chExt cx="0" cy="0"/>
        </a:xfrm>
      </p:grpSpPr>
      <p:sp>
        <p:nvSpPr>
          <p:cNvPr id="22" name="Google Shape;22;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4"/>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4"/>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5" name="Google Shape;25;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 name="Google Shape;30;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3" name="Shape 33"/>
        <p:cNvGrpSpPr/>
        <p:nvPr/>
      </p:nvGrpSpPr>
      <p:grpSpPr>
        <a:xfrm>
          <a:off x="0" y="0"/>
          <a:ext cx="0" cy="0"/>
          <a:chOff x="0" y="0"/>
          <a:chExt cx="0" cy="0"/>
        </a:xfrm>
      </p:grpSpPr>
      <p:sp>
        <p:nvSpPr>
          <p:cNvPr id="34" name="Google Shape;34;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9" name="Shape 39"/>
        <p:cNvGrpSpPr/>
        <p:nvPr/>
      </p:nvGrpSpPr>
      <p:grpSpPr>
        <a:xfrm>
          <a:off x="0" y="0"/>
          <a:ext cx="0" cy="0"/>
          <a:chOff x="0" y="0"/>
          <a:chExt cx="0" cy="0"/>
        </a:xfrm>
      </p:grpSpPr>
      <p:sp>
        <p:nvSpPr>
          <p:cNvPr id="40" name="Google Shape;40;p17"/>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17"/>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42" name="Google Shape;42;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5" name="Shape 45"/>
        <p:cNvGrpSpPr/>
        <p:nvPr/>
      </p:nvGrpSpPr>
      <p:grpSpPr>
        <a:xfrm>
          <a:off x="0" y="0"/>
          <a:ext cx="0" cy="0"/>
          <a:chOff x="0" y="0"/>
          <a:chExt cx="0" cy="0"/>
        </a:xfrm>
      </p:grpSpPr>
      <p:sp>
        <p:nvSpPr>
          <p:cNvPr id="46" name="Google Shape;46;p1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8" name="Google Shape;48;p1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1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0" name="Google Shape;50;p1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1" name="Google Shape;5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1"/>
          <p:cNvSpPr/>
          <p:nvPr>
            <p:ph idx="2" type="pic"/>
          </p:nvPr>
        </p:nvSpPr>
        <p:spPr>
          <a:xfrm>
            <a:off x="5183188" y="987425"/>
            <a:ext cx="6172200" cy="4873625"/>
          </a:xfrm>
          <a:prstGeom prst="rect">
            <a:avLst/>
          </a:prstGeom>
          <a:noFill/>
          <a:ln>
            <a:noFill/>
          </a:ln>
        </p:spPr>
      </p:sp>
      <p:sp>
        <p:nvSpPr>
          <p:cNvPr id="68" name="Google Shape;68;p2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pandoc.org/installing.html"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
          <p:cNvSpPr txBox="1"/>
          <p:nvPr>
            <p:ph type="ctrTitle"/>
          </p:nvPr>
        </p:nvSpPr>
        <p:spPr>
          <a:xfrm>
            <a:off x="465666" y="834496"/>
            <a:ext cx="11260667"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en-US"/>
              <a:t>A Multimodal Approach for Accessible Math Materials</a:t>
            </a:r>
            <a:endParaRPr b="1"/>
          </a:p>
        </p:txBody>
      </p:sp>
      <p:sp>
        <p:nvSpPr>
          <p:cNvPr id="92" name="Google Shape;92;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lang="en-US" sz="2800"/>
              <a:t>Jennifer Maxwell, Digital Accessibility Coordinator at CCD</a:t>
            </a:r>
            <a:endParaRPr/>
          </a:p>
          <a:p>
            <a:pPr indent="0" lvl="0" marL="0" rtl="0" algn="ctr">
              <a:lnSpc>
                <a:spcPct val="90000"/>
              </a:lnSpc>
              <a:spcBef>
                <a:spcPts val="1000"/>
              </a:spcBef>
              <a:spcAft>
                <a:spcPts val="0"/>
              </a:spcAft>
              <a:buClr>
                <a:schemeClr val="dk1"/>
              </a:buClr>
              <a:buSzPts val="2800"/>
              <a:buNone/>
            </a:pPr>
            <a:r>
              <a:rPr lang="en-US" sz="2800"/>
              <a:t>Mat Olkowski, Assistant Math Professor at CCD</a:t>
            </a:r>
            <a:endParaRPr sz="28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0"/>
          <p:cNvSpPr txBox="1"/>
          <p:nvPr>
            <p:ph type="title"/>
          </p:nvPr>
        </p:nvSpPr>
        <p:spPr>
          <a:xfrm>
            <a:off x="96253" y="105878"/>
            <a:ext cx="11542796" cy="972151"/>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US"/>
              <a:t>Prepare HTML fragment for D2L embed</a:t>
            </a:r>
            <a:endParaRPr b="1"/>
          </a:p>
        </p:txBody>
      </p:sp>
      <p:sp>
        <p:nvSpPr>
          <p:cNvPr id="166" name="Google Shape;166;p10"/>
          <p:cNvSpPr txBox="1"/>
          <p:nvPr>
            <p:ph idx="1" type="body"/>
          </p:nvPr>
        </p:nvSpPr>
        <p:spPr>
          <a:xfrm>
            <a:off x="375152" y="1371755"/>
            <a:ext cx="8850735" cy="5249335"/>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rgbClr val="000000"/>
              </a:buClr>
              <a:buSzPts val="3200"/>
              <a:buNone/>
            </a:pPr>
            <a:r>
              <a:rPr lang="en-US" sz="3200">
                <a:solidFill>
                  <a:srgbClr val="000000"/>
                </a:solidFill>
              </a:rPr>
              <a:t>The HTML will output in the chosen directory.</a:t>
            </a:r>
            <a:endParaRPr sz="1200">
              <a:solidFill>
                <a:srgbClr val="000000"/>
              </a:solidFill>
            </a:endParaRPr>
          </a:p>
          <a:p>
            <a:pPr indent="-457200" lvl="0" marL="457200" rtl="0" algn="l">
              <a:lnSpc>
                <a:spcPct val="90000"/>
              </a:lnSpc>
              <a:spcBef>
                <a:spcPts val="1000"/>
              </a:spcBef>
              <a:spcAft>
                <a:spcPts val="0"/>
              </a:spcAft>
              <a:buClr>
                <a:srgbClr val="000000"/>
              </a:buClr>
              <a:buSzPts val="3200"/>
              <a:buFont typeface="Calibri"/>
              <a:buAutoNum type="arabicPeriod"/>
            </a:pPr>
            <a:r>
              <a:rPr lang="en-US" sz="3200">
                <a:solidFill>
                  <a:srgbClr val="000000"/>
                </a:solidFill>
              </a:rPr>
              <a:t>Open as text file. Use the hyperlink template:</a:t>
            </a:r>
            <a:endParaRPr/>
          </a:p>
          <a:p>
            <a:pPr indent="-973138" lvl="0" marL="2286000" rtl="0" algn="l">
              <a:lnSpc>
                <a:spcPct val="90000"/>
              </a:lnSpc>
              <a:spcBef>
                <a:spcPts val="1000"/>
              </a:spcBef>
              <a:spcAft>
                <a:spcPts val="0"/>
              </a:spcAft>
              <a:buClr>
                <a:srgbClr val="FFFFFF"/>
              </a:buClr>
              <a:buSzPts val="3200"/>
              <a:buNone/>
            </a:pPr>
            <a:r>
              <a:rPr lang="en-US" sz="3200">
                <a:solidFill>
                  <a:srgbClr val="FFFFFF"/>
                </a:solidFill>
                <a:highlight>
                  <a:srgbClr val="000000"/>
                </a:highlight>
                <a:latin typeface="Calibri"/>
                <a:ea typeface="Calibri"/>
                <a:cs typeface="Calibri"/>
                <a:sym typeface="Calibri"/>
              </a:rPr>
              <a:t>&lt;a target="_blank" href="https://“EXAMPLE”.com"&gt;</a:t>
            </a:r>
            <a:br>
              <a:rPr lang="en-US" sz="3200">
                <a:solidFill>
                  <a:srgbClr val="FFFFFF"/>
                </a:solidFill>
                <a:highlight>
                  <a:srgbClr val="000000"/>
                </a:highlight>
                <a:latin typeface="Calibri"/>
                <a:ea typeface="Calibri"/>
                <a:cs typeface="Calibri"/>
                <a:sym typeface="Calibri"/>
              </a:rPr>
            </a:br>
            <a:r>
              <a:rPr lang="en-US" sz="3200">
                <a:solidFill>
                  <a:srgbClr val="FFFFFF"/>
                </a:solidFill>
                <a:highlight>
                  <a:srgbClr val="000000"/>
                </a:highlight>
                <a:latin typeface="Calibri"/>
                <a:ea typeface="Calibri"/>
                <a:cs typeface="Calibri"/>
                <a:sym typeface="Calibri"/>
              </a:rPr>
              <a:t>“DISPLAY TEXT”&lt;/a&gt;</a:t>
            </a:r>
            <a:endParaRPr sz="3200">
              <a:solidFill>
                <a:srgbClr val="000000"/>
              </a:solidFill>
            </a:endParaRPr>
          </a:p>
          <a:p>
            <a:pPr indent="-514350" lvl="0" marL="514350" rtl="0" algn="l">
              <a:lnSpc>
                <a:spcPct val="150000"/>
              </a:lnSpc>
              <a:spcBef>
                <a:spcPts val="1000"/>
              </a:spcBef>
              <a:spcAft>
                <a:spcPts val="0"/>
              </a:spcAft>
              <a:buClr>
                <a:srgbClr val="000000"/>
              </a:buClr>
              <a:buSzPts val="3200"/>
              <a:buFont typeface="Calibri"/>
              <a:buAutoNum type="arabicPeriod" startAt="2"/>
            </a:pPr>
            <a:r>
              <a:rPr lang="en-US" sz="3200">
                <a:solidFill>
                  <a:srgbClr val="000000"/>
                </a:solidFill>
              </a:rPr>
              <a:t>Insert into body of HTML template in D2L, which should automatically call MathJax in the CSS.</a:t>
            </a:r>
            <a:endParaRPr/>
          </a:p>
          <a:p>
            <a:pPr indent="-514350" lvl="0" marL="514350" rtl="0" algn="l">
              <a:lnSpc>
                <a:spcPct val="90000"/>
              </a:lnSpc>
              <a:spcBef>
                <a:spcPts val="1000"/>
              </a:spcBef>
              <a:spcAft>
                <a:spcPts val="0"/>
              </a:spcAft>
              <a:buClr>
                <a:srgbClr val="000000"/>
              </a:buClr>
              <a:buSzPts val="3200"/>
              <a:buFont typeface="Calibri"/>
              <a:buAutoNum type="arabicPeriod" startAt="2"/>
            </a:pPr>
            <a:r>
              <a:rPr lang="en-US" sz="3200">
                <a:solidFill>
                  <a:srgbClr val="000000"/>
                </a:solidFill>
              </a:rPr>
              <a:t>Replace images manually and copy the alt text.</a:t>
            </a:r>
            <a:endParaRPr/>
          </a:p>
          <a:p>
            <a:pPr indent="-514350" lvl="0" marL="514350" rtl="0" algn="l">
              <a:lnSpc>
                <a:spcPct val="90000"/>
              </a:lnSpc>
              <a:spcBef>
                <a:spcPts val="1000"/>
              </a:spcBef>
              <a:spcAft>
                <a:spcPts val="0"/>
              </a:spcAft>
              <a:buClr>
                <a:srgbClr val="000000"/>
              </a:buClr>
              <a:buSzPts val="3200"/>
              <a:buFont typeface="Calibri"/>
              <a:buAutoNum type="arabicPeriod" startAt="2"/>
            </a:pPr>
            <a:r>
              <a:rPr lang="en-US" sz="3200">
                <a:solidFill>
                  <a:srgbClr val="000000"/>
                </a:solidFill>
              </a:rPr>
              <a:t>Edit title manually. Test it out! Firefox works best.</a:t>
            </a:r>
            <a:endParaRPr sz="3200">
              <a:solidFill>
                <a:srgbClr val="000000"/>
              </a:solidFill>
            </a:endParaRPr>
          </a:p>
        </p:txBody>
      </p:sp>
      <p:pic>
        <p:nvPicPr>
          <p:cNvPr descr="An arrow points from Basic HTML file to Ready-for-LMS HTML file. Accessible both visually and non-visually. Mathjax v2.7 (not 3) provides an accessibility plugin. Integrats directly with LMS." id="167" name="Google Shape;167;p10" title="Basic HTML to Ready-for-LMS HTML"/>
          <p:cNvPicPr preferRelativeResize="0"/>
          <p:nvPr>
            <p:ph idx="2" type="body"/>
          </p:nvPr>
        </p:nvPicPr>
        <p:blipFill rotWithShape="1">
          <a:blip r:embed="rId3">
            <a:alphaModFix/>
          </a:blip>
          <a:srcRect b="0" l="69564" r="0" t="46199"/>
          <a:stretch/>
        </p:blipFill>
        <p:spPr>
          <a:xfrm>
            <a:off x="9347200" y="664570"/>
            <a:ext cx="2658534" cy="5833690"/>
          </a:xfrm>
          <a:prstGeom prst="rect">
            <a:avLst/>
          </a:prstGeom>
          <a:solidFill>
            <a:srgbClr val="ECECEC"/>
          </a:solidFill>
          <a:ln cap="sq" cmpd="sng" w="88900">
            <a:solidFill>
              <a:srgbClr val="FFFFFF"/>
            </a:solidFill>
            <a:prstDash val="solid"/>
            <a:miter lim="800000"/>
            <a:headEnd len="sm" w="sm" type="none"/>
            <a:tailEnd len="sm" w="sm" type="none"/>
          </a:ln>
          <a:effectLst>
            <a:outerShdw blurRad="55000" rotWithShape="0" algn="tl" dir="5400000" dist="18000">
              <a:srgbClr val="000000">
                <a:alpha val="40000"/>
              </a:srgbClr>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11"/>
          <p:cNvSpPr txBox="1"/>
          <p:nvPr>
            <p:ph type="title"/>
          </p:nvPr>
        </p:nvSpPr>
        <p:spPr>
          <a:xfrm>
            <a:off x="838200" y="365125"/>
            <a:ext cx="70612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US"/>
              <a:t>What questions do you have?</a:t>
            </a:r>
            <a:endParaRPr b="1"/>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
          <p:cNvSpPr txBox="1"/>
          <p:nvPr>
            <p:ph type="title"/>
          </p:nvPr>
        </p:nvSpPr>
        <p:spPr>
          <a:xfrm>
            <a:off x="184427" y="156753"/>
            <a:ext cx="7067274" cy="1182001"/>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US"/>
              <a:t>Prepare MS Word (DOCX) file</a:t>
            </a:r>
            <a:endParaRPr/>
          </a:p>
        </p:txBody>
      </p:sp>
      <p:sp>
        <p:nvSpPr>
          <p:cNvPr id="98" name="Google Shape;98;p2"/>
          <p:cNvSpPr txBox="1"/>
          <p:nvPr>
            <p:ph idx="1" type="body"/>
          </p:nvPr>
        </p:nvSpPr>
        <p:spPr>
          <a:xfrm>
            <a:off x="608716" y="1479826"/>
            <a:ext cx="8696739" cy="4931511"/>
          </a:xfrm>
          <a:prstGeom prst="rect">
            <a:avLst/>
          </a:prstGeom>
          <a:noFill/>
          <a:ln>
            <a:noFill/>
          </a:ln>
        </p:spPr>
        <p:txBody>
          <a:bodyPr anchorCtr="0" anchor="t" bIns="45700" lIns="91425" spcFirstLastPara="1" rIns="91425" wrap="square" tIns="45700">
            <a:noAutofit/>
          </a:bodyPr>
          <a:lstStyle/>
          <a:p>
            <a:pPr indent="-514350" lvl="0" marL="566738" rtl="0" algn="l">
              <a:lnSpc>
                <a:spcPct val="90000"/>
              </a:lnSpc>
              <a:spcBef>
                <a:spcPts val="0"/>
              </a:spcBef>
              <a:spcAft>
                <a:spcPts val="0"/>
              </a:spcAft>
              <a:buClr>
                <a:schemeClr val="dk1"/>
              </a:buClr>
              <a:buSzPts val="3200"/>
              <a:buFont typeface="Calibri"/>
              <a:buAutoNum type="arabicPeriod"/>
            </a:pPr>
            <a:r>
              <a:rPr lang="en-US" sz="3200"/>
              <a:t>Use a Sans Serif font size 12, such as Verdana or Calibri.</a:t>
            </a:r>
            <a:endParaRPr/>
          </a:p>
          <a:p>
            <a:pPr indent="-514350" lvl="0" marL="566738" rtl="0" algn="l">
              <a:lnSpc>
                <a:spcPct val="90000"/>
              </a:lnSpc>
              <a:spcBef>
                <a:spcPts val="1000"/>
              </a:spcBef>
              <a:spcAft>
                <a:spcPts val="0"/>
              </a:spcAft>
              <a:buClr>
                <a:schemeClr val="dk1"/>
              </a:buClr>
              <a:buSzPts val="3200"/>
              <a:buFont typeface="Calibri"/>
              <a:buAutoNum type="arabicPeriod"/>
            </a:pPr>
            <a:r>
              <a:rPr lang="en-US" sz="3200"/>
              <a:t>Use Heading Styles to structure the sections or topics in the document. The title should be styled as “Heading 1” and internal sections should be “Heading 2” etc.</a:t>
            </a:r>
            <a:endParaRPr/>
          </a:p>
          <a:p>
            <a:pPr indent="-457200" lvl="0" marL="509588" rtl="0" algn="l">
              <a:lnSpc>
                <a:spcPct val="90000"/>
              </a:lnSpc>
              <a:spcBef>
                <a:spcPts val="1000"/>
              </a:spcBef>
              <a:spcAft>
                <a:spcPts val="0"/>
              </a:spcAft>
              <a:buClr>
                <a:schemeClr val="dk1"/>
              </a:buClr>
              <a:buSzPts val="3200"/>
              <a:buFont typeface="Calibri"/>
              <a:buAutoNum type="arabicPeriod"/>
            </a:pPr>
            <a:r>
              <a:rPr lang="en-US" sz="3200"/>
              <a:t>Verify the heading structure in View &gt; Navigation Pane.</a:t>
            </a:r>
            <a:endParaRPr/>
          </a:p>
          <a:p>
            <a:pPr indent="-457200" lvl="0" marL="509588" rtl="0" algn="l">
              <a:lnSpc>
                <a:spcPct val="90000"/>
              </a:lnSpc>
              <a:spcBef>
                <a:spcPts val="1000"/>
              </a:spcBef>
              <a:spcAft>
                <a:spcPts val="0"/>
              </a:spcAft>
              <a:buClr>
                <a:schemeClr val="dk1"/>
              </a:buClr>
              <a:buSzPts val="3200"/>
              <a:buFont typeface="Calibri"/>
              <a:buAutoNum type="arabicPeriod"/>
            </a:pPr>
            <a:r>
              <a:rPr lang="en-US" sz="3200"/>
              <a:t>Never bold and underline the same text.</a:t>
            </a:r>
            <a:endParaRPr/>
          </a:p>
          <a:p>
            <a:pPr indent="-457200" lvl="0" marL="509588" rtl="0" algn="l">
              <a:lnSpc>
                <a:spcPct val="90000"/>
              </a:lnSpc>
              <a:spcBef>
                <a:spcPts val="1000"/>
              </a:spcBef>
              <a:spcAft>
                <a:spcPts val="0"/>
              </a:spcAft>
              <a:buClr>
                <a:schemeClr val="dk1"/>
              </a:buClr>
              <a:buSzPts val="3200"/>
              <a:buFont typeface="Calibri"/>
              <a:buAutoNum type="arabicPeriod"/>
            </a:pPr>
            <a:r>
              <a:rPr lang="en-US" sz="3200"/>
              <a:t>Avoid using all caps and italic text.</a:t>
            </a:r>
            <a:endParaRPr/>
          </a:p>
          <a:p>
            <a:pPr indent="-253999" lvl="0" marL="509588" rtl="0" algn="l">
              <a:lnSpc>
                <a:spcPct val="90000"/>
              </a:lnSpc>
              <a:spcBef>
                <a:spcPts val="1000"/>
              </a:spcBef>
              <a:spcAft>
                <a:spcPts val="0"/>
              </a:spcAft>
              <a:buClr>
                <a:schemeClr val="dk1"/>
              </a:buClr>
              <a:buSzPts val="3200"/>
              <a:buFont typeface="Calibri"/>
              <a:buNone/>
            </a:pPr>
            <a:r>
              <a:t/>
            </a:r>
            <a:endParaRPr sz="3200"/>
          </a:p>
        </p:txBody>
      </p:sp>
      <p:pic>
        <p:nvPicPr>
          <p:cNvPr descr="In the MS Word file, the title is heading level 1. Internal sections start at heading level 2, which can be checked in the navigation pane. Tables are only used for tabular information. Images are in-line and have alt text." id="99" name="Google Shape;99;p2" title="MS Word 2016 and PDF formats"/>
          <p:cNvPicPr preferRelativeResize="0"/>
          <p:nvPr>
            <p:ph idx="2" type="body"/>
          </p:nvPr>
        </p:nvPicPr>
        <p:blipFill rotWithShape="1">
          <a:blip r:embed="rId3">
            <a:alphaModFix/>
          </a:blip>
          <a:srcRect b="32409" l="1826" r="71575" t="0"/>
          <a:stretch/>
        </p:blipFill>
        <p:spPr>
          <a:xfrm>
            <a:off x="9814781" y="156753"/>
            <a:ext cx="2117247" cy="6583680"/>
          </a:xfrm>
          <a:prstGeom prst="rect">
            <a:avLst/>
          </a:prstGeom>
          <a:solidFill>
            <a:srgbClr val="ECECEC"/>
          </a:solidFill>
          <a:ln cap="sq" cmpd="sng" w="88900">
            <a:solidFill>
              <a:srgbClr val="FFFFFF"/>
            </a:solidFill>
            <a:prstDash val="solid"/>
            <a:miter lim="800000"/>
            <a:headEnd len="sm" w="sm" type="none"/>
            <a:tailEnd len="sm" w="sm" type="none"/>
          </a:ln>
          <a:effectLst>
            <a:outerShdw blurRad="55000" rotWithShape="0" algn="tl" dir="5400000" dist="18000">
              <a:srgbClr val="000000">
                <a:alpha val="40000"/>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3"/>
          <p:cNvSpPr txBox="1"/>
          <p:nvPr>
            <p:ph type="title"/>
          </p:nvPr>
        </p:nvSpPr>
        <p:spPr>
          <a:xfrm>
            <a:off x="223631" y="70329"/>
            <a:ext cx="9114183" cy="104285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US"/>
              <a:t>Prepare MS Word file, part 2</a:t>
            </a:r>
            <a:endParaRPr/>
          </a:p>
        </p:txBody>
      </p:sp>
      <p:sp>
        <p:nvSpPr>
          <p:cNvPr id="105" name="Google Shape;105;p3"/>
          <p:cNvSpPr txBox="1"/>
          <p:nvPr>
            <p:ph idx="1" type="body"/>
          </p:nvPr>
        </p:nvSpPr>
        <p:spPr>
          <a:xfrm>
            <a:off x="564875" y="1288773"/>
            <a:ext cx="8666922" cy="4845327"/>
          </a:xfrm>
          <a:prstGeom prst="rect">
            <a:avLst/>
          </a:prstGeom>
          <a:noFill/>
          <a:ln>
            <a:noFill/>
          </a:ln>
        </p:spPr>
        <p:txBody>
          <a:bodyPr anchorCtr="0" anchor="t" bIns="45700" lIns="91425" spcFirstLastPara="1" rIns="91425" wrap="square" tIns="45700">
            <a:noAutofit/>
          </a:bodyPr>
          <a:lstStyle/>
          <a:p>
            <a:pPr indent="-514350" lvl="0" marL="566738" rtl="0" algn="l">
              <a:lnSpc>
                <a:spcPct val="90000"/>
              </a:lnSpc>
              <a:spcBef>
                <a:spcPts val="0"/>
              </a:spcBef>
              <a:spcAft>
                <a:spcPts val="0"/>
              </a:spcAft>
              <a:buClr>
                <a:schemeClr val="dk1"/>
              </a:buClr>
              <a:buSzPts val="3200"/>
              <a:buFont typeface="Calibri"/>
              <a:buAutoNum type="arabicPeriod" startAt="6"/>
            </a:pPr>
            <a:r>
              <a:rPr lang="en-US" sz="3200"/>
              <a:t>Avoid using color to communicate necessary information. If colored text or highlighting is not high enough contrast, switch to different formatting options, e.g. dotted/dashed lines.</a:t>
            </a:r>
            <a:endParaRPr/>
          </a:p>
          <a:p>
            <a:pPr indent="-627063" lvl="0" marL="627063" rtl="0" algn="l">
              <a:lnSpc>
                <a:spcPct val="90000"/>
              </a:lnSpc>
              <a:spcBef>
                <a:spcPts val="1000"/>
              </a:spcBef>
              <a:spcAft>
                <a:spcPts val="0"/>
              </a:spcAft>
              <a:buClr>
                <a:schemeClr val="dk1"/>
              </a:buClr>
              <a:buSzPts val="3200"/>
              <a:buFont typeface="Calibri"/>
              <a:buAutoNum type="arabicPeriod" startAt="6"/>
            </a:pPr>
            <a:r>
              <a:rPr lang="en-US" sz="3200"/>
              <a:t>Place parenthetical phrases between parentheses, not between dashes.</a:t>
            </a:r>
            <a:endParaRPr/>
          </a:p>
          <a:p>
            <a:pPr indent="-627063" lvl="0" marL="627063" rtl="0" algn="l">
              <a:lnSpc>
                <a:spcPct val="90000"/>
              </a:lnSpc>
              <a:spcBef>
                <a:spcPts val="1000"/>
              </a:spcBef>
              <a:spcAft>
                <a:spcPts val="0"/>
              </a:spcAft>
              <a:buClr>
                <a:schemeClr val="dk1"/>
              </a:buClr>
              <a:buSzPts val="3200"/>
              <a:buFont typeface="Calibri"/>
              <a:buAutoNum type="arabicPeriod" startAt="6"/>
            </a:pPr>
            <a:r>
              <a:rPr lang="en-US" sz="3200"/>
              <a:t>Numbered lists should use the numbered list format options.</a:t>
            </a:r>
            <a:endParaRPr/>
          </a:p>
          <a:p>
            <a:pPr indent="-627063" lvl="0" marL="627063" rtl="0" algn="l">
              <a:lnSpc>
                <a:spcPct val="90000"/>
              </a:lnSpc>
              <a:spcBef>
                <a:spcPts val="1000"/>
              </a:spcBef>
              <a:spcAft>
                <a:spcPts val="0"/>
              </a:spcAft>
              <a:buClr>
                <a:schemeClr val="dk1"/>
              </a:buClr>
              <a:buSzPts val="3200"/>
              <a:buFont typeface="Calibri"/>
              <a:buAutoNum type="arabicPeriod" startAt="6"/>
            </a:pPr>
            <a:r>
              <a:rPr lang="en-US" sz="3200"/>
              <a:t>Unordered lists should use the closed bullet.</a:t>
            </a:r>
            <a:endParaRPr sz="3200"/>
          </a:p>
        </p:txBody>
      </p:sp>
      <p:pic>
        <p:nvPicPr>
          <p:cNvPr descr="In the MS Word file, the title is heading level 1. Internal sections start at heading level 2, which can be checked in the navigation pane. Tables are only used for tabular information. Images are in-line and have alt text." id="106" name="Google Shape;106;p3" title="MS Word 2016 and PDF formats"/>
          <p:cNvPicPr preferRelativeResize="0"/>
          <p:nvPr/>
        </p:nvPicPr>
        <p:blipFill rotWithShape="1">
          <a:blip r:embed="rId3">
            <a:alphaModFix/>
          </a:blip>
          <a:srcRect b="32409" l="1826" r="71575" t="0"/>
          <a:stretch/>
        </p:blipFill>
        <p:spPr>
          <a:xfrm>
            <a:off x="9869451" y="145112"/>
            <a:ext cx="2117247" cy="6583680"/>
          </a:xfrm>
          <a:prstGeom prst="rect">
            <a:avLst/>
          </a:prstGeom>
          <a:solidFill>
            <a:srgbClr val="ECECEC"/>
          </a:solidFill>
          <a:ln cap="sq" cmpd="sng" w="88900">
            <a:solidFill>
              <a:srgbClr val="FFFFFF"/>
            </a:solidFill>
            <a:prstDash val="solid"/>
            <a:miter lim="800000"/>
            <a:headEnd len="sm" w="sm" type="none"/>
            <a:tailEnd len="sm" w="sm" type="none"/>
          </a:ln>
          <a:effectLst>
            <a:outerShdw blurRad="55000" rotWithShape="0" algn="tl" dir="5400000" dist="18000">
              <a:srgbClr val="000000">
                <a:alpha val="40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4"/>
          <p:cNvSpPr txBox="1"/>
          <p:nvPr>
            <p:ph type="title"/>
          </p:nvPr>
        </p:nvSpPr>
        <p:spPr>
          <a:xfrm>
            <a:off x="1" y="40512"/>
            <a:ext cx="9232899" cy="97548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US"/>
              <a:t>Prepare MS Word file, part 3</a:t>
            </a:r>
            <a:endParaRPr/>
          </a:p>
        </p:txBody>
      </p:sp>
      <p:sp>
        <p:nvSpPr>
          <p:cNvPr id="112" name="Google Shape;112;p4"/>
          <p:cNvSpPr txBox="1"/>
          <p:nvPr>
            <p:ph idx="1" type="body"/>
          </p:nvPr>
        </p:nvSpPr>
        <p:spPr>
          <a:xfrm>
            <a:off x="527703" y="1123121"/>
            <a:ext cx="8796132" cy="5357192"/>
          </a:xfrm>
          <a:prstGeom prst="rect">
            <a:avLst/>
          </a:prstGeom>
          <a:noFill/>
          <a:ln>
            <a:noFill/>
          </a:ln>
        </p:spPr>
        <p:txBody>
          <a:bodyPr anchorCtr="0" anchor="t" bIns="45700" lIns="91425" spcFirstLastPara="1" rIns="91425" wrap="square" tIns="45700">
            <a:normAutofit/>
          </a:bodyPr>
          <a:lstStyle/>
          <a:p>
            <a:pPr indent="-627063" lvl="0" marL="627063" rtl="0" algn="l">
              <a:lnSpc>
                <a:spcPct val="90000"/>
              </a:lnSpc>
              <a:spcBef>
                <a:spcPts val="0"/>
              </a:spcBef>
              <a:spcAft>
                <a:spcPts val="0"/>
              </a:spcAft>
              <a:buClr>
                <a:schemeClr val="dk1"/>
              </a:buClr>
              <a:buSzPts val="3200"/>
              <a:buFont typeface="Calibri"/>
              <a:buAutoNum type="arabicPeriod" startAt="10"/>
            </a:pPr>
            <a:r>
              <a:rPr lang="en-US" sz="3200"/>
              <a:t>No text boxes. Tables used very sparingly, only for tabular information.</a:t>
            </a:r>
            <a:endParaRPr/>
          </a:p>
          <a:p>
            <a:pPr indent="-627063" lvl="0" marL="627063" rtl="0" algn="l">
              <a:lnSpc>
                <a:spcPct val="90000"/>
              </a:lnSpc>
              <a:spcBef>
                <a:spcPts val="1000"/>
              </a:spcBef>
              <a:spcAft>
                <a:spcPts val="0"/>
              </a:spcAft>
              <a:buClr>
                <a:schemeClr val="dk1"/>
              </a:buClr>
              <a:buSzPts val="3200"/>
              <a:buFont typeface="Calibri"/>
              <a:buAutoNum type="arabicPeriod" startAt="10"/>
            </a:pPr>
            <a:r>
              <a:rPr lang="en-US" sz="3200"/>
              <a:t>Images should be black and white whenever possible.</a:t>
            </a:r>
            <a:endParaRPr/>
          </a:p>
          <a:p>
            <a:pPr indent="-627063" lvl="0" marL="627063" rtl="0" algn="l">
              <a:lnSpc>
                <a:spcPct val="90000"/>
              </a:lnSpc>
              <a:spcBef>
                <a:spcPts val="1000"/>
              </a:spcBef>
              <a:spcAft>
                <a:spcPts val="0"/>
              </a:spcAft>
              <a:buClr>
                <a:schemeClr val="dk1"/>
              </a:buClr>
              <a:buSzPts val="3200"/>
              <a:buFont typeface="Calibri"/>
              <a:buAutoNum type="arabicPeriod" startAt="10"/>
            </a:pPr>
            <a:r>
              <a:rPr lang="en-US" sz="3200"/>
              <a:t>Images should use the Layout option “In Line with Text” and should have adequate Alt Text to convey the same information as the image.</a:t>
            </a:r>
            <a:endParaRPr/>
          </a:p>
          <a:p>
            <a:pPr indent="-627063" lvl="0" marL="627063" rtl="0" algn="l">
              <a:lnSpc>
                <a:spcPct val="90000"/>
              </a:lnSpc>
              <a:spcBef>
                <a:spcPts val="1000"/>
              </a:spcBef>
              <a:spcAft>
                <a:spcPts val="0"/>
              </a:spcAft>
              <a:buClr>
                <a:schemeClr val="dk1"/>
              </a:buClr>
              <a:buSzPts val="3200"/>
              <a:buFont typeface="Calibri"/>
              <a:buAutoNum type="arabicPeriod" startAt="10"/>
            </a:pPr>
            <a:r>
              <a:rPr lang="en-US" sz="3200"/>
              <a:t>File, Inspect/Check for Issues, Check Accessibility.</a:t>
            </a:r>
            <a:endParaRPr/>
          </a:p>
          <a:p>
            <a:pPr indent="-627063" lvl="0" marL="627063" rtl="0" algn="l">
              <a:lnSpc>
                <a:spcPct val="90000"/>
              </a:lnSpc>
              <a:spcBef>
                <a:spcPts val="1000"/>
              </a:spcBef>
              <a:spcAft>
                <a:spcPts val="0"/>
              </a:spcAft>
              <a:buClr>
                <a:schemeClr val="dk1"/>
              </a:buClr>
              <a:buSzPts val="3200"/>
              <a:buFont typeface="Calibri"/>
              <a:buAutoNum type="arabicPeriod" startAt="10"/>
            </a:pPr>
            <a:r>
              <a:rPr lang="en-US" sz="3200"/>
              <a:t>Finally, “Save As PDF” for a printable file format.</a:t>
            </a:r>
            <a:endParaRPr/>
          </a:p>
          <a:p>
            <a:pPr indent="-165100" lvl="0" marL="342900" rtl="0" algn="l">
              <a:lnSpc>
                <a:spcPct val="90000"/>
              </a:lnSpc>
              <a:spcBef>
                <a:spcPts val="1000"/>
              </a:spcBef>
              <a:spcAft>
                <a:spcPts val="0"/>
              </a:spcAft>
              <a:buClr>
                <a:schemeClr val="dk1"/>
              </a:buClr>
              <a:buSzPts val="2800"/>
              <a:buFont typeface="Calibri"/>
              <a:buNone/>
            </a:pPr>
            <a:r>
              <a:t/>
            </a:r>
            <a:endParaRPr/>
          </a:p>
        </p:txBody>
      </p:sp>
      <p:pic>
        <p:nvPicPr>
          <p:cNvPr descr="In the MS Word file, the title is heading level 1. Internal sections start at heading level 2, which can be checked in the navigation pane. Tables are only used for tabular information. Images are in-line and have alt text." id="113" name="Google Shape;113;p4" title="MS Word 2016 and PDF formats"/>
          <p:cNvPicPr preferRelativeResize="0"/>
          <p:nvPr/>
        </p:nvPicPr>
        <p:blipFill rotWithShape="1">
          <a:blip r:embed="rId3">
            <a:alphaModFix/>
          </a:blip>
          <a:srcRect b="32409" l="1826" r="71575" t="0"/>
          <a:stretch/>
        </p:blipFill>
        <p:spPr>
          <a:xfrm>
            <a:off x="9851537" y="167830"/>
            <a:ext cx="2117247" cy="6583680"/>
          </a:xfrm>
          <a:prstGeom prst="rect">
            <a:avLst/>
          </a:prstGeom>
          <a:solidFill>
            <a:srgbClr val="ECECEC"/>
          </a:solidFill>
          <a:ln cap="sq" cmpd="sng" w="88900">
            <a:solidFill>
              <a:srgbClr val="FFFFFF"/>
            </a:solidFill>
            <a:prstDash val="solid"/>
            <a:miter lim="800000"/>
            <a:headEnd len="sm" w="sm" type="none"/>
            <a:tailEnd len="sm" w="sm" type="none"/>
          </a:ln>
          <a:effectLst>
            <a:outerShdw blurRad="55000" rotWithShape="0" algn="tl" dir="5400000" dist="18000">
              <a:srgbClr val="000000">
                <a:alpha val="40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5"/>
          <p:cNvSpPr txBox="1"/>
          <p:nvPr>
            <p:ph type="title"/>
          </p:nvPr>
        </p:nvSpPr>
        <p:spPr>
          <a:xfrm>
            <a:off x="175642" y="128100"/>
            <a:ext cx="3912600" cy="6765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Calibri"/>
              <a:buNone/>
            </a:pPr>
            <a:r>
              <a:rPr b="1" lang="en-US" sz="4000"/>
              <a:t>Workflow</a:t>
            </a:r>
            <a:endParaRPr sz="4000"/>
          </a:p>
        </p:txBody>
      </p:sp>
      <p:sp>
        <p:nvSpPr>
          <p:cNvPr id="119" name="Google Shape;119;p5"/>
          <p:cNvSpPr txBox="1"/>
          <p:nvPr>
            <p:ph idx="1" type="body"/>
          </p:nvPr>
        </p:nvSpPr>
        <p:spPr>
          <a:xfrm>
            <a:off x="175660" y="939800"/>
            <a:ext cx="6910940" cy="56896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600"/>
              <a:buNone/>
            </a:pPr>
            <a:r>
              <a:rPr lang="en-US" sz="2600"/>
              <a:t>Use the accessible Word file from the previous steps to create the remaining file formats. Additional edits may be needed.</a:t>
            </a:r>
            <a:endParaRPr sz="700"/>
          </a:p>
          <a:p>
            <a:pPr indent="-342900" lvl="0" marL="342900" rtl="0" algn="l">
              <a:lnSpc>
                <a:spcPct val="90000"/>
              </a:lnSpc>
              <a:spcBef>
                <a:spcPts val="1000"/>
              </a:spcBef>
              <a:spcAft>
                <a:spcPts val="0"/>
              </a:spcAft>
              <a:buClr>
                <a:schemeClr val="dk1"/>
              </a:buClr>
              <a:buSzPts val="2800"/>
              <a:buFont typeface="Calibri"/>
              <a:buAutoNum type="arabicPeriod"/>
            </a:pPr>
            <a:r>
              <a:rPr lang="en-US"/>
              <a:t>Convert DOCX to LaTeX for Braille output.</a:t>
            </a:r>
            <a:endParaRPr/>
          </a:p>
          <a:p>
            <a:pPr indent="-400050" lvl="1" marL="857250" rtl="0" algn="l">
              <a:lnSpc>
                <a:spcPct val="90000"/>
              </a:lnSpc>
              <a:spcBef>
                <a:spcPts val="500"/>
              </a:spcBef>
              <a:spcAft>
                <a:spcPts val="0"/>
              </a:spcAft>
              <a:buClr>
                <a:schemeClr val="dk1"/>
              </a:buClr>
              <a:buSzPts val="2400"/>
              <a:buFont typeface="Calibri"/>
              <a:buAutoNum type="romanLcPeriod"/>
            </a:pPr>
            <a:r>
              <a:rPr lang="en-US"/>
              <a:t>Heading structure and in-line images with alt text.</a:t>
            </a:r>
            <a:endParaRPr/>
          </a:p>
          <a:p>
            <a:pPr indent="-400050" lvl="1" marL="857250" rtl="0" algn="l">
              <a:lnSpc>
                <a:spcPct val="90000"/>
              </a:lnSpc>
              <a:spcBef>
                <a:spcPts val="500"/>
              </a:spcBef>
              <a:spcAft>
                <a:spcPts val="0"/>
              </a:spcAft>
              <a:buClr>
                <a:schemeClr val="dk1"/>
              </a:buClr>
              <a:buSzPts val="2400"/>
              <a:buFont typeface="Calibri"/>
              <a:buAutoNum type="romanLcPeriod"/>
            </a:pPr>
            <a:r>
              <a:rPr lang="en-US"/>
              <a:t>Add \title{} and replace images with descriptive captions.</a:t>
            </a:r>
            <a:endParaRPr/>
          </a:p>
          <a:p>
            <a:pPr indent="-342900" lvl="0" marL="342900" rtl="0" algn="l">
              <a:lnSpc>
                <a:spcPct val="90000"/>
              </a:lnSpc>
              <a:spcBef>
                <a:spcPts val="1000"/>
              </a:spcBef>
              <a:spcAft>
                <a:spcPts val="0"/>
              </a:spcAft>
              <a:buClr>
                <a:schemeClr val="dk1"/>
              </a:buClr>
              <a:buSzPts val="2800"/>
              <a:buFont typeface="Calibri"/>
              <a:buAutoNum type="arabicPeriod"/>
            </a:pPr>
            <a:r>
              <a:rPr lang="en-US"/>
              <a:t>Convert DOCX to HTML for embedding in D2L/LMS.</a:t>
            </a:r>
            <a:endParaRPr/>
          </a:p>
          <a:p>
            <a:pPr indent="-400050" lvl="1" marL="857250" rtl="0" algn="l">
              <a:lnSpc>
                <a:spcPct val="90000"/>
              </a:lnSpc>
              <a:spcBef>
                <a:spcPts val="500"/>
              </a:spcBef>
              <a:spcAft>
                <a:spcPts val="0"/>
              </a:spcAft>
              <a:buClr>
                <a:schemeClr val="dk1"/>
              </a:buClr>
              <a:buSzPts val="2400"/>
              <a:buFont typeface="Calibri"/>
              <a:buAutoNum type="romanLcPeriod"/>
            </a:pPr>
            <a:r>
              <a:rPr lang="en-US"/>
              <a:t>Heading structure and in-line images with alt text.</a:t>
            </a:r>
            <a:endParaRPr/>
          </a:p>
          <a:p>
            <a:pPr indent="-400050" lvl="1" marL="857250" rtl="0" algn="l">
              <a:lnSpc>
                <a:spcPct val="90000"/>
              </a:lnSpc>
              <a:spcBef>
                <a:spcPts val="500"/>
              </a:spcBef>
              <a:spcAft>
                <a:spcPts val="0"/>
              </a:spcAft>
              <a:buClr>
                <a:schemeClr val="dk1"/>
              </a:buClr>
              <a:buSzPts val="2400"/>
              <a:buFont typeface="Calibri"/>
              <a:buAutoNum type="romanLcPeriod"/>
            </a:pPr>
            <a:r>
              <a:rPr lang="en-US"/>
              <a:t>Copy HTML output into the body of accessible CSS/HTML template provided by institution.</a:t>
            </a:r>
            <a:endParaRPr/>
          </a:p>
        </p:txBody>
      </p:sp>
      <p:pic>
        <p:nvPicPr>
          <p:cNvPr descr="Flowchart shows how to convert STEM documents from Word format into a variety of accessible formats including LaTeX and HTML, using the Pandoc tool. Further details are provided on subsequent slides." id="120" name="Google Shape;120;p5" title="STEM Conversion Workflow"/>
          <p:cNvPicPr preferRelativeResize="0"/>
          <p:nvPr>
            <p:ph idx="2" type="body"/>
          </p:nvPr>
        </p:nvPicPr>
        <p:blipFill rotWithShape="1">
          <a:blip r:embed="rId3">
            <a:alphaModFix/>
          </a:blip>
          <a:srcRect b="0" l="1827" r="0" t="0"/>
          <a:stretch/>
        </p:blipFill>
        <p:spPr>
          <a:xfrm>
            <a:off x="7338391" y="267804"/>
            <a:ext cx="4666204" cy="5816258"/>
          </a:xfrm>
          <a:prstGeom prst="rect">
            <a:avLst/>
          </a:prstGeom>
          <a:solidFill>
            <a:srgbClr val="ECECEC"/>
          </a:solidFill>
          <a:ln cap="sq" cmpd="sng" w="88900">
            <a:solidFill>
              <a:srgbClr val="FFFFFF"/>
            </a:solidFill>
            <a:prstDash val="solid"/>
            <a:miter lim="800000"/>
            <a:headEnd len="sm" w="sm" type="none"/>
            <a:tailEnd len="sm" w="sm" type="none"/>
          </a:ln>
          <a:effectLst>
            <a:outerShdw blurRad="55000" rotWithShape="0" algn="tl" dir="5400000" dist="18000">
              <a:srgbClr val="000000">
                <a:alpha val="40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6"/>
          <p:cNvSpPr txBox="1"/>
          <p:nvPr>
            <p:ph type="title"/>
          </p:nvPr>
        </p:nvSpPr>
        <p:spPr>
          <a:xfrm>
            <a:off x="163623" y="86625"/>
            <a:ext cx="8531100" cy="7389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US"/>
              <a:t>Set up PANDOC directory file</a:t>
            </a:r>
            <a:endParaRPr b="1"/>
          </a:p>
        </p:txBody>
      </p:sp>
      <p:sp>
        <p:nvSpPr>
          <p:cNvPr id="126" name="Google Shape;126;p6"/>
          <p:cNvSpPr txBox="1"/>
          <p:nvPr>
            <p:ph idx="1" type="body"/>
          </p:nvPr>
        </p:nvSpPr>
        <p:spPr>
          <a:xfrm>
            <a:off x="3009674" y="910523"/>
            <a:ext cx="9084366" cy="5693121"/>
          </a:xfrm>
          <a:prstGeom prst="rect">
            <a:avLst/>
          </a:prstGeom>
          <a:noFill/>
          <a:ln>
            <a:noFill/>
          </a:ln>
        </p:spPr>
        <p:txBody>
          <a:bodyPr anchorCtr="0" anchor="t" bIns="45700" lIns="91425" spcFirstLastPara="1" rIns="91425" wrap="square" tIns="45700">
            <a:normAutofit fontScale="85000" lnSpcReduction="10000"/>
          </a:bodyPr>
          <a:lstStyle/>
          <a:p>
            <a:pPr indent="-514350" lvl="0" marL="514350" rtl="0" algn="l">
              <a:lnSpc>
                <a:spcPct val="90000"/>
              </a:lnSpc>
              <a:spcBef>
                <a:spcPts val="0"/>
              </a:spcBef>
              <a:spcAft>
                <a:spcPts val="0"/>
              </a:spcAft>
              <a:buClr>
                <a:schemeClr val="dk1"/>
              </a:buClr>
              <a:buSzPct val="100000"/>
              <a:buFont typeface="Calibri"/>
              <a:buAutoNum type="arabicPeriod"/>
            </a:pPr>
            <a:r>
              <a:rPr lang="en-US" sz="3200"/>
              <a:t>Create a folder on your Desktop. Title “PANDOC”.</a:t>
            </a:r>
            <a:endParaRPr/>
          </a:p>
          <a:p>
            <a:pPr indent="-514350" lvl="0" marL="514350" rtl="0" algn="l">
              <a:lnSpc>
                <a:spcPct val="90000"/>
              </a:lnSpc>
              <a:spcBef>
                <a:spcPts val="1000"/>
              </a:spcBef>
              <a:spcAft>
                <a:spcPts val="0"/>
              </a:spcAft>
              <a:buClr>
                <a:schemeClr val="dk1"/>
              </a:buClr>
              <a:buSzPct val="100000"/>
              <a:buFont typeface="Calibri"/>
              <a:buAutoNum type="arabicPeriod"/>
            </a:pPr>
            <a:r>
              <a:rPr lang="en-US" sz="3200"/>
              <a:t>Right-click the folder, click “Properties”, and </a:t>
            </a:r>
            <a:r>
              <a:rPr lang="en-US" sz="3200" u="sng"/>
              <a:t>copy the location</a:t>
            </a:r>
            <a:endParaRPr/>
          </a:p>
          <a:p>
            <a:pPr indent="-514350" lvl="0" marL="514350" rtl="0" algn="l">
              <a:lnSpc>
                <a:spcPct val="90000"/>
              </a:lnSpc>
              <a:spcBef>
                <a:spcPts val="1000"/>
              </a:spcBef>
              <a:spcAft>
                <a:spcPts val="0"/>
              </a:spcAft>
              <a:buClr>
                <a:schemeClr val="dk1"/>
              </a:buClr>
              <a:buSzPct val="100000"/>
              <a:buFont typeface="Calibri"/>
              <a:buAutoNum type="arabicPeriod"/>
            </a:pPr>
            <a:r>
              <a:rPr lang="en-US" sz="3200"/>
              <a:t>Go to Pandoc’s Install page: </a:t>
            </a:r>
            <a:r>
              <a:rPr lang="en-US" sz="3200" u="sng">
                <a:solidFill>
                  <a:schemeClr val="hlink"/>
                </a:solidFill>
                <a:hlinkClick r:id="rId3"/>
              </a:rPr>
              <a:t>pandoc.org/installing.html</a:t>
            </a:r>
            <a:r>
              <a:rPr lang="en-US" sz="3200"/>
              <a:t>. Click the “latest installer” button.</a:t>
            </a:r>
            <a:endParaRPr/>
          </a:p>
          <a:p>
            <a:pPr indent="-514350" lvl="0" marL="514350" rtl="0" algn="l">
              <a:lnSpc>
                <a:spcPct val="90000"/>
              </a:lnSpc>
              <a:spcBef>
                <a:spcPts val="1000"/>
              </a:spcBef>
              <a:spcAft>
                <a:spcPts val="0"/>
              </a:spcAft>
              <a:buClr>
                <a:schemeClr val="dk1"/>
              </a:buClr>
              <a:buSzPct val="100000"/>
              <a:buFont typeface="Calibri"/>
              <a:buAutoNum type="arabicPeriod"/>
            </a:pPr>
            <a:r>
              <a:rPr lang="en-US" sz="3200"/>
              <a:t>If asked where to install, choose your PANDOC folder.</a:t>
            </a:r>
            <a:endParaRPr/>
          </a:p>
          <a:p>
            <a:pPr indent="-514350" lvl="0" marL="514350" rtl="0" algn="l">
              <a:lnSpc>
                <a:spcPct val="90000"/>
              </a:lnSpc>
              <a:spcBef>
                <a:spcPts val="1000"/>
              </a:spcBef>
              <a:spcAft>
                <a:spcPts val="0"/>
              </a:spcAft>
              <a:buClr>
                <a:schemeClr val="dk1"/>
              </a:buClr>
              <a:buSzPct val="100000"/>
              <a:buFont typeface="Calibri"/>
              <a:buAutoNum type="arabicPeriod"/>
            </a:pPr>
            <a:r>
              <a:rPr lang="en-US" sz="3200"/>
              <a:t>Open the installer. Choose “Not all users”, then “finish”.</a:t>
            </a:r>
            <a:endParaRPr/>
          </a:p>
          <a:p>
            <a:pPr indent="-514350" lvl="0" marL="514350" rtl="0" algn="l">
              <a:lnSpc>
                <a:spcPct val="90000"/>
              </a:lnSpc>
              <a:spcBef>
                <a:spcPts val="1000"/>
              </a:spcBef>
              <a:spcAft>
                <a:spcPts val="0"/>
              </a:spcAft>
              <a:buClr>
                <a:schemeClr val="dk1"/>
              </a:buClr>
              <a:buSzPct val="100000"/>
              <a:buFont typeface="Calibri"/>
              <a:buAutoNum type="arabicPeriod"/>
            </a:pPr>
            <a:r>
              <a:rPr lang="en-US" sz="3200"/>
              <a:t>Open PowerShell (or Command Prompt).</a:t>
            </a:r>
            <a:endParaRPr/>
          </a:p>
          <a:p>
            <a:pPr indent="-514350" lvl="0" marL="514350" rtl="0" algn="l">
              <a:lnSpc>
                <a:spcPct val="90000"/>
              </a:lnSpc>
              <a:spcBef>
                <a:spcPts val="1000"/>
              </a:spcBef>
              <a:spcAft>
                <a:spcPts val="0"/>
              </a:spcAft>
              <a:buClr>
                <a:schemeClr val="dk1"/>
              </a:buClr>
              <a:buSzPct val="100000"/>
              <a:buFont typeface="Calibri"/>
              <a:buAutoNum type="arabicPeriod"/>
            </a:pPr>
            <a:r>
              <a:rPr lang="en-US" sz="3200"/>
              <a:t>Change directory in PowerShell:</a:t>
            </a:r>
            <a:endParaRPr/>
          </a:p>
          <a:p>
            <a:pPr indent="0" lvl="0" marL="0" rtl="0" algn="l">
              <a:lnSpc>
                <a:spcPct val="90000"/>
              </a:lnSpc>
              <a:spcBef>
                <a:spcPts val="1000"/>
              </a:spcBef>
              <a:spcAft>
                <a:spcPts val="0"/>
              </a:spcAft>
              <a:buClr>
                <a:schemeClr val="dk1"/>
              </a:buClr>
              <a:buSzPct val="100000"/>
              <a:buNone/>
            </a:pPr>
            <a:r>
              <a:t/>
            </a:r>
            <a:endParaRPr sz="2100"/>
          </a:p>
          <a:p>
            <a:pPr indent="0" lvl="0" marL="0" marR="0" rtl="0" algn="ctr">
              <a:lnSpc>
                <a:spcPct val="107000"/>
              </a:lnSpc>
              <a:spcBef>
                <a:spcPts val="0"/>
              </a:spcBef>
              <a:spcAft>
                <a:spcPts val="0"/>
              </a:spcAft>
              <a:buClr>
                <a:srgbClr val="FFFFFF"/>
              </a:buClr>
              <a:buSzPct val="100000"/>
              <a:buChar char="•"/>
            </a:pPr>
            <a:r>
              <a:rPr lang="en-US" sz="3600">
                <a:solidFill>
                  <a:srgbClr val="FFFFFF"/>
                </a:solidFill>
                <a:highlight>
                  <a:srgbClr val="000000"/>
                </a:highlight>
                <a:latin typeface="Calibri"/>
                <a:ea typeface="Calibri"/>
                <a:cs typeface="Calibri"/>
                <a:sym typeface="Calibri"/>
              </a:rPr>
              <a:t>cd " </a:t>
            </a:r>
            <a:r>
              <a:rPr lang="en-US" sz="3600" u="sng">
                <a:solidFill>
                  <a:srgbClr val="FFFFFF"/>
                </a:solidFill>
                <a:highlight>
                  <a:srgbClr val="000000"/>
                </a:highlight>
                <a:latin typeface="Calibri"/>
                <a:ea typeface="Calibri"/>
                <a:cs typeface="Calibri"/>
                <a:sym typeface="Calibri"/>
              </a:rPr>
              <a:t>paste file location</a:t>
            </a:r>
            <a:r>
              <a:rPr lang="en-US" sz="3600">
                <a:solidFill>
                  <a:srgbClr val="FFFFFF"/>
                </a:solidFill>
                <a:highlight>
                  <a:srgbClr val="000000"/>
                </a:highlight>
                <a:latin typeface="Calibri"/>
                <a:ea typeface="Calibri"/>
                <a:cs typeface="Calibri"/>
                <a:sym typeface="Calibri"/>
              </a:rPr>
              <a:t> \PANDOC"</a:t>
            </a:r>
            <a:endParaRPr sz="800"/>
          </a:p>
          <a:p>
            <a:pPr indent="0" lvl="0" marL="0" rtl="0" algn="l">
              <a:lnSpc>
                <a:spcPct val="90000"/>
              </a:lnSpc>
              <a:spcBef>
                <a:spcPts val="1800"/>
              </a:spcBef>
              <a:spcAft>
                <a:spcPts val="0"/>
              </a:spcAft>
              <a:buClr>
                <a:schemeClr val="dk1"/>
              </a:buClr>
              <a:buSzPct val="100000"/>
              <a:buNone/>
            </a:pPr>
            <a:r>
              <a:rPr lang="en-US" sz="3200"/>
              <a:t>This tells PANDOC where to find and save your files. If you re-open PowerShell, change the directory again.</a:t>
            </a:r>
            <a:endParaRPr/>
          </a:p>
        </p:txBody>
      </p:sp>
      <p:pic>
        <p:nvPicPr>
          <p:cNvPr descr="Pandoc is a free download. Commands are entered in Windows Power Shell or Command Prompt." id="127" name="Google Shape;127;p6" title="PANDOC"/>
          <p:cNvPicPr preferRelativeResize="0"/>
          <p:nvPr>
            <p:ph idx="2" type="body"/>
          </p:nvPr>
        </p:nvPicPr>
        <p:blipFill rotWithShape="1">
          <a:blip r:embed="rId4">
            <a:alphaModFix/>
          </a:blip>
          <a:srcRect b="56666" l="70889" r="2097" t="19167"/>
          <a:stretch/>
        </p:blipFill>
        <p:spPr>
          <a:xfrm>
            <a:off x="249295" y="1871618"/>
            <a:ext cx="2589424" cy="2875618"/>
          </a:xfrm>
          <a:prstGeom prst="rect">
            <a:avLst/>
          </a:prstGeom>
          <a:solidFill>
            <a:srgbClr val="ECECEC"/>
          </a:solidFill>
          <a:ln cap="sq" cmpd="sng" w="88900">
            <a:solidFill>
              <a:srgbClr val="FFFFFF"/>
            </a:solidFill>
            <a:prstDash val="solid"/>
            <a:miter lim="800000"/>
            <a:headEnd len="sm" w="sm" type="none"/>
            <a:tailEnd len="sm" w="sm" type="none"/>
          </a:ln>
          <a:effectLst>
            <a:outerShdw blurRad="55000" rotWithShape="0" algn="tl" dir="5400000" dist="18000">
              <a:srgbClr val="000000">
                <a:alpha val="40000"/>
              </a:srgb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7"/>
          <p:cNvSpPr txBox="1"/>
          <p:nvPr>
            <p:ph type="title"/>
          </p:nvPr>
        </p:nvSpPr>
        <p:spPr>
          <a:xfrm>
            <a:off x="0" y="0"/>
            <a:ext cx="9950100" cy="10413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US"/>
              <a:t>Convert DOCX to LaTeX fragment</a:t>
            </a:r>
            <a:endParaRPr b="1"/>
          </a:p>
        </p:txBody>
      </p:sp>
      <p:sp>
        <p:nvSpPr>
          <p:cNvPr id="136" name="Google Shape;136;p7"/>
          <p:cNvSpPr txBox="1"/>
          <p:nvPr>
            <p:ph idx="1" type="body"/>
          </p:nvPr>
        </p:nvSpPr>
        <p:spPr>
          <a:xfrm>
            <a:off x="1" y="1146416"/>
            <a:ext cx="12014199" cy="3366861"/>
          </a:xfrm>
          <a:prstGeom prst="rect">
            <a:avLst/>
          </a:prstGeom>
          <a:noFill/>
          <a:ln>
            <a:noFill/>
          </a:ln>
        </p:spPr>
        <p:txBody>
          <a:bodyPr anchorCtr="0" anchor="t" bIns="45700" lIns="91425" spcFirstLastPara="1" rIns="91425" wrap="square" tIns="45700">
            <a:normAutofit fontScale="85000" lnSpcReduction="10000"/>
          </a:bodyPr>
          <a:lstStyle/>
          <a:p>
            <a:pPr indent="0" lvl="0" marL="0" rtl="0" algn="l">
              <a:lnSpc>
                <a:spcPct val="90000"/>
              </a:lnSpc>
              <a:spcBef>
                <a:spcPts val="0"/>
              </a:spcBef>
              <a:spcAft>
                <a:spcPts val="0"/>
              </a:spcAft>
              <a:buClr>
                <a:schemeClr val="dk1"/>
              </a:buClr>
              <a:buSzPct val="100000"/>
              <a:buNone/>
            </a:pPr>
            <a:r>
              <a:rPr lang="en-US" sz="3200"/>
              <a:t>Make sure the DOCX file has headings and all content is in-line with text. Avoid tabs!</a:t>
            </a:r>
            <a:endParaRPr/>
          </a:p>
          <a:p>
            <a:pPr indent="-228600" lvl="0" marL="228600" rtl="0" algn="l">
              <a:lnSpc>
                <a:spcPct val="90000"/>
              </a:lnSpc>
              <a:spcBef>
                <a:spcPts val="1000"/>
              </a:spcBef>
              <a:spcAft>
                <a:spcPts val="0"/>
              </a:spcAft>
              <a:buClr>
                <a:schemeClr val="dk1"/>
              </a:buClr>
              <a:buSzPct val="100000"/>
              <a:buChar char="•"/>
            </a:pPr>
            <a:r>
              <a:rPr lang="en-US" sz="3200"/>
              <a:t>Column breaks will create blank section headings that need to be removed. </a:t>
            </a:r>
            <a:endParaRPr/>
          </a:p>
          <a:p>
            <a:pPr indent="-228600" lvl="0" marL="228600" rtl="0" algn="l">
              <a:lnSpc>
                <a:spcPct val="90000"/>
              </a:lnSpc>
              <a:spcBef>
                <a:spcPts val="1000"/>
              </a:spcBef>
              <a:spcAft>
                <a:spcPts val="0"/>
              </a:spcAft>
              <a:buClr>
                <a:schemeClr val="dk1"/>
              </a:buClr>
              <a:buSzPct val="100000"/>
              <a:buChar char="•"/>
            </a:pPr>
            <a:r>
              <a:rPr lang="en-US" sz="3200"/>
              <a:t>When the left indent is larger than the left margin, the text will be interpreted as a block quote.</a:t>
            </a:r>
            <a:endParaRPr/>
          </a:p>
          <a:p>
            <a:pPr indent="0" lvl="0" marL="0" rtl="0" algn="l">
              <a:lnSpc>
                <a:spcPct val="90000"/>
              </a:lnSpc>
              <a:spcBef>
                <a:spcPts val="1000"/>
              </a:spcBef>
              <a:spcAft>
                <a:spcPts val="0"/>
              </a:spcAft>
              <a:buClr>
                <a:schemeClr val="dk1"/>
              </a:buClr>
              <a:buSzPct val="100000"/>
              <a:buNone/>
            </a:pPr>
            <a:r>
              <a:t/>
            </a:r>
            <a:endParaRPr sz="600"/>
          </a:p>
          <a:p>
            <a:pPr indent="-406400" lvl="0" marL="520700" rtl="0" algn="l">
              <a:lnSpc>
                <a:spcPct val="90000"/>
              </a:lnSpc>
              <a:spcBef>
                <a:spcPts val="1000"/>
              </a:spcBef>
              <a:spcAft>
                <a:spcPts val="0"/>
              </a:spcAft>
              <a:buClr>
                <a:srgbClr val="FFFFFF"/>
              </a:buClr>
              <a:buSzPct val="100000"/>
              <a:buChar char="•"/>
            </a:pPr>
            <a:r>
              <a:rPr lang="en-US" sz="3600">
                <a:solidFill>
                  <a:srgbClr val="FFFFFF"/>
                </a:solidFill>
                <a:highlight>
                  <a:srgbClr val="000000"/>
                </a:highlight>
                <a:latin typeface="Calibri"/>
                <a:ea typeface="Calibri"/>
                <a:cs typeface="Calibri"/>
                <a:sym typeface="Calibri"/>
              </a:rPr>
              <a:t>pandoc --shift-heading-level-by=-1 --mathjax -f docx+empty_paragraphs -t latex -o “NEW_TITLE”.latex “ORIGINAL_TITLE”.docx</a:t>
            </a:r>
            <a:endParaRPr sz="2400"/>
          </a:p>
        </p:txBody>
      </p:sp>
      <p:pic>
        <p:nvPicPr>
          <p:cNvPr descr="An arrow points from PANDOC to standalone LaTeX text file. The title must be in a title command. Internal sections shart at the subsection level. Tables are only used for tabular information. Figures are in-line with descriptive captions." id="137" name="Google Shape;137;p7" title="PANDOC to LaTeX"/>
          <p:cNvPicPr preferRelativeResize="0"/>
          <p:nvPr>
            <p:ph idx="2" type="body"/>
          </p:nvPr>
        </p:nvPicPr>
        <p:blipFill rotWithShape="1">
          <a:blip r:embed="rId3">
            <a:alphaModFix/>
          </a:blip>
          <a:srcRect b="53411" l="31160" r="1516" t="18375"/>
          <a:stretch/>
        </p:blipFill>
        <p:spPr>
          <a:xfrm>
            <a:off x="6979640" y="4116659"/>
            <a:ext cx="5034560" cy="2619032"/>
          </a:xfrm>
          <a:prstGeom prst="rect">
            <a:avLst/>
          </a:prstGeom>
          <a:solidFill>
            <a:srgbClr val="ECECEC"/>
          </a:solidFill>
          <a:ln cap="sq" cmpd="sng" w="88900">
            <a:solidFill>
              <a:srgbClr val="FFFFFF"/>
            </a:solidFill>
            <a:prstDash val="solid"/>
            <a:miter lim="800000"/>
            <a:headEnd len="sm" w="sm" type="none"/>
            <a:tailEnd len="sm" w="sm" type="none"/>
          </a:ln>
          <a:effectLst>
            <a:outerShdw blurRad="55000" rotWithShape="0" algn="tl" dir="5400000" dist="18000">
              <a:srgbClr val="000000">
                <a:alpha val="40000"/>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8"/>
          <p:cNvSpPr txBox="1"/>
          <p:nvPr>
            <p:ph type="title"/>
          </p:nvPr>
        </p:nvSpPr>
        <p:spPr>
          <a:xfrm>
            <a:off x="0" y="0"/>
            <a:ext cx="11983800" cy="9876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US"/>
              <a:t>Prepare LaTeX fragment for Braille output</a:t>
            </a:r>
            <a:endParaRPr b="1"/>
          </a:p>
        </p:txBody>
      </p:sp>
      <p:sp>
        <p:nvSpPr>
          <p:cNvPr id="146" name="Google Shape;146;p8"/>
          <p:cNvSpPr txBox="1"/>
          <p:nvPr>
            <p:ph idx="1" type="body"/>
          </p:nvPr>
        </p:nvSpPr>
        <p:spPr>
          <a:xfrm>
            <a:off x="3197221" y="1083733"/>
            <a:ext cx="8885187" cy="5656114"/>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000000"/>
              </a:buClr>
              <a:buSzPts val="2500"/>
              <a:buNone/>
            </a:pPr>
            <a:r>
              <a:rPr lang="en-US" sz="2500">
                <a:solidFill>
                  <a:srgbClr val="000000"/>
                </a:solidFill>
              </a:rPr>
              <a:t>The LaTeX will output in the chosen directory but will need to be edited manually in a text editor:</a:t>
            </a:r>
            <a:endParaRPr/>
          </a:p>
          <a:p>
            <a:pPr indent="-457200" lvl="0" marL="457200" rtl="0" algn="l">
              <a:lnSpc>
                <a:spcPct val="90000"/>
              </a:lnSpc>
              <a:spcBef>
                <a:spcPts val="1000"/>
              </a:spcBef>
              <a:spcAft>
                <a:spcPts val="0"/>
              </a:spcAft>
              <a:buClr>
                <a:srgbClr val="000000"/>
              </a:buClr>
              <a:buSzPts val="2500"/>
              <a:buFont typeface="Calibri"/>
              <a:buAutoNum type="arabicPeriod"/>
            </a:pPr>
            <a:r>
              <a:rPr lang="en-US" sz="2500">
                <a:solidFill>
                  <a:srgbClr val="000000"/>
                </a:solidFill>
              </a:rPr>
              <a:t>In the first line, add </a:t>
            </a:r>
            <a:r>
              <a:rPr lang="en-US" sz="2500">
                <a:solidFill>
                  <a:srgbClr val="FFFFFF"/>
                </a:solidFill>
                <a:highlight>
                  <a:srgbClr val="000000"/>
                </a:highlight>
                <a:latin typeface="Calibri"/>
                <a:ea typeface="Calibri"/>
                <a:cs typeface="Calibri"/>
                <a:sym typeface="Calibri"/>
              </a:rPr>
              <a:t>\title{“NEW_TITLE”}</a:t>
            </a:r>
            <a:endParaRPr/>
          </a:p>
          <a:p>
            <a:pPr indent="-457200" lvl="0" marL="457200" rtl="0" algn="l">
              <a:lnSpc>
                <a:spcPct val="90000"/>
              </a:lnSpc>
              <a:spcBef>
                <a:spcPts val="1000"/>
              </a:spcBef>
              <a:spcAft>
                <a:spcPts val="0"/>
              </a:spcAft>
              <a:buClr>
                <a:srgbClr val="000000"/>
              </a:buClr>
              <a:buSzPts val="2500"/>
              <a:buFont typeface="Calibri"/>
              <a:buAutoNum type="arabicPeriod"/>
            </a:pPr>
            <a:r>
              <a:rPr lang="en-US" sz="2500">
                <a:solidFill>
                  <a:srgbClr val="000000"/>
                </a:solidFill>
              </a:rPr>
              <a:t>Section headings should be simplified to </a:t>
            </a:r>
            <a:r>
              <a:rPr lang="en-US" sz="2500">
                <a:solidFill>
                  <a:srgbClr val="FFFFFF"/>
                </a:solidFill>
                <a:highlight>
                  <a:srgbClr val="000000"/>
                </a:highlight>
                <a:latin typeface="Calibri"/>
                <a:ea typeface="Calibri"/>
                <a:cs typeface="Calibri"/>
                <a:sym typeface="Calibri"/>
              </a:rPr>
              <a:t>\section{“EXAMPLE”}</a:t>
            </a:r>
            <a:r>
              <a:rPr b="1" lang="en-US" sz="2500">
                <a:latin typeface="Courier New"/>
                <a:ea typeface="Courier New"/>
                <a:cs typeface="Courier New"/>
                <a:sym typeface="Courier New"/>
              </a:rPr>
              <a:t> </a:t>
            </a:r>
            <a:r>
              <a:rPr lang="en-US" sz="2500">
                <a:solidFill>
                  <a:srgbClr val="000000"/>
                </a:solidFill>
              </a:rPr>
              <a:t> (CTRL+F, “hypertarget”). Remove blank section headings.</a:t>
            </a:r>
            <a:endParaRPr sz="2500">
              <a:solidFill>
                <a:srgbClr val="000000"/>
              </a:solidFill>
            </a:endParaRPr>
          </a:p>
          <a:p>
            <a:pPr indent="-457200" lvl="0" marL="457200" rtl="0" algn="l">
              <a:lnSpc>
                <a:spcPct val="90000"/>
              </a:lnSpc>
              <a:spcBef>
                <a:spcPts val="1000"/>
              </a:spcBef>
              <a:spcAft>
                <a:spcPts val="0"/>
              </a:spcAft>
              <a:buClr>
                <a:srgbClr val="000000"/>
              </a:buClr>
              <a:buSzPts val="2500"/>
              <a:buFont typeface="Calibri"/>
              <a:buAutoNum type="arabicPeriod"/>
            </a:pPr>
            <a:r>
              <a:rPr lang="en-US" sz="2500">
                <a:solidFill>
                  <a:srgbClr val="000000"/>
                </a:solidFill>
              </a:rPr>
              <a:t>Graphics should be completely replaced with an empty figure block and descriptive caption containing the alt text:</a:t>
            </a:r>
            <a:endParaRPr/>
          </a:p>
          <a:p>
            <a:pPr indent="-228600" lvl="0" marL="1828800" rtl="0" algn="l">
              <a:lnSpc>
                <a:spcPct val="90000"/>
              </a:lnSpc>
              <a:spcBef>
                <a:spcPts val="1000"/>
              </a:spcBef>
              <a:spcAft>
                <a:spcPts val="0"/>
              </a:spcAft>
              <a:buClr>
                <a:srgbClr val="FFFFFF"/>
              </a:buClr>
              <a:buSzPts val="2500"/>
              <a:buChar char="•"/>
            </a:pPr>
            <a:r>
              <a:rPr lang="en-US" sz="2500">
                <a:solidFill>
                  <a:srgbClr val="FFFFFF"/>
                </a:solidFill>
                <a:highlight>
                  <a:srgbClr val="000000"/>
                </a:highlight>
                <a:latin typeface="Calibri"/>
                <a:ea typeface="Calibri"/>
                <a:cs typeface="Calibri"/>
                <a:sym typeface="Calibri"/>
              </a:rPr>
              <a:t>\begin{figure}[h]</a:t>
            </a:r>
            <a:endParaRPr sz="2500">
              <a:solidFill>
                <a:srgbClr val="FFFFFF"/>
              </a:solidFill>
              <a:highlight>
                <a:srgbClr val="000000"/>
              </a:highlight>
              <a:latin typeface="Calibri"/>
              <a:ea typeface="Calibri"/>
              <a:cs typeface="Calibri"/>
              <a:sym typeface="Calibri"/>
            </a:endParaRPr>
          </a:p>
          <a:p>
            <a:pPr indent="-228600" lvl="0" marL="1828800" rtl="0" algn="l">
              <a:lnSpc>
                <a:spcPct val="90000"/>
              </a:lnSpc>
              <a:spcBef>
                <a:spcPts val="1000"/>
              </a:spcBef>
              <a:spcAft>
                <a:spcPts val="0"/>
              </a:spcAft>
              <a:buClr>
                <a:srgbClr val="FFFFFF"/>
              </a:buClr>
              <a:buSzPts val="2500"/>
              <a:buChar char="•"/>
            </a:pPr>
            <a:r>
              <a:rPr lang="en-US" sz="2500">
                <a:solidFill>
                  <a:srgbClr val="FFFFFF"/>
                </a:solidFill>
                <a:highlight>
                  <a:srgbClr val="000000"/>
                </a:highlight>
                <a:latin typeface="Calibri"/>
                <a:ea typeface="Calibri"/>
                <a:cs typeface="Calibri"/>
                <a:sym typeface="Calibri"/>
              </a:rPr>
              <a:t>\caption{“ALT TEXT...”}</a:t>
            </a:r>
            <a:endParaRPr sz="2500">
              <a:solidFill>
                <a:srgbClr val="FFFFFF"/>
              </a:solidFill>
              <a:highlight>
                <a:srgbClr val="000000"/>
              </a:highlight>
              <a:latin typeface="Calibri"/>
              <a:ea typeface="Calibri"/>
              <a:cs typeface="Calibri"/>
              <a:sym typeface="Calibri"/>
            </a:endParaRPr>
          </a:p>
          <a:p>
            <a:pPr indent="-228600" lvl="0" marL="1828800" rtl="0" algn="l">
              <a:lnSpc>
                <a:spcPct val="90000"/>
              </a:lnSpc>
              <a:spcBef>
                <a:spcPts val="1000"/>
              </a:spcBef>
              <a:spcAft>
                <a:spcPts val="0"/>
              </a:spcAft>
              <a:buClr>
                <a:srgbClr val="FFFFFF"/>
              </a:buClr>
              <a:buSzPts val="2500"/>
              <a:buChar char="•"/>
            </a:pPr>
            <a:r>
              <a:rPr lang="en-US" sz="2500">
                <a:solidFill>
                  <a:srgbClr val="FFFFFF"/>
                </a:solidFill>
                <a:highlight>
                  <a:srgbClr val="000000"/>
                </a:highlight>
                <a:latin typeface="Calibri"/>
                <a:ea typeface="Calibri"/>
                <a:cs typeface="Calibri"/>
                <a:sym typeface="Calibri"/>
              </a:rPr>
              <a:t>\end{figure}</a:t>
            </a:r>
            <a:endParaRPr/>
          </a:p>
          <a:p>
            <a:pPr indent="-457200" lvl="0" marL="457200" rtl="0" algn="l">
              <a:lnSpc>
                <a:spcPct val="90000"/>
              </a:lnSpc>
              <a:spcBef>
                <a:spcPts val="1000"/>
              </a:spcBef>
              <a:spcAft>
                <a:spcPts val="0"/>
              </a:spcAft>
              <a:buClr>
                <a:srgbClr val="000000"/>
              </a:buClr>
              <a:buSzPts val="2500"/>
              <a:buFont typeface="Calibri"/>
              <a:buAutoNum type="arabicPeriod" startAt="4"/>
            </a:pPr>
            <a:r>
              <a:rPr lang="en-US" sz="2500">
                <a:solidFill>
                  <a:srgbClr val="000000"/>
                </a:solidFill>
              </a:rPr>
              <a:t>Finally, scan the output to remove unnecessary formatting, unusual characters, or misleading document structure.</a:t>
            </a:r>
            <a:endParaRPr sz="2500"/>
          </a:p>
        </p:txBody>
      </p:sp>
      <p:pic>
        <p:nvPicPr>
          <p:cNvPr descr="An arrow points from standalone LaTeX to bare LaTeX text file. No preamble, just a title command. Only contains the content of the file, no formatting. Images are blank with descriptive captions." id="147" name="Google Shape;147;p8" title="LaTeX to Bare LaTeX text file"/>
          <p:cNvPicPr preferRelativeResize="0"/>
          <p:nvPr>
            <p:ph idx="2" type="body"/>
          </p:nvPr>
        </p:nvPicPr>
        <p:blipFill rotWithShape="1">
          <a:blip r:embed="rId3">
            <a:alphaModFix/>
          </a:blip>
          <a:srcRect b="16246" l="31161" r="31643" t="19154"/>
          <a:stretch/>
        </p:blipFill>
        <p:spPr>
          <a:xfrm>
            <a:off x="224365" y="869293"/>
            <a:ext cx="2723091" cy="5870554"/>
          </a:xfrm>
          <a:prstGeom prst="rect">
            <a:avLst/>
          </a:prstGeom>
          <a:solidFill>
            <a:srgbClr val="ECECEC"/>
          </a:solidFill>
          <a:ln cap="sq" cmpd="sng" w="88900">
            <a:solidFill>
              <a:srgbClr val="FFFFFF"/>
            </a:solidFill>
            <a:prstDash val="solid"/>
            <a:miter lim="800000"/>
            <a:headEnd len="sm" w="sm" type="none"/>
            <a:tailEnd len="sm" w="sm" type="none"/>
          </a:ln>
          <a:effectLst>
            <a:outerShdw blurRad="55000" rotWithShape="0" algn="tl" dir="5400000" dist="18000">
              <a:srgbClr val="000000">
                <a:alpha val="40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9"/>
          <p:cNvSpPr txBox="1"/>
          <p:nvPr>
            <p:ph type="title"/>
          </p:nvPr>
        </p:nvSpPr>
        <p:spPr>
          <a:xfrm>
            <a:off x="67377" y="115504"/>
            <a:ext cx="11687175" cy="103952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US"/>
              <a:t>Convert DOCX to HTML fragment</a:t>
            </a:r>
            <a:endParaRPr b="1"/>
          </a:p>
        </p:txBody>
      </p:sp>
      <p:sp>
        <p:nvSpPr>
          <p:cNvPr id="156" name="Google Shape;156;p9"/>
          <p:cNvSpPr txBox="1"/>
          <p:nvPr>
            <p:ph idx="1" type="body"/>
          </p:nvPr>
        </p:nvSpPr>
        <p:spPr>
          <a:xfrm>
            <a:off x="245968" y="1905176"/>
            <a:ext cx="8439151" cy="44873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None/>
            </a:pPr>
            <a:r>
              <a:rPr lang="en-US" sz="3200"/>
              <a:t>Make sure the DOCX file is text only with heading structure and in-line content. Avoid tabs and repeated space characters (new lines are okay).</a:t>
            </a:r>
            <a:endParaRPr sz="3200"/>
          </a:p>
          <a:p>
            <a:pPr indent="0" lvl="0" marL="0" rtl="0" algn="l">
              <a:lnSpc>
                <a:spcPct val="90000"/>
              </a:lnSpc>
              <a:spcBef>
                <a:spcPts val="1000"/>
              </a:spcBef>
              <a:spcAft>
                <a:spcPts val="0"/>
              </a:spcAft>
              <a:buClr>
                <a:schemeClr val="dk1"/>
              </a:buClr>
              <a:buSzPts val="3200"/>
              <a:buNone/>
            </a:pPr>
            <a:r>
              <a:t/>
            </a:r>
            <a:endParaRPr sz="3200"/>
          </a:p>
          <a:p>
            <a:pPr indent="-339725" lvl="0" marL="744538" rtl="0" algn="l">
              <a:lnSpc>
                <a:spcPct val="90000"/>
              </a:lnSpc>
              <a:spcBef>
                <a:spcPts val="1000"/>
              </a:spcBef>
              <a:spcAft>
                <a:spcPts val="0"/>
              </a:spcAft>
              <a:buClr>
                <a:srgbClr val="FFFFFF"/>
              </a:buClr>
              <a:buSzPts val="3200"/>
              <a:buChar char="•"/>
            </a:pPr>
            <a:r>
              <a:rPr lang="en-US" sz="3200">
                <a:solidFill>
                  <a:srgbClr val="FFFFFF"/>
                </a:solidFill>
                <a:highlight>
                  <a:srgbClr val="000000"/>
                </a:highlight>
                <a:latin typeface="Calibri"/>
                <a:ea typeface="Calibri"/>
                <a:cs typeface="Calibri"/>
                <a:sym typeface="Calibri"/>
              </a:rPr>
              <a:t>pandoc --shift-heading-level-by=-1 --mathjax -f docx+empty_paragraphs -t html -o “NEW_TITLE”.html “ORIGINAL_TITLE”.docx </a:t>
            </a:r>
            <a:endParaRPr sz="3200">
              <a:solidFill>
                <a:srgbClr val="FFFFFF"/>
              </a:solidFill>
              <a:highlight>
                <a:srgbClr val="000000"/>
              </a:highlight>
              <a:latin typeface="Calibri"/>
              <a:ea typeface="Calibri"/>
              <a:cs typeface="Calibri"/>
              <a:sym typeface="Calibri"/>
            </a:endParaRPr>
          </a:p>
        </p:txBody>
      </p:sp>
      <p:pic>
        <p:nvPicPr>
          <p:cNvPr descr="An arrow points from PANDOC to basic HTML file. Contains content but no CSS formatting. Can be viewed in a web browser." id="157" name="Google Shape;157;p9" title="PANDOC to Basic HTML"/>
          <p:cNvPicPr preferRelativeResize="0"/>
          <p:nvPr>
            <p:ph idx="2" type="body"/>
          </p:nvPr>
        </p:nvPicPr>
        <p:blipFill rotWithShape="1">
          <a:blip r:embed="rId3">
            <a:alphaModFix/>
          </a:blip>
          <a:srcRect b="32215" l="70772" r="0" t="20114"/>
          <a:stretch/>
        </p:blipFill>
        <p:spPr>
          <a:xfrm>
            <a:off x="9152468" y="380998"/>
            <a:ext cx="2836334" cy="5742668"/>
          </a:xfrm>
          <a:prstGeom prst="rect">
            <a:avLst/>
          </a:prstGeom>
          <a:solidFill>
            <a:srgbClr val="ECECEC"/>
          </a:solidFill>
          <a:ln cap="sq" cmpd="sng" w="88900">
            <a:solidFill>
              <a:srgbClr val="FFFFFF"/>
            </a:solidFill>
            <a:prstDash val="solid"/>
            <a:miter lim="800000"/>
            <a:headEnd len="sm" w="sm" type="none"/>
            <a:tailEnd len="sm" w="sm" type="none"/>
          </a:ln>
          <a:effectLst>
            <a:outerShdw blurRad="55000" rotWithShape="0" algn="tl" dir="5400000" dist="18000">
              <a:srgbClr val="000000">
                <a:alpha val="40000"/>
              </a:srgbClr>
            </a:outerShdw>
          </a:effectLst>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2022-10-07T21:25:38Z</dcterms:created>
  <dc:creator>Olkowski, Mat</dc:creator>
</cp:coreProperties>
</file>