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91" r:id="rId2"/>
    <p:sldId id="649" r:id="rId3"/>
    <p:sldId id="653" r:id="rId4"/>
    <p:sldId id="642" r:id="rId5"/>
    <p:sldId id="500" r:id="rId6"/>
    <p:sldId id="605" r:id="rId7"/>
    <p:sldId id="297" r:id="rId8"/>
    <p:sldId id="666" r:id="rId9"/>
    <p:sldId id="536" r:id="rId10"/>
    <p:sldId id="537" r:id="rId11"/>
    <p:sldId id="587" r:id="rId12"/>
    <p:sldId id="658" r:id="rId13"/>
    <p:sldId id="630" r:id="rId14"/>
    <p:sldId id="655" r:id="rId15"/>
    <p:sldId id="656" r:id="rId16"/>
    <p:sldId id="659" r:id="rId17"/>
    <p:sldId id="660" r:id="rId18"/>
    <p:sldId id="661" r:id="rId19"/>
    <p:sldId id="663" r:id="rId20"/>
    <p:sldId id="662" r:id="rId21"/>
    <p:sldId id="665" r:id="rId22"/>
    <p:sldId id="609" r:id="rId23"/>
    <p:sldId id="646" r:id="rId24"/>
    <p:sldId id="608" r:id="rId25"/>
    <p:sldId id="647" r:id="rId26"/>
    <p:sldId id="604" r:id="rId27"/>
    <p:sldId id="299" r:id="rId28"/>
    <p:sldId id="293" r:id="rId29"/>
    <p:sldId id="294" r:id="rId30"/>
    <p:sldId id="664" r:id="rId31"/>
    <p:sldId id="298" r:id="rId32"/>
    <p:sldId id="613" r:id="rId33"/>
    <p:sldId id="648" r:id="rId34"/>
    <p:sldId id="333" r:id="rId35"/>
    <p:sldId id="334" r:id="rId36"/>
    <p:sldId id="338" r:id="rId37"/>
    <p:sldId id="650" r:id="rId38"/>
    <p:sldId id="335" r:id="rId39"/>
    <p:sldId id="657" r:id="rId40"/>
    <p:sldId id="643" r:id="rId41"/>
    <p:sldId id="287" r:id="rId42"/>
    <p:sldId id="639" r:id="rId43"/>
    <p:sldId id="595" r:id="rId44"/>
  </p:sldIdLst>
  <p:sldSz cx="9144000" cy="5143500" type="screen16x9"/>
  <p:notesSz cx="7099300" cy="93853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3B9D31-B6AC-E9E5-C69C-18C996AD39BC}" name="Martin, Melissa" initials="MM" userId="S::melissa.martin@cccs.edu::1897da1c-373f-4191-862a-35f3140908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7" autoAdjust="0"/>
    <p:restoredTop sz="90180" autoAdjust="0"/>
  </p:normalViewPr>
  <p:slideViewPr>
    <p:cSldViewPr snapToGrid="0" snapToObjects="1">
      <p:cViewPr varScale="1">
        <p:scale>
          <a:sx n="104" d="100"/>
          <a:sy n="104" d="100"/>
        </p:scale>
        <p:origin x="1054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Courses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DB-480F-B962-4C7A189943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5DB-480F-B962-4C7A18994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DB-480F-B962-4C7A18994344}"/>
              </c:ext>
            </c:extLst>
          </c:dPt>
          <c:dLbls>
            <c:dLbl>
              <c:idx val="0"/>
              <c:layout>
                <c:manualLayout>
                  <c:x val="8.0398777938574702E-3"/>
                  <c:y val="9.08265213442325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CCCOnline Only, </a:t>
                    </a:r>
                    <a:br>
                      <a:rPr lang="en-US" dirty="0"/>
                    </a:br>
                    <a:r>
                      <a:rPr lang="en-US" dirty="0"/>
                      <a:t>49</a:t>
                    </a:r>
                    <a:r>
                      <a:rPr lang="en-US" baseline="0" dirty="0"/>
                      <a:t>, 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DB-480F-B962-4C7A189943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5DB-480F-B962-4C7A189943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5DB-480F-B962-4C7A189943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CCCOnline</c:v>
                </c:pt>
                <c:pt idx="1">
                  <c:v>CCCOnline + Colleges</c:v>
                </c:pt>
                <c:pt idx="2">
                  <c:v>One or more colleges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191</c:v>
                </c:pt>
                <c:pt idx="2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B-480F-B962-4C7A18994344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Headcount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DB-480F-B962-4C7A189943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5DB-480F-B962-4C7A18994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DB-480F-B962-4C7A18994344}"/>
              </c:ext>
            </c:extLst>
          </c:dPt>
          <c:dLbls>
            <c:dLbl>
              <c:idx val="0"/>
              <c:layout>
                <c:manualLayout>
                  <c:x val="4.1237358882456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CCCOnline Only</a:t>
                    </a:r>
                    <a:r>
                      <a:rPr lang="en-US" baseline="0" dirty="0"/>
                      <a:t>, 2318, 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DB-480F-B962-4C7A18994344}"/>
                </c:ext>
              </c:extLst>
            </c:dLbl>
            <c:dLbl>
              <c:idx val="1"/>
              <c:layout>
                <c:manualLayout>
                  <c:x val="8.76293876252206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DB-480F-B962-4C7A189943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5DB-480F-B962-4C7A189943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CCCOnline</c:v>
                </c:pt>
                <c:pt idx="1">
                  <c:v>CCCOnline + Colleges</c:v>
                </c:pt>
                <c:pt idx="2">
                  <c:v>One or more colleges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2453</c:v>
                </c:pt>
                <c:pt idx="1">
                  <c:v>99487</c:v>
                </c:pt>
                <c:pt idx="2" formatCode="General">
                  <c:v>14117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B-480F-B962-4C7A18994344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2A1B1-0FB6-084B-AA3A-0850A7C253B7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B9B54-DFCC-5F49-939B-18B0164A40FD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2400" dirty="0">
              <a:latin typeface="Helvetica Neue"/>
              <a:cs typeface="Helvetica Neue"/>
            </a:rPr>
            <a:t>Phased Implementation</a:t>
          </a:r>
        </a:p>
      </dgm:t>
    </dgm:pt>
    <dgm:pt modelId="{BB11C484-4F48-814D-94A8-469DED86EC96}" type="parTrans" cxnId="{10C7207E-6BD4-1D49-8D74-432AA28303F6}">
      <dgm:prSet/>
      <dgm:spPr/>
      <dgm:t>
        <a:bodyPr/>
        <a:lstStyle/>
        <a:p>
          <a:endParaRPr lang="en-US"/>
        </a:p>
      </dgm:t>
    </dgm:pt>
    <dgm:pt modelId="{686EA8E9-27A8-5948-83C6-CD40876440F5}" type="sibTrans" cxnId="{10C7207E-6BD4-1D49-8D74-432AA28303F6}">
      <dgm:prSet/>
      <dgm:spPr/>
      <dgm:t>
        <a:bodyPr/>
        <a:lstStyle/>
        <a:p>
          <a:endParaRPr lang="en-US"/>
        </a:p>
      </dgm:t>
    </dgm:pt>
    <dgm:pt modelId="{983AA3DF-9A91-1F4B-801B-239B57BFFE7D}">
      <dgm:prSet phldrT="[Text]" custT="1"/>
      <dgm:spPr>
        <a:ln w="3175" cmpd="sng">
          <a:solidFill>
            <a:srgbClr val="000090"/>
          </a:solidFill>
        </a:ln>
      </dgm:spPr>
      <dgm:t>
        <a:bodyPr/>
        <a:lstStyle/>
        <a:p>
          <a:r>
            <a:rPr lang="en-US" sz="1200" dirty="0">
              <a:latin typeface="Helvetica Neue"/>
              <a:cs typeface="Helvetica Neue"/>
            </a:rPr>
            <a:t>Fall 2022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Pilot registration</a:t>
          </a:r>
        </a:p>
      </dgm:t>
    </dgm:pt>
    <dgm:pt modelId="{201E2A2A-8BAF-A343-9972-98F6C501D9B4}" type="parTrans" cxnId="{20CA75BF-5B28-4840-A8E9-743B274BF930}">
      <dgm:prSet/>
      <dgm:spPr/>
      <dgm:t>
        <a:bodyPr/>
        <a:lstStyle/>
        <a:p>
          <a:endParaRPr lang="en-US"/>
        </a:p>
      </dgm:t>
    </dgm:pt>
    <dgm:pt modelId="{66A24B24-1110-4E43-B08F-10A6020CF26D}" type="sibTrans" cxnId="{20CA75BF-5B28-4840-A8E9-743B274BF930}">
      <dgm:prSet/>
      <dgm:spPr/>
      <dgm:t>
        <a:bodyPr/>
        <a:lstStyle/>
        <a:p>
          <a:endParaRPr lang="en-US"/>
        </a:p>
      </dgm:t>
    </dgm:pt>
    <dgm:pt modelId="{5DCC078E-D951-E447-96EF-21344EBEA1B2}">
      <dgm:prSet phldrT="[Text]" custT="1"/>
      <dgm:spPr>
        <a:ln w="381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200" dirty="0">
              <a:latin typeface="Helvetica Neue"/>
              <a:cs typeface="Helvetica Neue"/>
            </a:rPr>
            <a:t>Spring 2023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Pilot</a:t>
          </a:r>
        </a:p>
      </dgm:t>
    </dgm:pt>
    <dgm:pt modelId="{8D9741FB-C9B0-5C48-9D0F-305B7A9D49F8}" type="parTrans" cxnId="{9E2A1070-511E-5A41-9139-3247509B0F3C}">
      <dgm:prSet/>
      <dgm:spPr/>
      <dgm:t>
        <a:bodyPr/>
        <a:lstStyle/>
        <a:p>
          <a:endParaRPr lang="en-US"/>
        </a:p>
      </dgm:t>
    </dgm:pt>
    <dgm:pt modelId="{DC686F5A-70B7-814F-B187-98B6CBF23A69}" type="sibTrans" cxnId="{9E2A1070-511E-5A41-9139-3247509B0F3C}">
      <dgm:prSet/>
      <dgm:spPr/>
      <dgm:t>
        <a:bodyPr/>
        <a:lstStyle/>
        <a:p>
          <a:endParaRPr lang="en-US"/>
        </a:p>
      </dgm:t>
    </dgm:pt>
    <dgm:pt modelId="{A75EC7F0-39AC-C540-9287-1171A0B202CD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Summer 2023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Mix CCCO/CO@/ Colleges Online</a:t>
          </a:r>
        </a:p>
      </dgm:t>
    </dgm:pt>
    <dgm:pt modelId="{E0E221D5-DBE8-3745-8783-D353EB42C184}" type="parTrans" cxnId="{EE743987-21C6-6341-B6C9-F3A1757A2F43}">
      <dgm:prSet/>
      <dgm:spPr/>
      <dgm:t>
        <a:bodyPr/>
        <a:lstStyle/>
        <a:p>
          <a:endParaRPr lang="en-US"/>
        </a:p>
      </dgm:t>
    </dgm:pt>
    <dgm:pt modelId="{05D70E64-E555-024D-95C0-3ABA6CD6B8EB}" type="sibTrans" cxnId="{EE743987-21C6-6341-B6C9-F3A1757A2F43}">
      <dgm:prSet/>
      <dgm:spPr/>
      <dgm:t>
        <a:bodyPr/>
        <a:lstStyle/>
        <a:p>
          <a:endParaRPr lang="en-US"/>
        </a:p>
      </dgm:t>
    </dgm:pt>
    <dgm:pt modelId="{0FC3DD19-6FF8-3347-BD7F-6CB0308ED0FB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Fall 2023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Mix CCCO/CO@/ Colleges Online</a:t>
          </a:r>
        </a:p>
      </dgm:t>
    </dgm:pt>
    <dgm:pt modelId="{BDF4AC8C-B4BF-A847-BB2B-AC3C25AA9AEF}" type="parTrans" cxnId="{4AD66DBD-1663-674C-BAE2-64233B4C600D}">
      <dgm:prSet/>
      <dgm:spPr/>
      <dgm:t>
        <a:bodyPr/>
        <a:lstStyle/>
        <a:p>
          <a:endParaRPr lang="en-US"/>
        </a:p>
      </dgm:t>
    </dgm:pt>
    <dgm:pt modelId="{8ED0AF1F-4F5B-6743-B7C0-81392291628E}" type="sibTrans" cxnId="{4AD66DBD-1663-674C-BAE2-64233B4C600D}">
      <dgm:prSet/>
      <dgm:spPr/>
      <dgm:t>
        <a:bodyPr/>
        <a:lstStyle/>
        <a:p>
          <a:endParaRPr lang="en-US"/>
        </a:p>
      </dgm:t>
    </dgm:pt>
    <dgm:pt modelId="{9A884E3B-4F92-C44B-8374-C32C43B48AD5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Spring 2024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Mix CCCO/CO@/ Colleges Online</a:t>
          </a:r>
        </a:p>
      </dgm:t>
    </dgm:pt>
    <dgm:pt modelId="{7427032A-7073-424B-B34E-26D4436C4F5B}" type="parTrans" cxnId="{58649336-7B9B-2F49-9209-35CA29DA9305}">
      <dgm:prSet/>
      <dgm:spPr/>
      <dgm:t>
        <a:bodyPr/>
        <a:lstStyle/>
        <a:p>
          <a:endParaRPr lang="en-US"/>
        </a:p>
      </dgm:t>
    </dgm:pt>
    <dgm:pt modelId="{C748A705-0298-4E47-9519-04CFCE1CA943}" type="sibTrans" cxnId="{58649336-7B9B-2F49-9209-35CA29DA9305}">
      <dgm:prSet/>
      <dgm:spPr/>
      <dgm:t>
        <a:bodyPr/>
        <a:lstStyle/>
        <a:p>
          <a:endParaRPr lang="en-US"/>
        </a:p>
      </dgm:t>
    </dgm:pt>
    <dgm:pt modelId="{3B1C668A-44C5-894F-B6F9-DCFE33D6FC76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Summer 2024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Mix CO@ / Colleges Online</a:t>
          </a:r>
        </a:p>
      </dgm:t>
    </dgm:pt>
    <dgm:pt modelId="{AD07CFEB-1C8C-6D4D-AE09-5EE69CFD49CD}" type="parTrans" cxnId="{226F268C-FDA9-004D-B929-C94308493E9A}">
      <dgm:prSet/>
      <dgm:spPr/>
      <dgm:t>
        <a:bodyPr/>
        <a:lstStyle/>
        <a:p>
          <a:endParaRPr lang="en-US"/>
        </a:p>
      </dgm:t>
    </dgm:pt>
    <dgm:pt modelId="{3AAE2D05-47F8-2644-A718-13EEB6794F6E}" type="sibTrans" cxnId="{226F268C-FDA9-004D-B929-C94308493E9A}">
      <dgm:prSet/>
      <dgm:spPr/>
      <dgm:t>
        <a:bodyPr/>
        <a:lstStyle/>
        <a:p>
          <a:endParaRPr lang="en-US"/>
        </a:p>
      </dgm:t>
    </dgm:pt>
    <dgm:pt modelId="{A7AB1633-F0B3-4047-880A-C7A50636F3C0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Fall 2024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100% CO@</a:t>
          </a:r>
        </a:p>
      </dgm:t>
    </dgm:pt>
    <dgm:pt modelId="{00E8309B-BF59-504E-A897-980F74DA6C24}" type="parTrans" cxnId="{5956F0BC-7FB1-0B44-98E1-CC72F5901AF6}">
      <dgm:prSet/>
      <dgm:spPr/>
      <dgm:t>
        <a:bodyPr/>
        <a:lstStyle/>
        <a:p>
          <a:endParaRPr lang="en-US"/>
        </a:p>
      </dgm:t>
    </dgm:pt>
    <dgm:pt modelId="{EF1E0F23-30FB-314F-A080-BA486A2CF104}" type="sibTrans" cxnId="{5956F0BC-7FB1-0B44-98E1-CC72F5901AF6}">
      <dgm:prSet/>
      <dgm:spPr/>
      <dgm:t>
        <a:bodyPr/>
        <a:lstStyle/>
        <a:p>
          <a:endParaRPr lang="en-US"/>
        </a:p>
      </dgm:t>
    </dgm:pt>
    <dgm:pt modelId="{01CCB281-B766-7546-AD52-B6F60E503434}" type="pres">
      <dgm:prSet presAssocID="{3282A1B1-0FB6-084B-AA3A-0850A7C253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32DE91-FABC-3246-B258-4D26AED7A40D}" type="pres">
      <dgm:prSet presAssocID="{B52B9B54-DFCC-5F49-939B-18B0164A40FD}" presName="root1" presStyleCnt="0"/>
      <dgm:spPr/>
    </dgm:pt>
    <dgm:pt modelId="{1960B534-510D-6E46-A3D3-5C6D8F65657C}" type="pres">
      <dgm:prSet presAssocID="{B52B9B54-DFCC-5F49-939B-18B0164A40FD}" presName="LevelOneTextNode" presStyleLbl="node0" presStyleIdx="0" presStyleCnt="1" custScaleX="269206" custScaleY="116673">
        <dgm:presLayoutVars>
          <dgm:chPref val="3"/>
        </dgm:presLayoutVars>
      </dgm:prSet>
      <dgm:spPr/>
    </dgm:pt>
    <dgm:pt modelId="{56CF8DD9-A7E7-0047-B9CD-9F34BBEB56B3}" type="pres">
      <dgm:prSet presAssocID="{B52B9B54-DFCC-5F49-939B-18B0164A40FD}" presName="level2hierChild" presStyleCnt="0"/>
      <dgm:spPr/>
    </dgm:pt>
    <dgm:pt modelId="{E74DD73D-73AA-A54F-96DC-5B02794D678A}" type="pres">
      <dgm:prSet presAssocID="{201E2A2A-8BAF-A343-9972-98F6C501D9B4}" presName="conn2-1" presStyleLbl="parChTrans1D2" presStyleIdx="0" presStyleCnt="7"/>
      <dgm:spPr/>
    </dgm:pt>
    <dgm:pt modelId="{04C24498-EAFF-FB4D-B5D7-C3875134CC23}" type="pres">
      <dgm:prSet presAssocID="{201E2A2A-8BAF-A343-9972-98F6C501D9B4}" presName="connTx" presStyleLbl="parChTrans1D2" presStyleIdx="0" presStyleCnt="7"/>
      <dgm:spPr/>
    </dgm:pt>
    <dgm:pt modelId="{A4276CD5-AEEF-104A-BBBC-70DE36D4713C}" type="pres">
      <dgm:prSet presAssocID="{983AA3DF-9A91-1F4B-801B-239B57BFFE7D}" presName="root2" presStyleCnt="0"/>
      <dgm:spPr/>
    </dgm:pt>
    <dgm:pt modelId="{CC66BAA0-AC06-454C-90CF-908DA4F18E49}" type="pres">
      <dgm:prSet presAssocID="{983AA3DF-9A91-1F4B-801B-239B57BFFE7D}" presName="LevelTwoTextNode" presStyleLbl="node2" presStyleIdx="0" presStyleCnt="7" custScaleX="110804">
        <dgm:presLayoutVars>
          <dgm:chPref val="3"/>
        </dgm:presLayoutVars>
      </dgm:prSet>
      <dgm:spPr/>
    </dgm:pt>
    <dgm:pt modelId="{85299155-AE1B-5B4F-BB6C-ACD67E4CB34D}" type="pres">
      <dgm:prSet presAssocID="{983AA3DF-9A91-1F4B-801B-239B57BFFE7D}" presName="level3hierChild" presStyleCnt="0"/>
      <dgm:spPr/>
    </dgm:pt>
    <dgm:pt modelId="{52EAB1EA-FAF6-AF49-B539-CB590CFE50F9}" type="pres">
      <dgm:prSet presAssocID="{8D9741FB-C9B0-5C48-9D0F-305B7A9D49F8}" presName="conn2-1" presStyleLbl="parChTrans1D2" presStyleIdx="1" presStyleCnt="7"/>
      <dgm:spPr/>
    </dgm:pt>
    <dgm:pt modelId="{1A1B9D46-8D38-D042-A194-65CFFE6134A5}" type="pres">
      <dgm:prSet presAssocID="{8D9741FB-C9B0-5C48-9D0F-305B7A9D49F8}" presName="connTx" presStyleLbl="parChTrans1D2" presStyleIdx="1" presStyleCnt="7"/>
      <dgm:spPr/>
    </dgm:pt>
    <dgm:pt modelId="{F3341386-C098-A843-9DE0-E8323DEF6C5B}" type="pres">
      <dgm:prSet presAssocID="{5DCC078E-D951-E447-96EF-21344EBEA1B2}" presName="root2" presStyleCnt="0"/>
      <dgm:spPr/>
    </dgm:pt>
    <dgm:pt modelId="{ECA5C78C-E56C-EC42-96BA-87E3523297F0}" type="pres">
      <dgm:prSet presAssocID="{5DCC078E-D951-E447-96EF-21344EBEA1B2}" presName="LevelTwoTextNode" presStyleLbl="node2" presStyleIdx="1" presStyleCnt="7" custScaleX="110804">
        <dgm:presLayoutVars>
          <dgm:chPref val="3"/>
        </dgm:presLayoutVars>
      </dgm:prSet>
      <dgm:spPr/>
    </dgm:pt>
    <dgm:pt modelId="{E15E7295-8832-9B48-9BD8-E799E095319B}" type="pres">
      <dgm:prSet presAssocID="{5DCC078E-D951-E447-96EF-21344EBEA1B2}" presName="level3hierChild" presStyleCnt="0"/>
      <dgm:spPr/>
    </dgm:pt>
    <dgm:pt modelId="{33DC38B6-8BCE-5C42-A94E-19D022BA5C9C}" type="pres">
      <dgm:prSet presAssocID="{E0E221D5-DBE8-3745-8783-D353EB42C184}" presName="conn2-1" presStyleLbl="parChTrans1D2" presStyleIdx="2" presStyleCnt="7"/>
      <dgm:spPr/>
    </dgm:pt>
    <dgm:pt modelId="{6E50143F-4A00-764F-BE7B-AE87AFC07DE3}" type="pres">
      <dgm:prSet presAssocID="{E0E221D5-DBE8-3745-8783-D353EB42C184}" presName="connTx" presStyleLbl="parChTrans1D2" presStyleIdx="2" presStyleCnt="7"/>
      <dgm:spPr/>
    </dgm:pt>
    <dgm:pt modelId="{86794095-4703-4243-BE6F-62448D86B5E5}" type="pres">
      <dgm:prSet presAssocID="{A75EC7F0-39AC-C540-9287-1171A0B202CD}" presName="root2" presStyleCnt="0"/>
      <dgm:spPr/>
    </dgm:pt>
    <dgm:pt modelId="{781DE128-C35C-2D49-98EA-B721B3BAD294}" type="pres">
      <dgm:prSet presAssocID="{A75EC7F0-39AC-C540-9287-1171A0B202CD}" presName="LevelTwoTextNode" presStyleLbl="node2" presStyleIdx="2" presStyleCnt="7" custScaleX="110804" custScaleY="150436">
        <dgm:presLayoutVars>
          <dgm:chPref val="3"/>
        </dgm:presLayoutVars>
      </dgm:prSet>
      <dgm:spPr/>
    </dgm:pt>
    <dgm:pt modelId="{2757E199-FA9D-3E47-8922-9F2A410789C6}" type="pres">
      <dgm:prSet presAssocID="{A75EC7F0-39AC-C540-9287-1171A0B202CD}" presName="level3hierChild" presStyleCnt="0"/>
      <dgm:spPr/>
    </dgm:pt>
    <dgm:pt modelId="{51D666FD-47B9-4340-BDFF-E1A18DFFD3CD}" type="pres">
      <dgm:prSet presAssocID="{BDF4AC8C-B4BF-A847-BB2B-AC3C25AA9AEF}" presName="conn2-1" presStyleLbl="parChTrans1D2" presStyleIdx="3" presStyleCnt="7"/>
      <dgm:spPr/>
    </dgm:pt>
    <dgm:pt modelId="{6871AAE3-2219-914C-A579-DA66804E12E7}" type="pres">
      <dgm:prSet presAssocID="{BDF4AC8C-B4BF-A847-BB2B-AC3C25AA9AEF}" presName="connTx" presStyleLbl="parChTrans1D2" presStyleIdx="3" presStyleCnt="7"/>
      <dgm:spPr/>
    </dgm:pt>
    <dgm:pt modelId="{32E84A9A-B096-3A49-B5EE-03ACD7F95D51}" type="pres">
      <dgm:prSet presAssocID="{0FC3DD19-6FF8-3347-BD7F-6CB0308ED0FB}" presName="root2" presStyleCnt="0"/>
      <dgm:spPr/>
    </dgm:pt>
    <dgm:pt modelId="{CE60F0C1-DAA3-044F-A853-E79989066D24}" type="pres">
      <dgm:prSet presAssocID="{0FC3DD19-6FF8-3347-BD7F-6CB0308ED0FB}" presName="LevelTwoTextNode" presStyleLbl="node2" presStyleIdx="3" presStyleCnt="7" custScaleX="110804" custScaleY="151693">
        <dgm:presLayoutVars>
          <dgm:chPref val="3"/>
        </dgm:presLayoutVars>
      </dgm:prSet>
      <dgm:spPr/>
    </dgm:pt>
    <dgm:pt modelId="{5EAC06A7-2ECB-7C48-9800-E8E77CFA66A9}" type="pres">
      <dgm:prSet presAssocID="{0FC3DD19-6FF8-3347-BD7F-6CB0308ED0FB}" presName="level3hierChild" presStyleCnt="0"/>
      <dgm:spPr/>
    </dgm:pt>
    <dgm:pt modelId="{FAAC4224-45EB-A249-83EE-30C0BEFF80B6}" type="pres">
      <dgm:prSet presAssocID="{7427032A-7073-424B-B34E-26D4436C4F5B}" presName="conn2-1" presStyleLbl="parChTrans1D2" presStyleIdx="4" presStyleCnt="7"/>
      <dgm:spPr/>
    </dgm:pt>
    <dgm:pt modelId="{8B8C71B0-BBC6-4D49-855F-5E82DB170946}" type="pres">
      <dgm:prSet presAssocID="{7427032A-7073-424B-B34E-26D4436C4F5B}" presName="connTx" presStyleLbl="parChTrans1D2" presStyleIdx="4" presStyleCnt="7"/>
      <dgm:spPr/>
    </dgm:pt>
    <dgm:pt modelId="{07B54E80-07AD-6C43-A88F-B983DBD4B191}" type="pres">
      <dgm:prSet presAssocID="{9A884E3B-4F92-C44B-8374-C32C43B48AD5}" presName="root2" presStyleCnt="0"/>
      <dgm:spPr/>
    </dgm:pt>
    <dgm:pt modelId="{293D71E4-0853-F042-A62B-260510FDDB20}" type="pres">
      <dgm:prSet presAssocID="{9A884E3B-4F92-C44B-8374-C32C43B48AD5}" presName="LevelTwoTextNode" presStyleLbl="node2" presStyleIdx="4" presStyleCnt="7" custScaleX="110804" custScaleY="158049">
        <dgm:presLayoutVars>
          <dgm:chPref val="3"/>
        </dgm:presLayoutVars>
      </dgm:prSet>
      <dgm:spPr/>
    </dgm:pt>
    <dgm:pt modelId="{5E9E75F7-D4C5-2E44-A37C-41D501363175}" type="pres">
      <dgm:prSet presAssocID="{9A884E3B-4F92-C44B-8374-C32C43B48AD5}" presName="level3hierChild" presStyleCnt="0"/>
      <dgm:spPr/>
    </dgm:pt>
    <dgm:pt modelId="{6AE81E15-67F9-304F-B709-569D959FBF52}" type="pres">
      <dgm:prSet presAssocID="{AD07CFEB-1C8C-6D4D-AE09-5EE69CFD49CD}" presName="conn2-1" presStyleLbl="parChTrans1D2" presStyleIdx="5" presStyleCnt="7"/>
      <dgm:spPr/>
    </dgm:pt>
    <dgm:pt modelId="{95188BA9-676B-C640-BFBD-20A53A273109}" type="pres">
      <dgm:prSet presAssocID="{AD07CFEB-1C8C-6D4D-AE09-5EE69CFD49CD}" presName="connTx" presStyleLbl="parChTrans1D2" presStyleIdx="5" presStyleCnt="7"/>
      <dgm:spPr/>
    </dgm:pt>
    <dgm:pt modelId="{883FBE86-EF96-924F-A3E5-35A5CB088DCC}" type="pres">
      <dgm:prSet presAssocID="{3B1C668A-44C5-894F-B6F9-DCFE33D6FC76}" presName="root2" presStyleCnt="0"/>
      <dgm:spPr/>
    </dgm:pt>
    <dgm:pt modelId="{E2A983D0-6D23-5B40-8270-E8BB8A5C4663}" type="pres">
      <dgm:prSet presAssocID="{3B1C668A-44C5-894F-B6F9-DCFE33D6FC76}" presName="LevelTwoTextNode" presStyleLbl="node2" presStyleIdx="5" presStyleCnt="7" custScaleX="110804" custScaleY="142809">
        <dgm:presLayoutVars>
          <dgm:chPref val="3"/>
        </dgm:presLayoutVars>
      </dgm:prSet>
      <dgm:spPr/>
    </dgm:pt>
    <dgm:pt modelId="{C5F4742B-578E-7746-937D-14B3DE327CB8}" type="pres">
      <dgm:prSet presAssocID="{3B1C668A-44C5-894F-B6F9-DCFE33D6FC76}" presName="level3hierChild" presStyleCnt="0"/>
      <dgm:spPr/>
    </dgm:pt>
    <dgm:pt modelId="{DD0B604D-58E5-1347-97C2-05403D78B5A8}" type="pres">
      <dgm:prSet presAssocID="{00E8309B-BF59-504E-A897-980F74DA6C24}" presName="conn2-1" presStyleLbl="parChTrans1D2" presStyleIdx="6" presStyleCnt="7"/>
      <dgm:spPr/>
    </dgm:pt>
    <dgm:pt modelId="{04C6ACD0-C1C5-6443-87FA-B9D542D7CFB4}" type="pres">
      <dgm:prSet presAssocID="{00E8309B-BF59-504E-A897-980F74DA6C24}" presName="connTx" presStyleLbl="parChTrans1D2" presStyleIdx="6" presStyleCnt="7"/>
      <dgm:spPr/>
    </dgm:pt>
    <dgm:pt modelId="{5E66195A-7D98-044B-BA77-5557C9120284}" type="pres">
      <dgm:prSet presAssocID="{A7AB1633-F0B3-4047-880A-C7A50636F3C0}" presName="root2" presStyleCnt="0"/>
      <dgm:spPr/>
    </dgm:pt>
    <dgm:pt modelId="{FD85FC4B-ADD6-6448-9F30-48455A10207B}" type="pres">
      <dgm:prSet presAssocID="{A7AB1633-F0B3-4047-880A-C7A50636F3C0}" presName="LevelTwoTextNode" presStyleLbl="node2" presStyleIdx="6" presStyleCnt="7" custScaleX="110804">
        <dgm:presLayoutVars>
          <dgm:chPref val="3"/>
        </dgm:presLayoutVars>
      </dgm:prSet>
      <dgm:spPr/>
    </dgm:pt>
    <dgm:pt modelId="{689AC2CF-B1B2-764E-BB62-1E688C9BF0A5}" type="pres">
      <dgm:prSet presAssocID="{A7AB1633-F0B3-4047-880A-C7A50636F3C0}" presName="level3hierChild" presStyleCnt="0"/>
      <dgm:spPr/>
    </dgm:pt>
  </dgm:ptLst>
  <dgm:cxnLst>
    <dgm:cxn modelId="{00E12C04-F7DB-4840-ADF2-C08C0FDA88FF}" type="presOf" srcId="{3B1C668A-44C5-894F-B6F9-DCFE33D6FC76}" destId="{E2A983D0-6D23-5B40-8270-E8BB8A5C4663}" srcOrd="0" destOrd="0" presId="urn:microsoft.com/office/officeart/2008/layout/HorizontalMultiLevelHierarchy"/>
    <dgm:cxn modelId="{D1DFCE19-A06A-4142-9555-915864300CFD}" type="presOf" srcId="{9A884E3B-4F92-C44B-8374-C32C43B48AD5}" destId="{293D71E4-0853-F042-A62B-260510FDDB20}" srcOrd="0" destOrd="0" presId="urn:microsoft.com/office/officeart/2008/layout/HorizontalMultiLevelHierarchy"/>
    <dgm:cxn modelId="{0BFC6926-31B1-534D-B42B-775AE1879B34}" type="presOf" srcId="{201E2A2A-8BAF-A343-9972-98F6C501D9B4}" destId="{04C24498-EAFF-FB4D-B5D7-C3875134CC23}" srcOrd="1" destOrd="0" presId="urn:microsoft.com/office/officeart/2008/layout/HorizontalMultiLevelHierarchy"/>
    <dgm:cxn modelId="{2FF2B826-0549-9C40-8830-DABC9A59A97B}" type="presOf" srcId="{983AA3DF-9A91-1F4B-801B-239B57BFFE7D}" destId="{CC66BAA0-AC06-454C-90CF-908DA4F18E49}" srcOrd="0" destOrd="0" presId="urn:microsoft.com/office/officeart/2008/layout/HorizontalMultiLevelHierarchy"/>
    <dgm:cxn modelId="{A1C5D635-F12A-9048-AFE7-ED1ABA2505BB}" type="presOf" srcId="{BDF4AC8C-B4BF-A847-BB2B-AC3C25AA9AEF}" destId="{51D666FD-47B9-4340-BDFF-E1A18DFFD3CD}" srcOrd="0" destOrd="0" presId="urn:microsoft.com/office/officeart/2008/layout/HorizontalMultiLevelHierarchy"/>
    <dgm:cxn modelId="{58649336-7B9B-2F49-9209-35CA29DA9305}" srcId="{B52B9B54-DFCC-5F49-939B-18B0164A40FD}" destId="{9A884E3B-4F92-C44B-8374-C32C43B48AD5}" srcOrd="4" destOrd="0" parTransId="{7427032A-7073-424B-B34E-26D4436C4F5B}" sibTransId="{C748A705-0298-4E47-9519-04CFCE1CA943}"/>
    <dgm:cxn modelId="{8D4DDD3C-2023-884E-B2C1-2C0BB2A9A7C1}" type="presOf" srcId="{B52B9B54-DFCC-5F49-939B-18B0164A40FD}" destId="{1960B534-510D-6E46-A3D3-5C6D8F65657C}" srcOrd="0" destOrd="0" presId="urn:microsoft.com/office/officeart/2008/layout/HorizontalMultiLevelHierarchy"/>
    <dgm:cxn modelId="{DEC7843E-23F3-FC41-BA93-F29515E82C55}" type="presOf" srcId="{AD07CFEB-1C8C-6D4D-AE09-5EE69CFD49CD}" destId="{6AE81E15-67F9-304F-B709-569D959FBF52}" srcOrd="0" destOrd="0" presId="urn:microsoft.com/office/officeart/2008/layout/HorizontalMultiLevelHierarchy"/>
    <dgm:cxn modelId="{1E4CCF5D-A18F-DF47-9F60-5BEF4B8E4DB7}" type="presOf" srcId="{0FC3DD19-6FF8-3347-BD7F-6CB0308ED0FB}" destId="{CE60F0C1-DAA3-044F-A853-E79989066D24}" srcOrd="0" destOrd="0" presId="urn:microsoft.com/office/officeart/2008/layout/HorizontalMultiLevelHierarchy"/>
    <dgm:cxn modelId="{23271562-5536-2545-9EE2-E6D7F5E75BE5}" type="presOf" srcId="{E0E221D5-DBE8-3745-8783-D353EB42C184}" destId="{33DC38B6-8BCE-5C42-A94E-19D022BA5C9C}" srcOrd="0" destOrd="0" presId="urn:microsoft.com/office/officeart/2008/layout/HorizontalMultiLevelHierarchy"/>
    <dgm:cxn modelId="{B9C8F644-CC82-A743-8198-0C6A163FCF59}" type="presOf" srcId="{A7AB1633-F0B3-4047-880A-C7A50636F3C0}" destId="{FD85FC4B-ADD6-6448-9F30-48455A10207B}" srcOrd="0" destOrd="0" presId="urn:microsoft.com/office/officeart/2008/layout/HorizontalMultiLevelHierarchy"/>
    <dgm:cxn modelId="{A07D476C-9CE4-AC46-A191-96BAD01EB8BD}" type="presOf" srcId="{5DCC078E-D951-E447-96EF-21344EBEA1B2}" destId="{ECA5C78C-E56C-EC42-96BA-87E3523297F0}" srcOrd="0" destOrd="0" presId="urn:microsoft.com/office/officeart/2008/layout/HorizontalMultiLevelHierarchy"/>
    <dgm:cxn modelId="{9E2A1070-511E-5A41-9139-3247509B0F3C}" srcId="{B52B9B54-DFCC-5F49-939B-18B0164A40FD}" destId="{5DCC078E-D951-E447-96EF-21344EBEA1B2}" srcOrd="1" destOrd="0" parTransId="{8D9741FB-C9B0-5C48-9D0F-305B7A9D49F8}" sibTransId="{DC686F5A-70B7-814F-B187-98B6CBF23A69}"/>
    <dgm:cxn modelId="{67CA0956-26AE-AD40-A18C-37C805533437}" type="presOf" srcId="{3282A1B1-0FB6-084B-AA3A-0850A7C253B7}" destId="{01CCB281-B766-7546-AD52-B6F60E503434}" srcOrd="0" destOrd="0" presId="urn:microsoft.com/office/officeart/2008/layout/HorizontalMultiLevelHierarchy"/>
    <dgm:cxn modelId="{5A8A147D-26A1-8E43-909C-94882264BE44}" type="presOf" srcId="{8D9741FB-C9B0-5C48-9D0F-305B7A9D49F8}" destId="{1A1B9D46-8D38-D042-A194-65CFFE6134A5}" srcOrd="1" destOrd="0" presId="urn:microsoft.com/office/officeart/2008/layout/HorizontalMultiLevelHierarchy"/>
    <dgm:cxn modelId="{10C7207E-6BD4-1D49-8D74-432AA28303F6}" srcId="{3282A1B1-0FB6-084B-AA3A-0850A7C253B7}" destId="{B52B9B54-DFCC-5F49-939B-18B0164A40FD}" srcOrd="0" destOrd="0" parTransId="{BB11C484-4F48-814D-94A8-469DED86EC96}" sibTransId="{686EA8E9-27A8-5948-83C6-CD40876440F5}"/>
    <dgm:cxn modelId="{EE743987-21C6-6341-B6C9-F3A1757A2F43}" srcId="{B52B9B54-DFCC-5F49-939B-18B0164A40FD}" destId="{A75EC7F0-39AC-C540-9287-1171A0B202CD}" srcOrd="2" destOrd="0" parTransId="{E0E221D5-DBE8-3745-8783-D353EB42C184}" sibTransId="{05D70E64-E555-024D-95C0-3ABA6CD6B8EB}"/>
    <dgm:cxn modelId="{226F268C-FDA9-004D-B929-C94308493E9A}" srcId="{B52B9B54-DFCC-5F49-939B-18B0164A40FD}" destId="{3B1C668A-44C5-894F-B6F9-DCFE33D6FC76}" srcOrd="5" destOrd="0" parTransId="{AD07CFEB-1C8C-6D4D-AE09-5EE69CFD49CD}" sibTransId="{3AAE2D05-47F8-2644-A718-13EEB6794F6E}"/>
    <dgm:cxn modelId="{5F1579A2-D153-F441-A2C2-44F963A8B5A7}" type="presOf" srcId="{00E8309B-BF59-504E-A897-980F74DA6C24}" destId="{04C6ACD0-C1C5-6443-87FA-B9D542D7CFB4}" srcOrd="1" destOrd="0" presId="urn:microsoft.com/office/officeart/2008/layout/HorizontalMultiLevelHierarchy"/>
    <dgm:cxn modelId="{6AA255A7-4B80-F745-8C45-AF82A5FA35D0}" type="presOf" srcId="{A75EC7F0-39AC-C540-9287-1171A0B202CD}" destId="{781DE128-C35C-2D49-98EA-B721B3BAD294}" srcOrd="0" destOrd="0" presId="urn:microsoft.com/office/officeart/2008/layout/HorizontalMultiLevelHierarchy"/>
    <dgm:cxn modelId="{21A621AD-C74F-434F-9CCE-A0CE3193B6AB}" type="presOf" srcId="{BDF4AC8C-B4BF-A847-BB2B-AC3C25AA9AEF}" destId="{6871AAE3-2219-914C-A579-DA66804E12E7}" srcOrd="1" destOrd="0" presId="urn:microsoft.com/office/officeart/2008/layout/HorizontalMultiLevelHierarchy"/>
    <dgm:cxn modelId="{5956F0BC-7FB1-0B44-98E1-CC72F5901AF6}" srcId="{B52B9B54-DFCC-5F49-939B-18B0164A40FD}" destId="{A7AB1633-F0B3-4047-880A-C7A50636F3C0}" srcOrd="6" destOrd="0" parTransId="{00E8309B-BF59-504E-A897-980F74DA6C24}" sibTransId="{EF1E0F23-30FB-314F-A080-BA486A2CF104}"/>
    <dgm:cxn modelId="{4AD66DBD-1663-674C-BAE2-64233B4C600D}" srcId="{B52B9B54-DFCC-5F49-939B-18B0164A40FD}" destId="{0FC3DD19-6FF8-3347-BD7F-6CB0308ED0FB}" srcOrd="3" destOrd="0" parTransId="{BDF4AC8C-B4BF-A847-BB2B-AC3C25AA9AEF}" sibTransId="{8ED0AF1F-4F5B-6743-B7C0-81392291628E}"/>
    <dgm:cxn modelId="{20CA75BF-5B28-4840-A8E9-743B274BF930}" srcId="{B52B9B54-DFCC-5F49-939B-18B0164A40FD}" destId="{983AA3DF-9A91-1F4B-801B-239B57BFFE7D}" srcOrd="0" destOrd="0" parTransId="{201E2A2A-8BAF-A343-9972-98F6C501D9B4}" sibTransId="{66A24B24-1110-4E43-B08F-10A6020CF26D}"/>
    <dgm:cxn modelId="{74BD58CB-2D55-EC44-BC87-C2FB5CF26F8E}" type="presOf" srcId="{00E8309B-BF59-504E-A897-980F74DA6C24}" destId="{DD0B604D-58E5-1347-97C2-05403D78B5A8}" srcOrd="0" destOrd="0" presId="urn:microsoft.com/office/officeart/2008/layout/HorizontalMultiLevelHierarchy"/>
    <dgm:cxn modelId="{480F38CC-2201-AF40-B696-E0A15542CEC3}" type="presOf" srcId="{7427032A-7073-424B-B34E-26D4436C4F5B}" destId="{8B8C71B0-BBC6-4D49-855F-5E82DB170946}" srcOrd="1" destOrd="0" presId="urn:microsoft.com/office/officeart/2008/layout/HorizontalMultiLevelHierarchy"/>
    <dgm:cxn modelId="{089D70DF-AC1D-6246-99DA-52656FFFEDE2}" type="presOf" srcId="{E0E221D5-DBE8-3745-8783-D353EB42C184}" destId="{6E50143F-4A00-764F-BE7B-AE87AFC07DE3}" srcOrd="1" destOrd="0" presId="urn:microsoft.com/office/officeart/2008/layout/HorizontalMultiLevelHierarchy"/>
    <dgm:cxn modelId="{8C47DCE1-12D7-6349-ADF8-7BB1B039B602}" type="presOf" srcId="{AD07CFEB-1C8C-6D4D-AE09-5EE69CFD49CD}" destId="{95188BA9-676B-C640-BFBD-20A53A273109}" srcOrd="1" destOrd="0" presId="urn:microsoft.com/office/officeart/2008/layout/HorizontalMultiLevelHierarchy"/>
    <dgm:cxn modelId="{A41EC2E9-6599-C344-9CF7-AC19C5BF2A3C}" type="presOf" srcId="{7427032A-7073-424B-B34E-26D4436C4F5B}" destId="{FAAC4224-45EB-A249-83EE-30C0BEFF80B6}" srcOrd="0" destOrd="0" presId="urn:microsoft.com/office/officeart/2008/layout/HorizontalMultiLevelHierarchy"/>
    <dgm:cxn modelId="{AA2568FB-4D36-484C-8DDA-39CF0AB810D7}" type="presOf" srcId="{201E2A2A-8BAF-A343-9972-98F6C501D9B4}" destId="{E74DD73D-73AA-A54F-96DC-5B02794D678A}" srcOrd="0" destOrd="0" presId="urn:microsoft.com/office/officeart/2008/layout/HorizontalMultiLevelHierarchy"/>
    <dgm:cxn modelId="{B9EF39FE-2366-C541-9216-BBF1DB5BA8DD}" type="presOf" srcId="{8D9741FB-C9B0-5C48-9D0F-305B7A9D49F8}" destId="{52EAB1EA-FAF6-AF49-B539-CB590CFE50F9}" srcOrd="0" destOrd="0" presId="urn:microsoft.com/office/officeart/2008/layout/HorizontalMultiLevelHierarchy"/>
    <dgm:cxn modelId="{1B188491-9A1C-5A48-937D-0B0F8CDAFB27}" type="presParOf" srcId="{01CCB281-B766-7546-AD52-B6F60E503434}" destId="{9632DE91-FABC-3246-B258-4D26AED7A40D}" srcOrd="0" destOrd="0" presId="urn:microsoft.com/office/officeart/2008/layout/HorizontalMultiLevelHierarchy"/>
    <dgm:cxn modelId="{E8879E31-2449-E045-B71D-6DC2E8D1B9B8}" type="presParOf" srcId="{9632DE91-FABC-3246-B258-4D26AED7A40D}" destId="{1960B534-510D-6E46-A3D3-5C6D8F65657C}" srcOrd="0" destOrd="0" presId="urn:microsoft.com/office/officeart/2008/layout/HorizontalMultiLevelHierarchy"/>
    <dgm:cxn modelId="{9BCD08A7-F548-9F4D-80DF-4768E77E8FFA}" type="presParOf" srcId="{9632DE91-FABC-3246-B258-4D26AED7A40D}" destId="{56CF8DD9-A7E7-0047-B9CD-9F34BBEB56B3}" srcOrd="1" destOrd="0" presId="urn:microsoft.com/office/officeart/2008/layout/HorizontalMultiLevelHierarchy"/>
    <dgm:cxn modelId="{F0E418F3-DB64-7541-BA66-8B367909BFBF}" type="presParOf" srcId="{56CF8DD9-A7E7-0047-B9CD-9F34BBEB56B3}" destId="{E74DD73D-73AA-A54F-96DC-5B02794D678A}" srcOrd="0" destOrd="0" presId="urn:microsoft.com/office/officeart/2008/layout/HorizontalMultiLevelHierarchy"/>
    <dgm:cxn modelId="{7D299054-0FBC-A142-9E09-002326A19EDC}" type="presParOf" srcId="{E74DD73D-73AA-A54F-96DC-5B02794D678A}" destId="{04C24498-EAFF-FB4D-B5D7-C3875134CC23}" srcOrd="0" destOrd="0" presId="urn:microsoft.com/office/officeart/2008/layout/HorizontalMultiLevelHierarchy"/>
    <dgm:cxn modelId="{DB3CB789-F2A3-EB46-A53F-7301542D337F}" type="presParOf" srcId="{56CF8DD9-A7E7-0047-B9CD-9F34BBEB56B3}" destId="{A4276CD5-AEEF-104A-BBBC-70DE36D4713C}" srcOrd="1" destOrd="0" presId="urn:microsoft.com/office/officeart/2008/layout/HorizontalMultiLevelHierarchy"/>
    <dgm:cxn modelId="{879D1710-9FBF-9046-AD23-D606286E34B7}" type="presParOf" srcId="{A4276CD5-AEEF-104A-BBBC-70DE36D4713C}" destId="{CC66BAA0-AC06-454C-90CF-908DA4F18E49}" srcOrd="0" destOrd="0" presId="urn:microsoft.com/office/officeart/2008/layout/HorizontalMultiLevelHierarchy"/>
    <dgm:cxn modelId="{65F0F015-8B04-DB44-BBE9-F4921E7B0776}" type="presParOf" srcId="{A4276CD5-AEEF-104A-BBBC-70DE36D4713C}" destId="{85299155-AE1B-5B4F-BB6C-ACD67E4CB34D}" srcOrd="1" destOrd="0" presId="urn:microsoft.com/office/officeart/2008/layout/HorizontalMultiLevelHierarchy"/>
    <dgm:cxn modelId="{F307884F-7841-5A4F-8961-3AFCF06F9E98}" type="presParOf" srcId="{56CF8DD9-A7E7-0047-B9CD-9F34BBEB56B3}" destId="{52EAB1EA-FAF6-AF49-B539-CB590CFE50F9}" srcOrd="2" destOrd="0" presId="urn:microsoft.com/office/officeart/2008/layout/HorizontalMultiLevelHierarchy"/>
    <dgm:cxn modelId="{A5D0A153-CA7F-4749-9620-CD7A89D62965}" type="presParOf" srcId="{52EAB1EA-FAF6-AF49-B539-CB590CFE50F9}" destId="{1A1B9D46-8D38-D042-A194-65CFFE6134A5}" srcOrd="0" destOrd="0" presId="urn:microsoft.com/office/officeart/2008/layout/HorizontalMultiLevelHierarchy"/>
    <dgm:cxn modelId="{812AA03A-C655-4048-8146-EF89F1A31754}" type="presParOf" srcId="{56CF8DD9-A7E7-0047-B9CD-9F34BBEB56B3}" destId="{F3341386-C098-A843-9DE0-E8323DEF6C5B}" srcOrd="3" destOrd="0" presId="urn:microsoft.com/office/officeart/2008/layout/HorizontalMultiLevelHierarchy"/>
    <dgm:cxn modelId="{A4D2A8D0-BA21-3A49-9286-06ABB1F79586}" type="presParOf" srcId="{F3341386-C098-A843-9DE0-E8323DEF6C5B}" destId="{ECA5C78C-E56C-EC42-96BA-87E3523297F0}" srcOrd="0" destOrd="0" presId="urn:microsoft.com/office/officeart/2008/layout/HorizontalMultiLevelHierarchy"/>
    <dgm:cxn modelId="{BC87D238-007E-1A44-AC2C-04D5820F566A}" type="presParOf" srcId="{F3341386-C098-A843-9DE0-E8323DEF6C5B}" destId="{E15E7295-8832-9B48-9BD8-E799E095319B}" srcOrd="1" destOrd="0" presId="urn:microsoft.com/office/officeart/2008/layout/HorizontalMultiLevelHierarchy"/>
    <dgm:cxn modelId="{66D4CEAD-0AD7-544E-AF02-1F48713E7243}" type="presParOf" srcId="{56CF8DD9-A7E7-0047-B9CD-9F34BBEB56B3}" destId="{33DC38B6-8BCE-5C42-A94E-19D022BA5C9C}" srcOrd="4" destOrd="0" presId="urn:microsoft.com/office/officeart/2008/layout/HorizontalMultiLevelHierarchy"/>
    <dgm:cxn modelId="{4FE25F11-2689-7F4F-A89F-C942B130224E}" type="presParOf" srcId="{33DC38B6-8BCE-5C42-A94E-19D022BA5C9C}" destId="{6E50143F-4A00-764F-BE7B-AE87AFC07DE3}" srcOrd="0" destOrd="0" presId="urn:microsoft.com/office/officeart/2008/layout/HorizontalMultiLevelHierarchy"/>
    <dgm:cxn modelId="{D4652DC5-A94C-C046-9E77-8240DD0D5F6A}" type="presParOf" srcId="{56CF8DD9-A7E7-0047-B9CD-9F34BBEB56B3}" destId="{86794095-4703-4243-BE6F-62448D86B5E5}" srcOrd="5" destOrd="0" presId="urn:microsoft.com/office/officeart/2008/layout/HorizontalMultiLevelHierarchy"/>
    <dgm:cxn modelId="{4303E887-B854-1345-AECA-01D40996E961}" type="presParOf" srcId="{86794095-4703-4243-BE6F-62448D86B5E5}" destId="{781DE128-C35C-2D49-98EA-B721B3BAD294}" srcOrd="0" destOrd="0" presId="urn:microsoft.com/office/officeart/2008/layout/HorizontalMultiLevelHierarchy"/>
    <dgm:cxn modelId="{869149B4-798D-264F-B477-B8FEF0D8F7EF}" type="presParOf" srcId="{86794095-4703-4243-BE6F-62448D86B5E5}" destId="{2757E199-FA9D-3E47-8922-9F2A410789C6}" srcOrd="1" destOrd="0" presId="urn:microsoft.com/office/officeart/2008/layout/HorizontalMultiLevelHierarchy"/>
    <dgm:cxn modelId="{7FA66278-EB1A-C14B-8F27-3345E561BF48}" type="presParOf" srcId="{56CF8DD9-A7E7-0047-B9CD-9F34BBEB56B3}" destId="{51D666FD-47B9-4340-BDFF-E1A18DFFD3CD}" srcOrd="6" destOrd="0" presId="urn:microsoft.com/office/officeart/2008/layout/HorizontalMultiLevelHierarchy"/>
    <dgm:cxn modelId="{9E6B69BB-C533-3942-9C65-74B876933657}" type="presParOf" srcId="{51D666FD-47B9-4340-BDFF-E1A18DFFD3CD}" destId="{6871AAE3-2219-914C-A579-DA66804E12E7}" srcOrd="0" destOrd="0" presId="urn:microsoft.com/office/officeart/2008/layout/HorizontalMultiLevelHierarchy"/>
    <dgm:cxn modelId="{79325DC4-172C-2244-A7E2-36AA1C15A30A}" type="presParOf" srcId="{56CF8DD9-A7E7-0047-B9CD-9F34BBEB56B3}" destId="{32E84A9A-B096-3A49-B5EE-03ACD7F95D51}" srcOrd="7" destOrd="0" presId="urn:microsoft.com/office/officeart/2008/layout/HorizontalMultiLevelHierarchy"/>
    <dgm:cxn modelId="{F4B252D9-5EFF-E045-AC8C-2443271D75C5}" type="presParOf" srcId="{32E84A9A-B096-3A49-B5EE-03ACD7F95D51}" destId="{CE60F0C1-DAA3-044F-A853-E79989066D24}" srcOrd="0" destOrd="0" presId="urn:microsoft.com/office/officeart/2008/layout/HorizontalMultiLevelHierarchy"/>
    <dgm:cxn modelId="{4978B20F-1D48-A84D-B4E5-CC0DF424F748}" type="presParOf" srcId="{32E84A9A-B096-3A49-B5EE-03ACD7F95D51}" destId="{5EAC06A7-2ECB-7C48-9800-E8E77CFA66A9}" srcOrd="1" destOrd="0" presId="urn:microsoft.com/office/officeart/2008/layout/HorizontalMultiLevelHierarchy"/>
    <dgm:cxn modelId="{9D7CB3BE-8976-0D4F-80CE-2DA52A32211D}" type="presParOf" srcId="{56CF8DD9-A7E7-0047-B9CD-9F34BBEB56B3}" destId="{FAAC4224-45EB-A249-83EE-30C0BEFF80B6}" srcOrd="8" destOrd="0" presId="urn:microsoft.com/office/officeart/2008/layout/HorizontalMultiLevelHierarchy"/>
    <dgm:cxn modelId="{04370F4B-FF60-8640-BD10-4F62BF418719}" type="presParOf" srcId="{FAAC4224-45EB-A249-83EE-30C0BEFF80B6}" destId="{8B8C71B0-BBC6-4D49-855F-5E82DB170946}" srcOrd="0" destOrd="0" presId="urn:microsoft.com/office/officeart/2008/layout/HorizontalMultiLevelHierarchy"/>
    <dgm:cxn modelId="{470709A0-F4F3-BA4C-A9C8-37B4008F0DDE}" type="presParOf" srcId="{56CF8DD9-A7E7-0047-B9CD-9F34BBEB56B3}" destId="{07B54E80-07AD-6C43-A88F-B983DBD4B191}" srcOrd="9" destOrd="0" presId="urn:microsoft.com/office/officeart/2008/layout/HorizontalMultiLevelHierarchy"/>
    <dgm:cxn modelId="{CC5004EA-E576-C34C-A346-FA1C10AA58C3}" type="presParOf" srcId="{07B54E80-07AD-6C43-A88F-B983DBD4B191}" destId="{293D71E4-0853-F042-A62B-260510FDDB20}" srcOrd="0" destOrd="0" presId="urn:microsoft.com/office/officeart/2008/layout/HorizontalMultiLevelHierarchy"/>
    <dgm:cxn modelId="{16FB4298-E5C8-C741-80ED-38B72F44AB43}" type="presParOf" srcId="{07B54E80-07AD-6C43-A88F-B983DBD4B191}" destId="{5E9E75F7-D4C5-2E44-A37C-41D501363175}" srcOrd="1" destOrd="0" presId="urn:microsoft.com/office/officeart/2008/layout/HorizontalMultiLevelHierarchy"/>
    <dgm:cxn modelId="{2A5CAEDD-AA86-874E-B28D-D03590F6D628}" type="presParOf" srcId="{56CF8DD9-A7E7-0047-B9CD-9F34BBEB56B3}" destId="{6AE81E15-67F9-304F-B709-569D959FBF52}" srcOrd="10" destOrd="0" presId="urn:microsoft.com/office/officeart/2008/layout/HorizontalMultiLevelHierarchy"/>
    <dgm:cxn modelId="{9FF2A31E-E344-6747-8A78-ED2D71C35E18}" type="presParOf" srcId="{6AE81E15-67F9-304F-B709-569D959FBF52}" destId="{95188BA9-676B-C640-BFBD-20A53A273109}" srcOrd="0" destOrd="0" presId="urn:microsoft.com/office/officeart/2008/layout/HorizontalMultiLevelHierarchy"/>
    <dgm:cxn modelId="{72B08269-5A11-AD46-8D3A-10B85C11496C}" type="presParOf" srcId="{56CF8DD9-A7E7-0047-B9CD-9F34BBEB56B3}" destId="{883FBE86-EF96-924F-A3E5-35A5CB088DCC}" srcOrd="11" destOrd="0" presId="urn:microsoft.com/office/officeart/2008/layout/HorizontalMultiLevelHierarchy"/>
    <dgm:cxn modelId="{EDCD7253-659D-B04B-A58F-B4BFFA1F5ABB}" type="presParOf" srcId="{883FBE86-EF96-924F-A3E5-35A5CB088DCC}" destId="{E2A983D0-6D23-5B40-8270-E8BB8A5C4663}" srcOrd="0" destOrd="0" presId="urn:microsoft.com/office/officeart/2008/layout/HorizontalMultiLevelHierarchy"/>
    <dgm:cxn modelId="{E1117568-5785-C243-A0FF-4B60E330424A}" type="presParOf" srcId="{883FBE86-EF96-924F-A3E5-35A5CB088DCC}" destId="{C5F4742B-578E-7746-937D-14B3DE327CB8}" srcOrd="1" destOrd="0" presId="urn:microsoft.com/office/officeart/2008/layout/HorizontalMultiLevelHierarchy"/>
    <dgm:cxn modelId="{4F7DFFDB-03FD-6944-91D7-287F41EB41EC}" type="presParOf" srcId="{56CF8DD9-A7E7-0047-B9CD-9F34BBEB56B3}" destId="{DD0B604D-58E5-1347-97C2-05403D78B5A8}" srcOrd="12" destOrd="0" presId="urn:microsoft.com/office/officeart/2008/layout/HorizontalMultiLevelHierarchy"/>
    <dgm:cxn modelId="{4226ABBB-7549-B844-AAF0-32E3EF5F844B}" type="presParOf" srcId="{DD0B604D-58E5-1347-97C2-05403D78B5A8}" destId="{04C6ACD0-C1C5-6443-87FA-B9D542D7CFB4}" srcOrd="0" destOrd="0" presId="urn:microsoft.com/office/officeart/2008/layout/HorizontalMultiLevelHierarchy"/>
    <dgm:cxn modelId="{4833DE18-A020-9740-8E17-5100833D671E}" type="presParOf" srcId="{56CF8DD9-A7E7-0047-B9CD-9F34BBEB56B3}" destId="{5E66195A-7D98-044B-BA77-5557C9120284}" srcOrd="13" destOrd="0" presId="urn:microsoft.com/office/officeart/2008/layout/HorizontalMultiLevelHierarchy"/>
    <dgm:cxn modelId="{656195F6-E042-1942-A110-8F34AC5A6A04}" type="presParOf" srcId="{5E66195A-7D98-044B-BA77-5557C9120284}" destId="{FD85FC4B-ADD6-6448-9F30-48455A10207B}" srcOrd="0" destOrd="0" presId="urn:microsoft.com/office/officeart/2008/layout/HorizontalMultiLevelHierarchy"/>
    <dgm:cxn modelId="{12D74B21-2391-1D4F-A68A-082381D52B95}" type="presParOf" srcId="{5E66195A-7D98-044B-BA77-5557C9120284}" destId="{689AC2CF-B1B2-764E-BB62-1E688C9BF0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2A1B1-0FB6-084B-AA3A-0850A7C253B7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B9B54-DFCC-5F49-939B-18B0164A40FD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2400" dirty="0">
              <a:latin typeface="Helvetica Neue"/>
              <a:cs typeface="Helvetica Neue"/>
            </a:rPr>
            <a:t>Pre-Launch Planning</a:t>
          </a:r>
        </a:p>
      </dgm:t>
    </dgm:pt>
    <dgm:pt modelId="{BB11C484-4F48-814D-94A8-469DED86EC96}" type="parTrans" cxnId="{10C7207E-6BD4-1D49-8D74-432AA28303F6}">
      <dgm:prSet/>
      <dgm:spPr/>
      <dgm:t>
        <a:bodyPr/>
        <a:lstStyle/>
        <a:p>
          <a:endParaRPr lang="en-US"/>
        </a:p>
      </dgm:t>
    </dgm:pt>
    <dgm:pt modelId="{686EA8E9-27A8-5948-83C6-CD40876440F5}" type="sibTrans" cxnId="{10C7207E-6BD4-1D49-8D74-432AA28303F6}">
      <dgm:prSet/>
      <dgm:spPr/>
      <dgm:t>
        <a:bodyPr/>
        <a:lstStyle/>
        <a:p>
          <a:endParaRPr lang="en-US"/>
        </a:p>
      </dgm:t>
    </dgm:pt>
    <dgm:pt modelId="{983AA3DF-9A91-1F4B-801B-239B57BFFE7D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Fall 2020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 err="1">
              <a:latin typeface="Helvetica Neue"/>
              <a:cs typeface="Helvetica Neue"/>
            </a:rPr>
            <a:t>Consortial</a:t>
          </a:r>
          <a:r>
            <a:rPr lang="en-US" sz="1200" dirty="0">
              <a:latin typeface="Helvetica Neue"/>
              <a:cs typeface="Helvetica Neue"/>
            </a:rPr>
            <a:t> Model Report</a:t>
          </a:r>
        </a:p>
      </dgm:t>
    </dgm:pt>
    <dgm:pt modelId="{201E2A2A-8BAF-A343-9972-98F6C501D9B4}" type="parTrans" cxnId="{20CA75BF-5B28-4840-A8E9-743B274BF930}">
      <dgm:prSet/>
      <dgm:spPr/>
      <dgm:t>
        <a:bodyPr/>
        <a:lstStyle/>
        <a:p>
          <a:endParaRPr lang="en-US"/>
        </a:p>
      </dgm:t>
    </dgm:pt>
    <dgm:pt modelId="{66A24B24-1110-4E43-B08F-10A6020CF26D}" type="sibTrans" cxnId="{20CA75BF-5B28-4840-A8E9-743B274BF930}">
      <dgm:prSet/>
      <dgm:spPr/>
      <dgm:t>
        <a:bodyPr/>
        <a:lstStyle/>
        <a:p>
          <a:endParaRPr lang="en-US"/>
        </a:p>
      </dgm:t>
    </dgm:pt>
    <dgm:pt modelId="{A75EC7F0-39AC-C540-9287-1171A0B202CD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Spring 2021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Data Collection</a:t>
          </a:r>
        </a:p>
      </dgm:t>
    </dgm:pt>
    <dgm:pt modelId="{E0E221D5-DBE8-3745-8783-D353EB42C184}" type="parTrans" cxnId="{EE743987-21C6-6341-B6C9-F3A1757A2F43}">
      <dgm:prSet/>
      <dgm:spPr/>
      <dgm:t>
        <a:bodyPr/>
        <a:lstStyle/>
        <a:p>
          <a:endParaRPr lang="en-US"/>
        </a:p>
      </dgm:t>
    </dgm:pt>
    <dgm:pt modelId="{05D70E64-E555-024D-95C0-3ABA6CD6B8EB}" type="sibTrans" cxnId="{EE743987-21C6-6341-B6C9-F3A1757A2F43}">
      <dgm:prSet/>
      <dgm:spPr/>
      <dgm:t>
        <a:bodyPr/>
        <a:lstStyle/>
        <a:p>
          <a:endParaRPr lang="en-US"/>
        </a:p>
      </dgm:t>
    </dgm:pt>
    <dgm:pt modelId="{0FC3DD19-6FF8-3347-BD7F-6CB0308ED0FB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Summer 2021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Student experience</a:t>
          </a:r>
        </a:p>
      </dgm:t>
    </dgm:pt>
    <dgm:pt modelId="{BDF4AC8C-B4BF-A847-BB2B-AC3C25AA9AEF}" type="parTrans" cxnId="{4AD66DBD-1663-674C-BAE2-64233B4C600D}">
      <dgm:prSet/>
      <dgm:spPr/>
      <dgm:t>
        <a:bodyPr/>
        <a:lstStyle/>
        <a:p>
          <a:endParaRPr lang="en-US"/>
        </a:p>
      </dgm:t>
    </dgm:pt>
    <dgm:pt modelId="{8ED0AF1F-4F5B-6743-B7C0-81392291628E}" type="sibTrans" cxnId="{4AD66DBD-1663-674C-BAE2-64233B4C600D}">
      <dgm:prSet/>
      <dgm:spPr/>
      <dgm:t>
        <a:bodyPr/>
        <a:lstStyle/>
        <a:p>
          <a:endParaRPr lang="en-US"/>
        </a:p>
      </dgm:t>
    </dgm:pt>
    <dgm:pt modelId="{9A884E3B-4F92-C44B-8374-C32C43B48AD5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Fall 2021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Subcommittee work</a:t>
          </a:r>
        </a:p>
      </dgm:t>
    </dgm:pt>
    <dgm:pt modelId="{7427032A-7073-424B-B34E-26D4436C4F5B}" type="parTrans" cxnId="{58649336-7B9B-2F49-9209-35CA29DA9305}">
      <dgm:prSet/>
      <dgm:spPr/>
      <dgm:t>
        <a:bodyPr/>
        <a:lstStyle/>
        <a:p>
          <a:endParaRPr lang="en-US"/>
        </a:p>
      </dgm:t>
    </dgm:pt>
    <dgm:pt modelId="{C748A705-0298-4E47-9519-04CFCE1CA943}" type="sibTrans" cxnId="{58649336-7B9B-2F49-9209-35CA29DA9305}">
      <dgm:prSet/>
      <dgm:spPr/>
      <dgm:t>
        <a:bodyPr/>
        <a:lstStyle/>
        <a:p>
          <a:endParaRPr lang="en-US"/>
        </a:p>
      </dgm:t>
    </dgm:pt>
    <dgm:pt modelId="{3B1C668A-44C5-894F-B6F9-DCFE33D6FC76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Spring 2022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Subcommittee work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Design-Build Team</a:t>
          </a:r>
        </a:p>
      </dgm:t>
    </dgm:pt>
    <dgm:pt modelId="{AD07CFEB-1C8C-6D4D-AE09-5EE69CFD49CD}" type="parTrans" cxnId="{226F268C-FDA9-004D-B929-C94308493E9A}">
      <dgm:prSet/>
      <dgm:spPr/>
      <dgm:t>
        <a:bodyPr/>
        <a:lstStyle/>
        <a:p>
          <a:endParaRPr lang="en-US"/>
        </a:p>
      </dgm:t>
    </dgm:pt>
    <dgm:pt modelId="{3AAE2D05-47F8-2644-A718-13EEB6794F6E}" type="sibTrans" cxnId="{226F268C-FDA9-004D-B929-C94308493E9A}">
      <dgm:prSet/>
      <dgm:spPr/>
      <dgm:t>
        <a:bodyPr/>
        <a:lstStyle/>
        <a:p>
          <a:endParaRPr lang="en-US"/>
        </a:p>
      </dgm:t>
    </dgm:pt>
    <dgm:pt modelId="{CE689854-5C33-6943-AD87-18F3B68BC88D}">
      <dgm:prSet phldrT="[Text]" custT="1"/>
      <dgm:spPr>
        <a:ln w="38100" cmpd="sng">
          <a:noFill/>
        </a:ln>
      </dgm:spPr>
      <dgm:t>
        <a:bodyPr/>
        <a:lstStyle/>
        <a:p>
          <a:r>
            <a:rPr lang="en-US" sz="1200" dirty="0">
              <a:latin typeface="Helvetica Neue"/>
              <a:cs typeface="Helvetica Neue"/>
            </a:rPr>
            <a:t>Summer 2022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Design-Build Team </a:t>
          </a:r>
        </a:p>
      </dgm:t>
    </dgm:pt>
    <dgm:pt modelId="{023CB166-D01B-1644-A931-989CD3AB4CF1}" type="parTrans" cxnId="{FA4D3219-8276-AA4E-88E1-73BFB9123D98}">
      <dgm:prSet/>
      <dgm:spPr/>
      <dgm:t>
        <a:bodyPr/>
        <a:lstStyle/>
        <a:p>
          <a:endParaRPr lang="en-US"/>
        </a:p>
      </dgm:t>
    </dgm:pt>
    <dgm:pt modelId="{9B09CD7A-98B7-FB48-871F-F7303F5F90AF}" type="sibTrans" cxnId="{FA4D3219-8276-AA4E-88E1-73BFB9123D98}">
      <dgm:prSet/>
      <dgm:spPr/>
      <dgm:t>
        <a:bodyPr/>
        <a:lstStyle/>
        <a:p>
          <a:endParaRPr lang="en-US"/>
        </a:p>
      </dgm:t>
    </dgm:pt>
    <dgm:pt modelId="{EA8786EF-5013-E648-9F61-E226FC79226A}">
      <dgm:prSet phldrT="[Text]" custT="1"/>
      <dgm:spPr/>
      <dgm:t>
        <a:bodyPr/>
        <a:lstStyle/>
        <a:p>
          <a:r>
            <a:rPr lang="en-US" sz="1200" dirty="0">
              <a:latin typeface="Helvetica Neue"/>
              <a:cs typeface="Helvetica Neue"/>
            </a:rPr>
            <a:t>Summer 2019</a:t>
          </a:r>
          <a:br>
            <a:rPr lang="en-US" sz="1200" dirty="0">
              <a:latin typeface="Helvetica Neue"/>
              <a:cs typeface="Helvetica Neue"/>
            </a:rPr>
          </a:br>
          <a:r>
            <a:rPr lang="en-US" sz="1200" dirty="0">
              <a:latin typeface="Helvetica Neue"/>
              <a:cs typeface="Helvetica Neue"/>
            </a:rPr>
            <a:t>Steering Committee</a:t>
          </a:r>
        </a:p>
      </dgm:t>
    </dgm:pt>
    <dgm:pt modelId="{3941A05B-1C0A-A244-85E1-44B70E49FD8E}" type="parTrans" cxnId="{92241E14-1B66-814D-BEF1-CBD94D0AA251}">
      <dgm:prSet/>
      <dgm:spPr/>
      <dgm:t>
        <a:bodyPr/>
        <a:lstStyle/>
        <a:p>
          <a:endParaRPr lang="en-US"/>
        </a:p>
      </dgm:t>
    </dgm:pt>
    <dgm:pt modelId="{1CA4FA51-6F31-CB4E-9593-0EAFA108F010}" type="sibTrans" cxnId="{92241E14-1B66-814D-BEF1-CBD94D0AA251}">
      <dgm:prSet/>
      <dgm:spPr/>
      <dgm:t>
        <a:bodyPr/>
        <a:lstStyle/>
        <a:p>
          <a:endParaRPr lang="en-US"/>
        </a:p>
      </dgm:t>
    </dgm:pt>
    <dgm:pt modelId="{01CCB281-B766-7546-AD52-B6F60E503434}" type="pres">
      <dgm:prSet presAssocID="{3282A1B1-0FB6-084B-AA3A-0850A7C253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32DE91-FABC-3246-B258-4D26AED7A40D}" type="pres">
      <dgm:prSet presAssocID="{B52B9B54-DFCC-5F49-939B-18B0164A40FD}" presName="root1" presStyleCnt="0"/>
      <dgm:spPr/>
    </dgm:pt>
    <dgm:pt modelId="{1960B534-510D-6E46-A3D3-5C6D8F65657C}" type="pres">
      <dgm:prSet presAssocID="{B52B9B54-DFCC-5F49-939B-18B0164A40FD}" presName="LevelOneTextNode" presStyleLbl="node0" presStyleIdx="0" presStyleCnt="1" custScaleX="211179" custScaleY="90998">
        <dgm:presLayoutVars>
          <dgm:chPref val="3"/>
        </dgm:presLayoutVars>
      </dgm:prSet>
      <dgm:spPr/>
    </dgm:pt>
    <dgm:pt modelId="{56CF8DD9-A7E7-0047-B9CD-9F34BBEB56B3}" type="pres">
      <dgm:prSet presAssocID="{B52B9B54-DFCC-5F49-939B-18B0164A40FD}" presName="level2hierChild" presStyleCnt="0"/>
      <dgm:spPr/>
    </dgm:pt>
    <dgm:pt modelId="{9B9253AF-F736-BB4F-85F1-1A09A6A386F7}" type="pres">
      <dgm:prSet presAssocID="{3941A05B-1C0A-A244-85E1-44B70E49FD8E}" presName="conn2-1" presStyleLbl="parChTrans1D2" presStyleIdx="0" presStyleCnt="7"/>
      <dgm:spPr/>
    </dgm:pt>
    <dgm:pt modelId="{EF419303-2CB2-D642-B9F1-2CB0720CF0A7}" type="pres">
      <dgm:prSet presAssocID="{3941A05B-1C0A-A244-85E1-44B70E49FD8E}" presName="connTx" presStyleLbl="parChTrans1D2" presStyleIdx="0" presStyleCnt="7"/>
      <dgm:spPr/>
    </dgm:pt>
    <dgm:pt modelId="{B80FB46A-C3F9-AA46-A247-C3847546A08A}" type="pres">
      <dgm:prSet presAssocID="{EA8786EF-5013-E648-9F61-E226FC79226A}" presName="root2" presStyleCnt="0"/>
      <dgm:spPr/>
    </dgm:pt>
    <dgm:pt modelId="{8C4F35B5-B1C5-3F4F-B4E0-C42678D7517C}" type="pres">
      <dgm:prSet presAssocID="{EA8786EF-5013-E648-9F61-E226FC79226A}" presName="LevelTwoTextNode" presStyleLbl="node2" presStyleIdx="0" presStyleCnt="7">
        <dgm:presLayoutVars>
          <dgm:chPref val="3"/>
        </dgm:presLayoutVars>
      </dgm:prSet>
      <dgm:spPr/>
    </dgm:pt>
    <dgm:pt modelId="{2FF5D5AB-F41F-6742-BAA4-A2FA5520F41F}" type="pres">
      <dgm:prSet presAssocID="{EA8786EF-5013-E648-9F61-E226FC79226A}" presName="level3hierChild" presStyleCnt="0"/>
      <dgm:spPr/>
    </dgm:pt>
    <dgm:pt modelId="{E74DD73D-73AA-A54F-96DC-5B02794D678A}" type="pres">
      <dgm:prSet presAssocID="{201E2A2A-8BAF-A343-9972-98F6C501D9B4}" presName="conn2-1" presStyleLbl="parChTrans1D2" presStyleIdx="1" presStyleCnt="7"/>
      <dgm:spPr/>
    </dgm:pt>
    <dgm:pt modelId="{04C24498-EAFF-FB4D-B5D7-C3875134CC23}" type="pres">
      <dgm:prSet presAssocID="{201E2A2A-8BAF-A343-9972-98F6C501D9B4}" presName="connTx" presStyleLbl="parChTrans1D2" presStyleIdx="1" presStyleCnt="7"/>
      <dgm:spPr/>
    </dgm:pt>
    <dgm:pt modelId="{A4276CD5-AEEF-104A-BBBC-70DE36D4713C}" type="pres">
      <dgm:prSet presAssocID="{983AA3DF-9A91-1F4B-801B-239B57BFFE7D}" presName="root2" presStyleCnt="0"/>
      <dgm:spPr/>
    </dgm:pt>
    <dgm:pt modelId="{CC66BAA0-AC06-454C-90CF-908DA4F18E49}" type="pres">
      <dgm:prSet presAssocID="{983AA3DF-9A91-1F4B-801B-239B57BFFE7D}" presName="LevelTwoTextNode" presStyleLbl="node2" presStyleIdx="1" presStyleCnt="7">
        <dgm:presLayoutVars>
          <dgm:chPref val="3"/>
        </dgm:presLayoutVars>
      </dgm:prSet>
      <dgm:spPr/>
    </dgm:pt>
    <dgm:pt modelId="{85299155-AE1B-5B4F-BB6C-ACD67E4CB34D}" type="pres">
      <dgm:prSet presAssocID="{983AA3DF-9A91-1F4B-801B-239B57BFFE7D}" presName="level3hierChild" presStyleCnt="0"/>
      <dgm:spPr/>
    </dgm:pt>
    <dgm:pt modelId="{33DC38B6-8BCE-5C42-A94E-19D022BA5C9C}" type="pres">
      <dgm:prSet presAssocID="{E0E221D5-DBE8-3745-8783-D353EB42C184}" presName="conn2-1" presStyleLbl="parChTrans1D2" presStyleIdx="2" presStyleCnt="7"/>
      <dgm:spPr/>
    </dgm:pt>
    <dgm:pt modelId="{6E50143F-4A00-764F-BE7B-AE87AFC07DE3}" type="pres">
      <dgm:prSet presAssocID="{E0E221D5-DBE8-3745-8783-D353EB42C184}" presName="connTx" presStyleLbl="parChTrans1D2" presStyleIdx="2" presStyleCnt="7"/>
      <dgm:spPr/>
    </dgm:pt>
    <dgm:pt modelId="{86794095-4703-4243-BE6F-62448D86B5E5}" type="pres">
      <dgm:prSet presAssocID="{A75EC7F0-39AC-C540-9287-1171A0B202CD}" presName="root2" presStyleCnt="0"/>
      <dgm:spPr/>
    </dgm:pt>
    <dgm:pt modelId="{781DE128-C35C-2D49-98EA-B721B3BAD294}" type="pres">
      <dgm:prSet presAssocID="{A75EC7F0-39AC-C540-9287-1171A0B202CD}" presName="LevelTwoTextNode" presStyleLbl="node2" presStyleIdx="2" presStyleCnt="7">
        <dgm:presLayoutVars>
          <dgm:chPref val="3"/>
        </dgm:presLayoutVars>
      </dgm:prSet>
      <dgm:spPr/>
    </dgm:pt>
    <dgm:pt modelId="{2757E199-FA9D-3E47-8922-9F2A410789C6}" type="pres">
      <dgm:prSet presAssocID="{A75EC7F0-39AC-C540-9287-1171A0B202CD}" presName="level3hierChild" presStyleCnt="0"/>
      <dgm:spPr/>
    </dgm:pt>
    <dgm:pt modelId="{51D666FD-47B9-4340-BDFF-E1A18DFFD3CD}" type="pres">
      <dgm:prSet presAssocID="{BDF4AC8C-B4BF-A847-BB2B-AC3C25AA9AEF}" presName="conn2-1" presStyleLbl="parChTrans1D2" presStyleIdx="3" presStyleCnt="7"/>
      <dgm:spPr/>
    </dgm:pt>
    <dgm:pt modelId="{6871AAE3-2219-914C-A579-DA66804E12E7}" type="pres">
      <dgm:prSet presAssocID="{BDF4AC8C-B4BF-A847-BB2B-AC3C25AA9AEF}" presName="connTx" presStyleLbl="parChTrans1D2" presStyleIdx="3" presStyleCnt="7"/>
      <dgm:spPr/>
    </dgm:pt>
    <dgm:pt modelId="{32E84A9A-B096-3A49-B5EE-03ACD7F95D51}" type="pres">
      <dgm:prSet presAssocID="{0FC3DD19-6FF8-3347-BD7F-6CB0308ED0FB}" presName="root2" presStyleCnt="0"/>
      <dgm:spPr/>
    </dgm:pt>
    <dgm:pt modelId="{CE60F0C1-DAA3-044F-A853-E79989066D24}" type="pres">
      <dgm:prSet presAssocID="{0FC3DD19-6FF8-3347-BD7F-6CB0308ED0FB}" presName="LevelTwoTextNode" presStyleLbl="node2" presStyleIdx="3" presStyleCnt="7">
        <dgm:presLayoutVars>
          <dgm:chPref val="3"/>
        </dgm:presLayoutVars>
      </dgm:prSet>
      <dgm:spPr/>
    </dgm:pt>
    <dgm:pt modelId="{5EAC06A7-2ECB-7C48-9800-E8E77CFA66A9}" type="pres">
      <dgm:prSet presAssocID="{0FC3DD19-6FF8-3347-BD7F-6CB0308ED0FB}" presName="level3hierChild" presStyleCnt="0"/>
      <dgm:spPr/>
    </dgm:pt>
    <dgm:pt modelId="{FAAC4224-45EB-A249-83EE-30C0BEFF80B6}" type="pres">
      <dgm:prSet presAssocID="{7427032A-7073-424B-B34E-26D4436C4F5B}" presName="conn2-1" presStyleLbl="parChTrans1D2" presStyleIdx="4" presStyleCnt="7"/>
      <dgm:spPr/>
    </dgm:pt>
    <dgm:pt modelId="{8B8C71B0-BBC6-4D49-855F-5E82DB170946}" type="pres">
      <dgm:prSet presAssocID="{7427032A-7073-424B-B34E-26D4436C4F5B}" presName="connTx" presStyleLbl="parChTrans1D2" presStyleIdx="4" presStyleCnt="7"/>
      <dgm:spPr/>
    </dgm:pt>
    <dgm:pt modelId="{07B54E80-07AD-6C43-A88F-B983DBD4B191}" type="pres">
      <dgm:prSet presAssocID="{9A884E3B-4F92-C44B-8374-C32C43B48AD5}" presName="root2" presStyleCnt="0"/>
      <dgm:spPr/>
    </dgm:pt>
    <dgm:pt modelId="{293D71E4-0853-F042-A62B-260510FDDB20}" type="pres">
      <dgm:prSet presAssocID="{9A884E3B-4F92-C44B-8374-C32C43B48AD5}" presName="LevelTwoTextNode" presStyleLbl="node2" presStyleIdx="4" presStyleCnt="7">
        <dgm:presLayoutVars>
          <dgm:chPref val="3"/>
        </dgm:presLayoutVars>
      </dgm:prSet>
      <dgm:spPr/>
    </dgm:pt>
    <dgm:pt modelId="{5E9E75F7-D4C5-2E44-A37C-41D501363175}" type="pres">
      <dgm:prSet presAssocID="{9A884E3B-4F92-C44B-8374-C32C43B48AD5}" presName="level3hierChild" presStyleCnt="0"/>
      <dgm:spPr/>
    </dgm:pt>
    <dgm:pt modelId="{6AE81E15-67F9-304F-B709-569D959FBF52}" type="pres">
      <dgm:prSet presAssocID="{AD07CFEB-1C8C-6D4D-AE09-5EE69CFD49CD}" presName="conn2-1" presStyleLbl="parChTrans1D2" presStyleIdx="5" presStyleCnt="7"/>
      <dgm:spPr/>
    </dgm:pt>
    <dgm:pt modelId="{95188BA9-676B-C640-BFBD-20A53A273109}" type="pres">
      <dgm:prSet presAssocID="{AD07CFEB-1C8C-6D4D-AE09-5EE69CFD49CD}" presName="connTx" presStyleLbl="parChTrans1D2" presStyleIdx="5" presStyleCnt="7"/>
      <dgm:spPr/>
    </dgm:pt>
    <dgm:pt modelId="{883FBE86-EF96-924F-A3E5-35A5CB088DCC}" type="pres">
      <dgm:prSet presAssocID="{3B1C668A-44C5-894F-B6F9-DCFE33D6FC76}" presName="root2" presStyleCnt="0"/>
      <dgm:spPr/>
    </dgm:pt>
    <dgm:pt modelId="{E2A983D0-6D23-5B40-8270-E8BB8A5C4663}" type="pres">
      <dgm:prSet presAssocID="{3B1C668A-44C5-894F-B6F9-DCFE33D6FC76}" presName="LevelTwoTextNode" presStyleLbl="node2" presStyleIdx="5" presStyleCnt="7">
        <dgm:presLayoutVars>
          <dgm:chPref val="3"/>
        </dgm:presLayoutVars>
      </dgm:prSet>
      <dgm:spPr/>
    </dgm:pt>
    <dgm:pt modelId="{C5F4742B-578E-7746-937D-14B3DE327CB8}" type="pres">
      <dgm:prSet presAssocID="{3B1C668A-44C5-894F-B6F9-DCFE33D6FC76}" presName="level3hierChild" presStyleCnt="0"/>
      <dgm:spPr/>
    </dgm:pt>
    <dgm:pt modelId="{C69B11E5-9323-9743-980F-4D0DC4ED189F}" type="pres">
      <dgm:prSet presAssocID="{023CB166-D01B-1644-A931-989CD3AB4CF1}" presName="conn2-1" presStyleLbl="parChTrans1D2" presStyleIdx="6" presStyleCnt="7"/>
      <dgm:spPr/>
    </dgm:pt>
    <dgm:pt modelId="{95766D3D-A41D-BA4B-8E4C-DB61C091BDD2}" type="pres">
      <dgm:prSet presAssocID="{023CB166-D01B-1644-A931-989CD3AB4CF1}" presName="connTx" presStyleLbl="parChTrans1D2" presStyleIdx="6" presStyleCnt="7"/>
      <dgm:spPr/>
    </dgm:pt>
    <dgm:pt modelId="{51298A48-BC37-0541-BC48-BCCC02DB574C}" type="pres">
      <dgm:prSet presAssocID="{CE689854-5C33-6943-AD87-18F3B68BC88D}" presName="root2" presStyleCnt="0"/>
      <dgm:spPr/>
    </dgm:pt>
    <dgm:pt modelId="{E4C2B82E-CDB5-9C4D-BFD4-9BC075D8E945}" type="pres">
      <dgm:prSet presAssocID="{CE689854-5C33-6943-AD87-18F3B68BC88D}" presName="LevelTwoTextNode" presStyleLbl="node2" presStyleIdx="6" presStyleCnt="7">
        <dgm:presLayoutVars>
          <dgm:chPref val="3"/>
        </dgm:presLayoutVars>
      </dgm:prSet>
      <dgm:spPr/>
    </dgm:pt>
    <dgm:pt modelId="{D3C89C02-7606-7C43-8AB1-B61A678E81FE}" type="pres">
      <dgm:prSet presAssocID="{CE689854-5C33-6943-AD87-18F3B68BC88D}" presName="level3hierChild" presStyleCnt="0"/>
      <dgm:spPr/>
    </dgm:pt>
  </dgm:ptLst>
  <dgm:cxnLst>
    <dgm:cxn modelId="{1D6D6708-5145-D241-8571-4CC4AD5288AF}" type="presOf" srcId="{BDF4AC8C-B4BF-A847-BB2B-AC3C25AA9AEF}" destId="{6871AAE3-2219-914C-A579-DA66804E12E7}" srcOrd="1" destOrd="0" presId="urn:microsoft.com/office/officeart/2008/layout/HorizontalMultiLevelHierarchy"/>
    <dgm:cxn modelId="{92241E14-1B66-814D-BEF1-CBD94D0AA251}" srcId="{B52B9B54-DFCC-5F49-939B-18B0164A40FD}" destId="{EA8786EF-5013-E648-9F61-E226FC79226A}" srcOrd="0" destOrd="0" parTransId="{3941A05B-1C0A-A244-85E1-44B70E49FD8E}" sibTransId="{1CA4FA51-6F31-CB4E-9593-0EAFA108F010}"/>
    <dgm:cxn modelId="{FA4D3219-8276-AA4E-88E1-73BFB9123D98}" srcId="{B52B9B54-DFCC-5F49-939B-18B0164A40FD}" destId="{CE689854-5C33-6943-AD87-18F3B68BC88D}" srcOrd="6" destOrd="0" parTransId="{023CB166-D01B-1644-A931-989CD3AB4CF1}" sibTransId="{9B09CD7A-98B7-FB48-871F-F7303F5F90AF}"/>
    <dgm:cxn modelId="{8CE68A34-478B-BB45-BD65-4B79CF6F00F1}" type="presOf" srcId="{023CB166-D01B-1644-A931-989CD3AB4CF1}" destId="{95766D3D-A41D-BA4B-8E4C-DB61C091BDD2}" srcOrd="1" destOrd="0" presId="urn:microsoft.com/office/officeart/2008/layout/HorizontalMultiLevelHierarchy"/>
    <dgm:cxn modelId="{58649336-7B9B-2F49-9209-35CA29DA9305}" srcId="{B52B9B54-DFCC-5F49-939B-18B0164A40FD}" destId="{9A884E3B-4F92-C44B-8374-C32C43B48AD5}" srcOrd="4" destOrd="0" parTransId="{7427032A-7073-424B-B34E-26D4436C4F5B}" sibTransId="{C748A705-0298-4E47-9519-04CFCE1CA943}"/>
    <dgm:cxn modelId="{92CCB53E-A09D-E046-85D6-0C1A626602CA}" type="presOf" srcId="{7427032A-7073-424B-B34E-26D4436C4F5B}" destId="{8B8C71B0-BBC6-4D49-855F-5E82DB170946}" srcOrd="1" destOrd="0" presId="urn:microsoft.com/office/officeart/2008/layout/HorizontalMultiLevelHierarchy"/>
    <dgm:cxn modelId="{31F05344-512E-D649-B36D-046427DD4C2F}" type="presOf" srcId="{CE689854-5C33-6943-AD87-18F3B68BC88D}" destId="{E4C2B82E-CDB5-9C4D-BFD4-9BC075D8E945}" srcOrd="0" destOrd="0" presId="urn:microsoft.com/office/officeart/2008/layout/HorizontalMultiLevelHierarchy"/>
    <dgm:cxn modelId="{768BE546-3F85-3A4B-8E3D-A8ABBDCCCBCC}" type="presOf" srcId="{201E2A2A-8BAF-A343-9972-98F6C501D9B4}" destId="{04C24498-EAFF-FB4D-B5D7-C3875134CC23}" srcOrd="1" destOrd="0" presId="urn:microsoft.com/office/officeart/2008/layout/HorizontalMultiLevelHierarchy"/>
    <dgm:cxn modelId="{66D02867-6C6E-8B45-AE29-A9601927F2EF}" type="presOf" srcId="{AD07CFEB-1C8C-6D4D-AE09-5EE69CFD49CD}" destId="{95188BA9-676B-C640-BFBD-20A53A273109}" srcOrd="1" destOrd="0" presId="urn:microsoft.com/office/officeart/2008/layout/HorizontalMultiLevelHierarchy"/>
    <dgm:cxn modelId="{732C884A-C806-4146-A838-FBD6501AFFA1}" type="presOf" srcId="{A75EC7F0-39AC-C540-9287-1171A0B202CD}" destId="{781DE128-C35C-2D49-98EA-B721B3BAD294}" srcOrd="0" destOrd="0" presId="urn:microsoft.com/office/officeart/2008/layout/HorizontalMultiLevelHierarchy"/>
    <dgm:cxn modelId="{9D47CA51-5FFD-D84F-A7ED-35618EEBB323}" type="presOf" srcId="{201E2A2A-8BAF-A343-9972-98F6C501D9B4}" destId="{E74DD73D-73AA-A54F-96DC-5B02794D678A}" srcOrd="0" destOrd="0" presId="urn:microsoft.com/office/officeart/2008/layout/HorizontalMultiLevelHierarchy"/>
    <dgm:cxn modelId="{10C7207E-6BD4-1D49-8D74-432AA28303F6}" srcId="{3282A1B1-0FB6-084B-AA3A-0850A7C253B7}" destId="{B52B9B54-DFCC-5F49-939B-18B0164A40FD}" srcOrd="0" destOrd="0" parTransId="{BB11C484-4F48-814D-94A8-469DED86EC96}" sibTransId="{686EA8E9-27A8-5948-83C6-CD40876440F5}"/>
    <dgm:cxn modelId="{9E590681-B06C-C640-ACAC-D965AFBBC8E7}" type="presOf" srcId="{EA8786EF-5013-E648-9F61-E226FC79226A}" destId="{8C4F35B5-B1C5-3F4F-B4E0-C42678D7517C}" srcOrd="0" destOrd="0" presId="urn:microsoft.com/office/officeart/2008/layout/HorizontalMultiLevelHierarchy"/>
    <dgm:cxn modelId="{CDAECA84-1BA5-E947-99CE-2B65A9306EC7}" type="presOf" srcId="{023CB166-D01B-1644-A931-989CD3AB4CF1}" destId="{C69B11E5-9323-9743-980F-4D0DC4ED189F}" srcOrd="0" destOrd="0" presId="urn:microsoft.com/office/officeart/2008/layout/HorizontalMultiLevelHierarchy"/>
    <dgm:cxn modelId="{EE743987-21C6-6341-B6C9-F3A1757A2F43}" srcId="{B52B9B54-DFCC-5F49-939B-18B0164A40FD}" destId="{A75EC7F0-39AC-C540-9287-1171A0B202CD}" srcOrd="2" destOrd="0" parTransId="{E0E221D5-DBE8-3745-8783-D353EB42C184}" sibTransId="{05D70E64-E555-024D-95C0-3ABA6CD6B8EB}"/>
    <dgm:cxn modelId="{D04AF088-3671-0C44-B230-751DC75DBF4B}" type="presOf" srcId="{B52B9B54-DFCC-5F49-939B-18B0164A40FD}" destId="{1960B534-510D-6E46-A3D3-5C6D8F65657C}" srcOrd="0" destOrd="0" presId="urn:microsoft.com/office/officeart/2008/layout/HorizontalMultiLevelHierarchy"/>
    <dgm:cxn modelId="{226F268C-FDA9-004D-B929-C94308493E9A}" srcId="{B52B9B54-DFCC-5F49-939B-18B0164A40FD}" destId="{3B1C668A-44C5-894F-B6F9-DCFE33D6FC76}" srcOrd="5" destOrd="0" parTransId="{AD07CFEB-1C8C-6D4D-AE09-5EE69CFD49CD}" sibTransId="{3AAE2D05-47F8-2644-A718-13EEB6794F6E}"/>
    <dgm:cxn modelId="{54E1899D-F585-EF4C-AC3E-56482096DC53}" type="presOf" srcId="{983AA3DF-9A91-1F4B-801B-239B57BFFE7D}" destId="{CC66BAA0-AC06-454C-90CF-908DA4F18E49}" srcOrd="0" destOrd="0" presId="urn:microsoft.com/office/officeart/2008/layout/HorizontalMultiLevelHierarchy"/>
    <dgm:cxn modelId="{0999F59E-5602-F448-81D3-C5B03D8D04C8}" type="presOf" srcId="{3941A05B-1C0A-A244-85E1-44B70E49FD8E}" destId="{EF419303-2CB2-D642-B9F1-2CB0720CF0A7}" srcOrd="1" destOrd="0" presId="urn:microsoft.com/office/officeart/2008/layout/HorizontalMultiLevelHierarchy"/>
    <dgm:cxn modelId="{AA113BA9-250B-FD46-AA86-6C444E5E8DC3}" type="presOf" srcId="{3B1C668A-44C5-894F-B6F9-DCFE33D6FC76}" destId="{E2A983D0-6D23-5B40-8270-E8BB8A5C4663}" srcOrd="0" destOrd="0" presId="urn:microsoft.com/office/officeart/2008/layout/HorizontalMultiLevelHierarchy"/>
    <dgm:cxn modelId="{6C43C5B5-1C89-0A49-942F-CA50ADB04138}" type="presOf" srcId="{7427032A-7073-424B-B34E-26D4436C4F5B}" destId="{FAAC4224-45EB-A249-83EE-30C0BEFF80B6}" srcOrd="0" destOrd="0" presId="urn:microsoft.com/office/officeart/2008/layout/HorizontalMultiLevelHierarchy"/>
    <dgm:cxn modelId="{4AD66DBD-1663-674C-BAE2-64233B4C600D}" srcId="{B52B9B54-DFCC-5F49-939B-18B0164A40FD}" destId="{0FC3DD19-6FF8-3347-BD7F-6CB0308ED0FB}" srcOrd="3" destOrd="0" parTransId="{BDF4AC8C-B4BF-A847-BB2B-AC3C25AA9AEF}" sibTransId="{8ED0AF1F-4F5B-6743-B7C0-81392291628E}"/>
    <dgm:cxn modelId="{ECBC2DBE-B298-724D-95D2-337BC0665CA7}" type="presOf" srcId="{AD07CFEB-1C8C-6D4D-AE09-5EE69CFD49CD}" destId="{6AE81E15-67F9-304F-B709-569D959FBF52}" srcOrd="0" destOrd="0" presId="urn:microsoft.com/office/officeart/2008/layout/HorizontalMultiLevelHierarchy"/>
    <dgm:cxn modelId="{20CA75BF-5B28-4840-A8E9-743B274BF930}" srcId="{B52B9B54-DFCC-5F49-939B-18B0164A40FD}" destId="{983AA3DF-9A91-1F4B-801B-239B57BFFE7D}" srcOrd="1" destOrd="0" parTransId="{201E2A2A-8BAF-A343-9972-98F6C501D9B4}" sibTransId="{66A24B24-1110-4E43-B08F-10A6020CF26D}"/>
    <dgm:cxn modelId="{BD3962C6-A392-064A-9358-C0A23F0A3408}" type="presOf" srcId="{E0E221D5-DBE8-3745-8783-D353EB42C184}" destId="{6E50143F-4A00-764F-BE7B-AE87AFC07DE3}" srcOrd="1" destOrd="0" presId="urn:microsoft.com/office/officeart/2008/layout/HorizontalMultiLevelHierarchy"/>
    <dgm:cxn modelId="{0124F6CA-1DB4-9B4C-8D30-18D5A5BDAE43}" type="presOf" srcId="{3282A1B1-0FB6-084B-AA3A-0850A7C253B7}" destId="{01CCB281-B766-7546-AD52-B6F60E503434}" srcOrd="0" destOrd="0" presId="urn:microsoft.com/office/officeart/2008/layout/HorizontalMultiLevelHierarchy"/>
    <dgm:cxn modelId="{984BD5DA-6A2C-874F-93A9-718ADC5662AC}" type="presOf" srcId="{E0E221D5-DBE8-3745-8783-D353EB42C184}" destId="{33DC38B6-8BCE-5C42-A94E-19D022BA5C9C}" srcOrd="0" destOrd="0" presId="urn:microsoft.com/office/officeart/2008/layout/HorizontalMultiLevelHierarchy"/>
    <dgm:cxn modelId="{1CA61BE7-B8F7-7E40-B012-EBAB07032FEC}" type="presOf" srcId="{9A884E3B-4F92-C44B-8374-C32C43B48AD5}" destId="{293D71E4-0853-F042-A62B-260510FDDB20}" srcOrd="0" destOrd="0" presId="urn:microsoft.com/office/officeart/2008/layout/HorizontalMultiLevelHierarchy"/>
    <dgm:cxn modelId="{0D5DE6EA-A0A6-F648-A528-DC47FE78DD24}" type="presOf" srcId="{3941A05B-1C0A-A244-85E1-44B70E49FD8E}" destId="{9B9253AF-F736-BB4F-85F1-1A09A6A386F7}" srcOrd="0" destOrd="0" presId="urn:microsoft.com/office/officeart/2008/layout/HorizontalMultiLevelHierarchy"/>
    <dgm:cxn modelId="{03BBD8F8-5487-464D-9F14-34B42A23F756}" type="presOf" srcId="{BDF4AC8C-B4BF-A847-BB2B-AC3C25AA9AEF}" destId="{51D666FD-47B9-4340-BDFF-E1A18DFFD3CD}" srcOrd="0" destOrd="0" presId="urn:microsoft.com/office/officeart/2008/layout/HorizontalMultiLevelHierarchy"/>
    <dgm:cxn modelId="{CA4808FA-D128-4441-8C0A-4F384BB2B87F}" type="presOf" srcId="{0FC3DD19-6FF8-3347-BD7F-6CB0308ED0FB}" destId="{CE60F0C1-DAA3-044F-A853-E79989066D24}" srcOrd="0" destOrd="0" presId="urn:microsoft.com/office/officeart/2008/layout/HorizontalMultiLevelHierarchy"/>
    <dgm:cxn modelId="{D2B6028C-A628-7A45-9B0C-0062E5E11AEB}" type="presParOf" srcId="{01CCB281-B766-7546-AD52-B6F60E503434}" destId="{9632DE91-FABC-3246-B258-4D26AED7A40D}" srcOrd="0" destOrd="0" presId="urn:microsoft.com/office/officeart/2008/layout/HorizontalMultiLevelHierarchy"/>
    <dgm:cxn modelId="{ACDE8B41-FB11-4A4D-8259-CB4383629699}" type="presParOf" srcId="{9632DE91-FABC-3246-B258-4D26AED7A40D}" destId="{1960B534-510D-6E46-A3D3-5C6D8F65657C}" srcOrd="0" destOrd="0" presId="urn:microsoft.com/office/officeart/2008/layout/HorizontalMultiLevelHierarchy"/>
    <dgm:cxn modelId="{3462DC96-220F-B644-B11B-8F0930781BE5}" type="presParOf" srcId="{9632DE91-FABC-3246-B258-4D26AED7A40D}" destId="{56CF8DD9-A7E7-0047-B9CD-9F34BBEB56B3}" srcOrd="1" destOrd="0" presId="urn:microsoft.com/office/officeart/2008/layout/HorizontalMultiLevelHierarchy"/>
    <dgm:cxn modelId="{BFD1499C-A314-BD42-B939-A024F34C04E1}" type="presParOf" srcId="{56CF8DD9-A7E7-0047-B9CD-9F34BBEB56B3}" destId="{9B9253AF-F736-BB4F-85F1-1A09A6A386F7}" srcOrd="0" destOrd="0" presId="urn:microsoft.com/office/officeart/2008/layout/HorizontalMultiLevelHierarchy"/>
    <dgm:cxn modelId="{3668AFEB-E976-8145-89B1-A71BDB4C3C7C}" type="presParOf" srcId="{9B9253AF-F736-BB4F-85F1-1A09A6A386F7}" destId="{EF419303-2CB2-D642-B9F1-2CB0720CF0A7}" srcOrd="0" destOrd="0" presId="urn:microsoft.com/office/officeart/2008/layout/HorizontalMultiLevelHierarchy"/>
    <dgm:cxn modelId="{80A6E133-12FB-2C4A-BE82-319A6BA300E0}" type="presParOf" srcId="{56CF8DD9-A7E7-0047-B9CD-9F34BBEB56B3}" destId="{B80FB46A-C3F9-AA46-A247-C3847546A08A}" srcOrd="1" destOrd="0" presId="urn:microsoft.com/office/officeart/2008/layout/HorizontalMultiLevelHierarchy"/>
    <dgm:cxn modelId="{80AE60B1-B394-B74B-801B-65E2E3E1CAA0}" type="presParOf" srcId="{B80FB46A-C3F9-AA46-A247-C3847546A08A}" destId="{8C4F35B5-B1C5-3F4F-B4E0-C42678D7517C}" srcOrd="0" destOrd="0" presId="urn:microsoft.com/office/officeart/2008/layout/HorizontalMultiLevelHierarchy"/>
    <dgm:cxn modelId="{908EE6BA-ACCE-1045-8574-371F9F77FBF3}" type="presParOf" srcId="{B80FB46A-C3F9-AA46-A247-C3847546A08A}" destId="{2FF5D5AB-F41F-6742-BAA4-A2FA5520F41F}" srcOrd="1" destOrd="0" presId="urn:microsoft.com/office/officeart/2008/layout/HorizontalMultiLevelHierarchy"/>
    <dgm:cxn modelId="{603F0346-1E97-FC40-9FD9-21CC4DF4B5C9}" type="presParOf" srcId="{56CF8DD9-A7E7-0047-B9CD-9F34BBEB56B3}" destId="{E74DD73D-73AA-A54F-96DC-5B02794D678A}" srcOrd="2" destOrd="0" presId="urn:microsoft.com/office/officeart/2008/layout/HorizontalMultiLevelHierarchy"/>
    <dgm:cxn modelId="{5C1F68D0-42CE-3846-8CC7-85CFD7323133}" type="presParOf" srcId="{E74DD73D-73AA-A54F-96DC-5B02794D678A}" destId="{04C24498-EAFF-FB4D-B5D7-C3875134CC23}" srcOrd="0" destOrd="0" presId="urn:microsoft.com/office/officeart/2008/layout/HorizontalMultiLevelHierarchy"/>
    <dgm:cxn modelId="{98C1F100-4474-2846-A7A2-B3B11C1B8ACA}" type="presParOf" srcId="{56CF8DD9-A7E7-0047-B9CD-9F34BBEB56B3}" destId="{A4276CD5-AEEF-104A-BBBC-70DE36D4713C}" srcOrd="3" destOrd="0" presId="urn:microsoft.com/office/officeart/2008/layout/HorizontalMultiLevelHierarchy"/>
    <dgm:cxn modelId="{FAADE82F-AF1C-CD42-9EEC-7DA0EDBFB36D}" type="presParOf" srcId="{A4276CD5-AEEF-104A-BBBC-70DE36D4713C}" destId="{CC66BAA0-AC06-454C-90CF-908DA4F18E49}" srcOrd="0" destOrd="0" presId="urn:microsoft.com/office/officeart/2008/layout/HorizontalMultiLevelHierarchy"/>
    <dgm:cxn modelId="{256AACF0-4A1D-0045-B022-26A872A6EAAD}" type="presParOf" srcId="{A4276CD5-AEEF-104A-BBBC-70DE36D4713C}" destId="{85299155-AE1B-5B4F-BB6C-ACD67E4CB34D}" srcOrd="1" destOrd="0" presId="urn:microsoft.com/office/officeart/2008/layout/HorizontalMultiLevelHierarchy"/>
    <dgm:cxn modelId="{CAC9CAA1-26C7-C947-880B-78452A0D871E}" type="presParOf" srcId="{56CF8DD9-A7E7-0047-B9CD-9F34BBEB56B3}" destId="{33DC38B6-8BCE-5C42-A94E-19D022BA5C9C}" srcOrd="4" destOrd="0" presId="urn:microsoft.com/office/officeart/2008/layout/HorizontalMultiLevelHierarchy"/>
    <dgm:cxn modelId="{CB8FB6C5-8704-3749-A2ED-8ECDB5481197}" type="presParOf" srcId="{33DC38B6-8BCE-5C42-A94E-19D022BA5C9C}" destId="{6E50143F-4A00-764F-BE7B-AE87AFC07DE3}" srcOrd="0" destOrd="0" presId="urn:microsoft.com/office/officeart/2008/layout/HorizontalMultiLevelHierarchy"/>
    <dgm:cxn modelId="{C26A6004-BA7F-524E-9CA7-5A6935EC5715}" type="presParOf" srcId="{56CF8DD9-A7E7-0047-B9CD-9F34BBEB56B3}" destId="{86794095-4703-4243-BE6F-62448D86B5E5}" srcOrd="5" destOrd="0" presId="urn:microsoft.com/office/officeart/2008/layout/HorizontalMultiLevelHierarchy"/>
    <dgm:cxn modelId="{39D6A21C-2F45-A84E-93CB-E98AB8D4F819}" type="presParOf" srcId="{86794095-4703-4243-BE6F-62448D86B5E5}" destId="{781DE128-C35C-2D49-98EA-B721B3BAD294}" srcOrd="0" destOrd="0" presId="urn:microsoft.com/office/officeart/2008/layout/HorizontalMultiLevelHierarchy"/>
    <dgm:cxn modelId="{5FC96711-A003-EA4D-93A1-612AEF995F92}" type="presParOf" srcId="{86794095-4703-4243-BE6F-62448D86B5E5}" destId="{2757E199-FA9D-3E47-8922-9F2A410789C6}" srcOrd="1" destOrd="0" presId="urn:microsoft.com/office/officeart/2008/layout/HorizontalMultiLevelHierarchy"/>
    <dgm:cxn modelId="{0A8AA063-0308-524D-9DC8-A84036265FA7}" type="presParOf" srcId="{56CF8DD9-A7E7-0047-B9CD-9F34BBEB56B3}" destId="{51D666FD-47B9-4340-BDFF-E1A18DFFD3CD}" srcOrd="6" destOrd="0" presId="urn:microsoft.com/office/officeart/2008/layout/HorizontalMultiLevelHierarchy"/>
    <dgm:cxn modelId="{C0666D83-EF8B-4C45-A287-11EE4C10F4DE}" type="presParOf" srcId="{51D666FD-47B9-4340-BDFF-E1A18DFFD3CD}" destId="{6871AAE3-2219-914C-A579-DA66804E12E7}" srcOrd="0" destOrd="0" presId="urn:microsoft.com/office/officeart/2008/layout/HorizontalMultiLevelHierarchy"/>
    <dgm:cxn modelId="{96E8E43A-2EFE-AF47-896D-63A6353127AE}" type="presParOf" srcId="{56CF8DD9-A7E7-0047-B9CD-9F34BBEB56B3}" destId="{32E84A9A-B096-3A49-B5EE-03ACD7F95D51}" srcOrd="7" destOrd="0" presId="urn:microsoft.com/office/officeart/2008/layout/HorizontalMultiLevelHierarchy"/>
    <dgm:cxn modelId="{5DBCF51A-B01B-8C49-BCAF-514BF1458224}" type="presParOf" srcId="{32E84A9A-B096-3A49-B5EE-03ACD7F95D51}" destId="{CE60F0C1-DAA3-044F-A853-E79989066D24}" srcOrd="0" destOrd="0" presId="urn:microsoft.com/office/officeart/2008/layout/HorizontalMultiLevelHierarchy"/>
    <dgm:cxn modelId="{0A8F6A1F-7275-1447-9D4C-FFC7BF53D45E}" type="presParOf" srcId="{32E84A9A-B096-3A49-B5EE-03ACD7F95D51}" destId="{5EAC06A7-2ECB-7C48-9800-E8E77CFA66A9}" srcOrd="1" destOrd="0" presId="urn:microsoft.com/office/officeart/2008/layout/HorizontalMultiLevelHierarchy"/>
    <dgm:cxn modelId="{423908A4-0DF8-174F-A4C1-16840EA43A9D}" type="presParOf" srcId="{56CF8DD9-A7E7-0047-B9CD-9F34BBEB56B3}" destId="{FAAC4224-45EB-A249-83EE-30C0BEFF80B6}" srcOrd="8" destOrd="0" presId="urn:microsoft.com/office/officeart/2008/layout/HorizontalMultiLevelHierarchy"/>
    <dgm:cxn modelId="{540300A3-8E60-DE46-B390-E955EA2296C9}" type="presParOf" srcId="{FAAC4224-45EB-A249-83EE-30C0BEFF80B6}" destId="{8B8C71B0-BBC6-4D49-855F-5E82DB170946}" srcOrd="0" destOrd="0" presId="urn:microsoft.com/office/officeart/2008/layout/HorizontalMultiLevelHierarchy"/>
    <dgm:cxn modelId="{1E94B5B1-631B-3E47-8C88-B75D4E607C4D}" type="presParOf" srcId="{56CF8DD9-A7E7-0047-B9CD-9F34BBEB56B3}" destId="{07B54E80-07AD-6C43-A88F-B983DBD4B191}" srcOrd="9" destOrd="0" presId="urn:microsoft.com/office/officeart/2008/layout/HorizontalMultiLevelHierarchy"/>
    <dgm:cxn modelId="{44766849-99CB-C34C-A42D-3671897480C1}" type="presParOf" srcId="{07B54E80-07AD-6C43-A88F-B983DBD4B191}" destId="{293D71E4-0853-F042-A62B-260510FDDB20}" srcOrd="0" destOrd="0" presId="urn:microsoft.com/office/officeart/2008/layout/HorizontalMultiLevelHierarchy"/>
    <dgm:cxn modelId="{F752C430-6B12-C849-80FB-EF74A050B191}" type="presParOf" srcId="{07B54E80-07AD-6C43-A88F-B983DBD4B191}" destId="{5E9E75F7-D4C5-2E44-A37C-41D501363175}" srcOrd="1" destOrd="0" presId="urn:microsoft.com/office/officeart/2008/layout/HorizontalMultiLevelHierarchy"/>
    <dgm:cxn modelId="{734EF559-10C3-2346-825F-05BEA42732F5}" type="presParOf" srcId="{56CF8DD9-A7E7-0047-B9CD-9F34BBEB56B3}" destId="{6AE81E15-67F9-304F-B709-569D959FBF52}" srcOrd="10" destOrd="0" presId="urn:microsoft.com/office/officeart/2008/layout/HorizontalMultiLevelHierarchy"/>
    <dgm:cxn modelId="{6ACDAC10-BC9D-0749-B7C8-1737FFDDF6A6}" type="presParOf" srcId="{6AE81E15-67F9-304F-B709-569D959FBF52}" destId="{95188BA9-676B-C640-BFBD-20A53A273109}" srcOrd="0" destOrd="0" presId="urn:microsoft.com/office/officeart/2008/layout/HorizontalMultiLevelHierarchy"/>
    <dgm:cxn modelId="{F6753F79-BA26-3B49-8860-276FF570D29A}" type="presParOf" srcId="{56CF8DD9-A7E7-0047-B9CD-9F34BBEB56B3}" destId="{883FBE86-EF96-924F-A3E5-35A5CB088DCC}" srcOrd="11" destOrd="0" presId="urn:microsoft.com/office/officeart/2008/layout/HorizontalMultiLevelHierarchy"/>
    <dgm:cxn modelId="{6C176570-FCD2-0B41-973A-E94F71BB6761}" type="presParOf" srcId="{883FBE86-EF96-924F-A3E5-35A5CB088DCC}" destId="{E2A983D0-6D23-5B40-8270-E8BB8A5C4663}" srcOrd="0" destOrd="0" presId="urn:microsoft.com/office/officeart/2008/layout/HorizontalMultiLevelHierarchy"/>
    <dgm:cxn modelId="{7C6D7D13-E1C3-6A46-BB54-918A479CAF79}" type="presParOf" srcId="{883FBE86-EF96-924F-A3E5-35A5CB088DCC}" destId="{C5F4742B-578E-7746-937D-14B3DE327CB8}" srcOrd="1" destOrd="0" presId="urn:microsoft.com/office/officeart/2008/layout/HorizontalMultiLevelHierarchy"/>
    <dgm:cxn modelId="{C20A945B-65B0-134B-8205-B9FC378DC09B}" type="presParOf" srcId="{56CF8DD9-A7E7-0047-B9CD-9F34BBEB56B3}" destId="{C69B11E5-9323-9743-980F-4D0DC4ED189F}" srcOrd="12" destOrd="0" presId="urn:microsoft.com/office/officeart/2008/layout/HorizontalMultiLevelHierarchy"/>
    <dgm:cxn modelId="{8E7C3B55-095D-7043-AB73-10A09EC1D185}" type="presParOf" srcId="{C69B11E5-9323-9743-980F-4D0DC4ED189F}" destId="{95766D3D-A41D-BA4B-8E4C-DB61C091BDD2}" srcOrd="0" destOrd="0" presId="urn:microsoft.com/office/officeart/2008/layout/HorizontalMultiLevelHierarchy"/>
    <dgm:cxn modelId="{AFFFD506-8FD7-C649-98ED-379C76808B00}" type="presParOf" srcId="{56CF8DD9-A7E7-0047-B9CD-9F34BBEB56B3}" destId="{51298A48-BC37-0541-BC48-BCCC02DB574C}" srcOrd="13" destOrd="0" presId="urn:microsoft.com/office/officeart/2008/layout/HorizontalMultiLevelHierarchy"/>
    <dgm:cxn modelId="{438F56D6-3A40-BC49-B26A-1E11F16CC25C}" type="presParOf" srcId="{51298A48-BC37-0541-BC48-BCCC02DB574C}" destId="{E4C2B82E-CDB5-9C4D-BFD4-9BC075D8E945}" srcOrd="0" destOrd="0" presId="urn:microsoft.com/office/officeart/2008/layout/HorizontalMultiLevelHierarchy"/>
    <dgm:cxn modelId="{CB71CD65-882B-E645-B726-F1C106009BAA}" type="presParOf" srcId="{51298A48-BC37-0541-BC48-BCCC02DB574C}" destId="{D3C89C02-7606-7C43-8AB1-B61A678E81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604D-58E5-1347-97C2-05403D78B5A8}">
      <dsp:nvSpPr>
        <dsp:cNvPr id="0" name=""/>
        <dsp:cNvSpPr/>
      </dsp:nvSpPr>
      <dsp:spPr>
        <a:xfrm>
          <a:off x="1581646" y="1928767"/>
          <a:ext cx="239932" cy="174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66" y="0"/>
              </a:lnTo>
              <a:lnTo>
                <a:pt x="119966" y="1742776"/>
              </a:lnTo>
              <a:lnTo>
                <a:pt x="239932" y="174277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57632" y="2756175"/>
        <a:ext cx="87960" cy="87960"/>
      </dsp:txXfrm>
    </dsp:sp>
    <dsp:sp modelId="{6AE81E15-67F9-304F-B709-569D959FBF52}">
      <dsp:nvSpPr>
        <dsp:cNvPr id="0" name=""/>
        <dsp:cNvSpPr/>
      </dsp:nvSpPr>
      <dsp:spPr>
        <a:xfrm>
          <a:off x="1581646" y="1928767"/>
          <a:ext cx="239932" cy="120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66" y="0"/>
              </a:lnTo>
              <a:lnTo>
                <a:pt x="119966" y="1207301"/>
              </a:lnTo>
              <a:lnTo>
                <a:pt x="239932" y="1207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0839" y="2501645"/>
        <a:ext cx="61545" cy="61545"/>
      </dsp:txXfrm>
    </dsp:sp>
    <dsp:sp modelId="{FAAC4224-45EB-A249-83EE-30C0BEFF80B6}">
      <dsp:nvSpPr>
        <dsp:cNvPr id="0" name=""/>
        <dsp:cNvSpPr/>
      </dsp:nvSpPr>
      <dsp:spPr>
        <a:xfrm>
          <a:off x="1581646" y="1928767"/>
          <a:ext cx="239932" cy="56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66" y="0"/>
              </a:lnTo>
              <a:lnTo>
                <a:pt x="119966" y="565669"/>
              </a:lnTo>
              <a:lnTo>
                <a:pt x="239932" y="5656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6251" y="2196241"/>
        <a:ext cx="30722" cy="30722"/>
      </dsp:txXfrm>
    </dsp:sp>
    <dsp:sp modelId="{51D666FD-47B9-4340-BDFF-E1A18DFFD3CD}">
      <dsp:nvSpPr>
        <dsp:cNvPr id="0" name=""/>
        <dsp:cNvSpPr/>
      </dsp:nvSpPr>
      <dsp:spPr>
        <a:xfrm>
          <a:off x="1581646" y="1836558"/>
          <a:ext cx="239932" cy="92209"/>
        </a:xfrm>
        <a:custGeom>
          <a:avLst/>
          <a:gdLst/>
          <a:ahLst/>
          <a:cxnLst/>
          <a:rect l="0" t="0" r="0" b="0"/>
          <a:pathLst>
            <a:path>
              <a:moveTo>
                <a:pt x="0" y="92209"/>
              </a:moveTo>
              <a:lnTo>
                <a:pt x="119966" y="92209"/>
              </a:lnTo>
              <a:lnTo>
                <a:pt x="119966" y="0"/>
              </a:lnTo>
              <a:lnTo>
                <a:pt x="23993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5186" y="1876236"/>
        <a:ext cx="12852" cy="12852"/>
      </dsp:txXfrm>
    </dsp:sp>
    <dsp:sp modelId="{33DC38B6-8BCE-5C42-A94E-19D022BA5C9C}">
      <dsp:nvSpPr>
        <dsp:cNvPr id="0" name=""/>
        <dsp:cNvSpPr/>
      </dsp:nvSpPr>
      <dsp:spPr>
        <a:xfrm>
          <a:off x="1581646" y="1192601"/>
          <a:ext cx="239932" cy="736165"/>
        </a:xfrm>
        <a:custGeom>
          <a:avLst/>
          <a:gdLst/>
          <a:ahLst/>
          <a:cxnLst/>
          <a:rect l="0" t="0" r="0" b="0"/>
          <a:pathLst>
            <a:path>
              <a:moveTo>
                <a:pt x="0" y="736165"/>
              </a:moveTo>
              <a:lnTo>
                <a:pt x="119966" y="736165"/>
              </a:lnTo>
              <a:lnTo>
                <a:pt x="119966" y="0"/>
              </a:lnTo>
              <a:lnTo>
                <a:pt x="23993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2255" y="1541327"/>
        <a:ext cx="38713" cy="38713"/>
      </dsp:txXfrm>
    </dsp:sp>
    <dsp:sp modelId="{52EAB1EA-FAF6-AF49-B539-CB590CFE50F9}">
      <dsp:nvSpPr>
        <dsp:cNvPr id="0" name=""/>
        <dsp:cNvSpPr/>
      </dsp:nvSpPr>
      <dsp:spPr>
        <a:xfrm>
          <a:off x="1581646" y="643178"/>
          <a:ext cx="239932" cy="1285588"/>
        </a:xfrm>
        <a:custGeom>
          <a:avLst/>
          <a:gdLst/>
          <a:ahLst/>
          <a:cxnLst/>
          <a:rect l="0" t="0" r="0" b="0"/>
          <a:pathLst>
            <a:path>
              <a:moveTo>
                <a:pt x="0" y="1285588"/>
              </a:moveTo>
              <a:lnTo>
                <a:pt x="119966" y="1285588"/>
              </a:lnTo>
              <a:lnTo>
                <a:pt x="119966" y="0"/>
              </a:lnTo>
              <a:lnTo>
                <a:pt x="23993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8917" y="1253278"/>
        <a:ext cx="65389" cy="65389"/>
      </dsp:txXfrm>
    </dsp:sp>
    <dsp:sp modelId="{E74DD73D-73AA-A54F-96DC-5B02794D678A}">
      <dsp:nvSpPr>
        <dsp:cNvPr id="0" name=""/>
        <dsp:cNvSpPr/>
      </dsp:nvSpPr>
      <dsp:spPr>
        <a:xfrm>
          <a:off x="1581646" y="185990"/>
          <a:ext cx="239932" cy="1742776"/>
        </a:xfrm>
        <a:custGeom>
          <a:avLst/>
          <a:gdLst/>
          <a:ahLst/>
          <a:cxnLst/>
          <a:rect l="0" t="0" r="0" b="0"/>
          <a:pathLst>
            <a:path>
              <a:moveTo>
                <a:pt x="0" y="1742776"/>
              </a:moveTo>
              <a:lnTo>
                <a:pt x="119966" y="1742776"/>
              </a:lnTo>
              <a:lnTo>
                <a:pt x="119966" y="0"/>
              </a:lnTo>
              <a:lnTo>
                <a:pt x="23993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57632" y="1013398"/>
        <a:ext cx="87960" cy="87960"/>
      </dsp:txXfrm>
    </dsp:sp>
    <dsp:sp modelId="{1960B534-510D-6E46-A3D3-5C6D8F65657C}">
      <dsp:nvSpPr>
        <dsp:cNvPr id="0" name=""/>
        <dsp:cNvSpPr/>
      </dsp:nvSpPr>
      <dsp:spPr>
        <a:xfrm rot="16200000">
          <a:off x="-33643" y="1436456"/>
          <a:ext cx="2245957" cy="984622"/>
        </a:xfrm>
        <a:prstGeom prst="rect">
          <a:avLst/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/>
              <a:cs typeface="Helvetica Neue"/>
            </a:rPr>
            <a:t>Phased Implementation</a:t>
          </a:r>
        </a:p>
      </dsp:txBody>
      <dsp:txXfrm>
        <a:off x="-33643" y="1436456"/>
        <a:ext cx="2245957" cy="984622"/>
      </dsp:txXfrm>
    </dsp:sp>
    <dsp:sp modelId="{CC66BAA0-AC06-454C-90CF-908DA4F18E49}">
      <dsp:nvSpPr>
        <dsp:cNvPr id="0" name=""/>
        <dsp:cNvSpPr/>
      </dsp:nvSpPr>
      <dsp:spPr>
        <a:xfrm>
          <a:off x="1821578" y="3115"/>
          <a:ext cx="1329272" cy="365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175" cmpd="sng">
          <a:solidFill>
            <a:srgbClr val="00009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Fall 2022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Pilot registration</a:t>
          </a:r>
        </a:p>
      </dsp:txBody>
      <dsp:txXfrm>
        <a:off x="1821578" y="3115"/>
        <a:ext cx="1329272" cy="365750"/>
      </dsp:txXfrm>
    </dsp:sp>
    <dsp:sp modelId="{ECA5C78C-E56C-EC42-96BA-87E3523297F0}">
      <dsp:nvSpPr>
        <dsp:cNvPr id="0" name=""/>
        <dsp:cNvSpPr/>
      </dsp:nvSpPr>
      <dsp:spPr>
        <a:xfrm>
          <a:off x="1821578" y="460303"/>
          <a:ext cx="1329272" cy="365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Spring 2023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Pilot</a:t>
          </a:r>
        </a:p>
      </dsp:txBody>
      <dsp:txXfrm>
        <a:off x="1821578" y="460303"/>
        <a:ext cx="1329272" cy="365750"/>
      </dsp:txXfrm>
    </dsp:sp>
    <dsp:sp modelId="{781DE128-C35C-2D49-98EA-B721B3BAD294}">
      <dsp:nvSpPr>
        <dsp:cNvPr id="0" name=""/>
        <dsp:cNvSpPr/>
      </dsp:nvSpPr>
      <dsp:spPr>
        <a:xfrm>
          <a:off x="1821578" y="917491"/>
          <a:ext cx="1329272" cy="5502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Summer 2023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Mix CCCO/CO@/ Colleges Online</a:t>
          </a:r>
        </a:p>
      </dsp:txBody>
      <dsp:txXfrm>
        <a:off x="1821578" y="917491"/>
        <a:ext cx="1329272" cy="550220"/>
      </dsp:txXfrm>
    </dsp:sp>
    <dsp:sp modelId="{CE60F0C1-DAA3-044F-A853-E79989066D24}">
      <dsp:nvSpPr>
        <dsp:cNvPr id="0" name=""/>
        <dsp:cNvSpPr/>
      </dsp:nvSpPr>
      <dsp:spPr>
        <a:xfrm>
          <a:off x="1821578" y="1559149"/>
          <a:ext cx="1329272" cy="554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Fall 2023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Mix CCCO/CO@/ Colleges Online</a:t>
          </a:r>
        </a:p>
      </dsp:txBody>
      <dsp:txXfrm>
        <a:off x="1821578" y="1559149"/>
        <a:ext cx="1329272" cy="554817"/>
      </dsp:txXfrm>
    </dsp:sp>
    <dsp:sp modelId="{293D71E4-0853-F042-A62B-260510FDDB20}">
      <dsp:nvSpPr>
        <dsp:cNvPr id="0" name=""/>
        <dsp:cNvSpPr/>
      </dsp:nvSpPr>
      <dsp:spPr>
        <a:xfrm>
          <a:off x="1821578" y="2205404"/>
          <a:ext cx="1329272" cy="5780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Spring 2024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Mix CCCO/CO@/ Colleges Online</a:t>
          </a:r>
        </a:p>
      </dsp:txBody>
      <dsp:txXfrm>
        <a:off x="1821578" y="2205404"/>
        <a:ext cx="1329272" cy="578064"/>
      </dsp:txXfrm>
    </dsp:sp>
    <dsp:sp modelId="{E2A983D0-6D23-5B40-8270-E8BB8A5C4663}">
      <dsp:nvSpPr>
        <dsp:cNvPr id="0" name=""/>
        <dsp:cNvSpPr/>
      </dsp:nvSpPr>
      <dsp:spPr>
        <a:xfrm>
          <a:off x="1821578" y="2874907"/>
          <a:ext cx="1329272" cy="522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Summer 2024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Mix CO@ / Colleges Online</a:t>
          </a:r>
        </a:p>
      </dsp:txBody>
      <dsp:txXfrm>
        <a:off x="1821578" y="2874907"/>
        <a:ext cx="1329272" cy="522324"/>
      </dsp:txXfrm>
    </dsp:sp>
    <dsp:sp modelId="{FD85FC4B-ADD6-6448-9F30-48455A10207B}">
      <dsp:nvSpPr>
        <dsp:cNvPr id="0" name=""/>
        <dsp:cNvSpPr/>
      </dsp:nvSpPr>
      <dsp:spPr>
        <a:xfrm>
          <a:off x="1821578" y="3488669"/>
          <a:ext cx="1329272" cy="365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Fall 2024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100% CO@</a:t>
          </a:r>
        </a:p>
      </dsp:txBody>
      <dsp:txXfrm>
        <a:off x="1821578" y="3488669"/>
        <a:ext cx="1329272" cy="36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B11E5-9323-9743-980F-4D0DC4ED189F}">
      <dsp:nvSpPr>
        <dsp:cNvPr id="0" name=""/>
        <dsp:cNvSpPr/>
      </dsp:nvSpPr>
      <dsp:spPr>
        <a:xfrm>
          <a:off x="1451326" y="1971278"/>
          <a:ext cx="303948" cy="173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74" y="0"/>
              </a:lnTo>
              <a:lnTo>
                <a:pt x="151974" y="1737512"/>
              </a:lnTo>
              <a:lnTo>
                <a:pt x="303948" y="17375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9203" y="2795937"/>
        <a:ext cx="88194" cy="88194"/>
      </dsp:txXfrm>
    </dsp:sp>
    <dsp:sp modelId="{6AE81E15-67F9-304F-B709-569D959FBF52}">
      <dsp:nvSpPr>
        <dsp:cNvPr id="0" name=""/>
        <dsp:cNvSpPr/>
      </dsp:nvSpPr>
      <dsp:spPr>
        <a:xfrm>
          <a:off x="1451326" y="1971278"/>
          <a:ext cx="303948" cy="1158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74" y="0"/>
              </a:lnTo>
              <a:lnTo>
                <a:pt x="151974" y="1158341"/>
              </a:lnTo>
              <a:lnTo>
                <a:pt x="303948" y="115834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3361" y="2520510"/>
        <a:ext cx="59877" cy="59877"/>
      </dsp:txXfrm>
    </dsp:sp>
    <dsp:sp modelId="{FAAC4224-45EB-A249-83EE-30C0BEFF80B6}">
      <dsp:nvSpPr>
        <dsp:cNvPr id="0" name=""/>
        <dsp:cNvSpPr/>
      </dsp:nvSpPr>
      <dsp:spPr>
        <a:xfrm>
          <a:off x="1451326" y="1971278"/>
          <a:ext cx="303948" cy="57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74" y="0"/>
              </a:lnTo>
              <a:lnTo>
                <a:pt x="151974" y="579170"/>
              </a:lnTo>
              <a:lnTo>
                <a:pt x="303948" y="57917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6948" y="2244511"/>
        <a:ext cx="32704" cy="32704"/>
      </dsp:txXfrm>
    </dsp:sp>
    <dsp:sp modelId="{51D666FD-47B9-4340-BDFF-E1A18DFFD3CD}">
      <dsp:nvSpPr>
        <dsp:cNvPr id="0" name=""/>
        <dsp:cNvSpPr/>
      </dsp:nvSpPr>
      <dsp:spPr>
        <a:xfrm>
          <a:off x="1451326" y="1925558"/>
          <a:ext cx="303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3948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95702" y="1963679"/>
        <a:ext cx="15197" cy="15197"/>
      </dsp:txXfrm>
    </dsp:sp>
    <dsp:sp modelId="{33DC38B6-8BCE-5C42-A94E-19D022BA5C9C}">
      <dsp:nvSpPr>
        <dsp:cNvPr id="0" name=""/>
        <dsp:cNvSpPr/>
      </dsp:nvSpPr>
      <dsp:spPr>
        <a:xfrm>
          <a:off x="1451326" y="1392107"/>
          <a:ext cx="303948" cy="579170"/>
        </a:xfrm>
        <a:custGeom>
          <a:avLst/>
          <a:gdLst/>
          <a:ahLst/>
          <a:cxnLst/>
          <a:rect l="0" t="0" r="0" b="0"/>
          <a:pathLst>
            <a:path>
              <a:moveTo>
                <a:pt x="0" y="579170"/>
              </a:moveTo>
              <a:lnTo>
                <a:pt x="151974" y="579170"/>
              </a:lnTo>
              <a:lnTo>
                <a:pt x="151974" y="0"/>
              </a:lnTo>
              <a:lnTo>
                <a:pt x="3039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6948" y="1665341"/>
        <a:ext cx="32704" cy="32704"/>
      </dsp:txXfrm>
    </dsp:sp>
    <dsp:sp modelId="{E74DD73D-73AA-A54F-96DC-5B02794D678A}">
      <dsp:nvSpPr>
        <dsp:cNvPr id="0" name=""/>
        <dsp:cNvSpPr/>
      </dsp:nvSpPr>
      <dsp:spPr>
        <a:xfrm>
          <a:off x="1451326" y="812937"/>
          <a:ext cx="303948" cy="1158341"/>
        </a:xfrm>
        <a:custGeom>
          <a:avLst/>
          <a:gdLst/>
          <a:ahLst/>
          <a:cxnLst/>
          <a:rect l="0" t="0" r="0" b="0"/>
          <a:pathLst>
            <a:path>
              <a:moveTo>
                <a:pt x="0" y="1158341"/>
              </a:moveTo>
              <a:lnTo>
                <a:pt x="151974" y="1158341"/>
              </a:lnTo>
              <a:lnTo>
                <a:pt x="151974" y="0"/>
              </a:lnTo>
              <a:lnTo>
                <a:pt x="3039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3361" y="1362168"/>
        <a:ext cx="59877" cy="59877"/>
      </dsp:txXfrm>
    </dsp:sp>
    <dsp:sp modelId="{9B9253AF-F736-BB4F-85F1-1A09A6A386F7}">
      <dsp:nvSpPr>
        <dsp:cNvPr id="0" name=""/>
        <dsp:cNvSpPr/>
      </dsp:nvSpPr>
      <dsp:spPr>
        <a:xfrm>
          <a:off x="1451326" y="233766"/>
          <a:ext cx="303948" cy="1737512"/>
        </a:xfrm>
        <a:custGeom>
          <a:avLst/>
          <a:gdLst/>
          <a:ahLst/>
          <a:cxnLst/>
          <a:rect l="0" t="0" r="0" b="0"/>
          <a:pathLst>
            <a:path>
              <a:moveTo>
                <a:pt x="0" y="1737512"/>
              </a:moveTo>
              <a:lnTo>
                <a:pt x="151974" y="1737512"/>
              </a:lnTo>
              <a:lnTo>
                <a:pt x="151974" y="0"/>
              </a:lnTo>
              <a:lnTo>
                <a:pt x="3039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9203" y="1058425"/>
        <a:ext cx="88194" cy="88194"/>
      </dsp:txXfrm>
    </dsp:sp>
    <dsp:sp modelId="{1960B534-510D-6E46-A3D3-5C6D8F65657C}">
      <dsp:nvSpPr>
        <dsp:cNvPr id="0" name=""/>
        <dsp:cNvSpPr/>
      </dsp:nvSpPr>
      <dsp:spPr>
        <a:xfrm rot="16200000">
          <a:off x="-147453" y="1482043"/>
          <a:ext cx="2219089" cy="978469"/>
        </a:xfrm>
        <a:prstGeom prst="rect">
          <a:avLst/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/>
              <a:cs typeface="Helvetica Neue"/>
            </a:rPr>
            <a:t>Pre-Launch Planning</a:t>
          </a:r>
        </a:p>
      </dsp:txBody>
      <dsp:txXfrm>
        <a:off x="-147453" y="1482043"/>
        <a:ext cx="2219089" cy="978469"/>
      </dsp:txXfrm>
    </dsp:sp>
    <dsp:sp modelId="{8C4F35B5-B1C5-3F4F-B4E0-C42678D7517C}">
      <dsp:nvSpPr>
        <dsp:cNvPr id="0" name=""/>
        <dsp:cNvSpPr/>
      </dsp:nvSpPr>
      <dsp:spPr>
        <a:xfrm>
          <a:off x="1755275" y="2098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Summer 2019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Steering Committee</a:t>
          </a:r>
        </a:p>
      </dsp:txBody>
      <dsp:txXfrm>
        <a:off x="1755275" y="2098"/>
        <a:ext cx="1519743" cy="463336"/>
      </dsp:txXfrm>
    </dsp:sp>
    <dsp:sp modelId="{CC66BAA0-AC06-454C-90CF-908DA4F18E49}">
      <dsp:nvSpPr>
        <dsp:cNvPr id="0" name=""/>
        <dsp:cNvSpPr/>
      </dsp:nvSpPr>
      <dsp:spPr>
        <a:xfrm>
          <a:off x="1755275" y="581268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Fall 2020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 err="1">
              <a:latin typeface="Helvetica Neue"/>
              <a:cs typeface="Helvetica Neue"/>
            </a:rPr>
            <a:t>Consortial</a:t>
          </a:r>
          <a:r>
            <a:rPr lang="en-US" sz="1200" kern="1200" dirty="0">
              <a:latin typeface="Helvetica Neue"/>
              <a:cs typeface="Helvetica Neue"/>
            </a:rPr>
            <a:t> Model Report</a:t>
          </a:r>
        </a:p>
      </dsp:txBody>
      <dsp:txXfrm>
        <a:off x="1755275" y="581268"/>
        <a:ext cx="1519743" cy="463336"/>
      </dsp:txXfrm>
    </dsp:sp>
    <dsp:sp modelId="{781DE128-C35C-2D49-98EA-B721B3BAD294}">
      <dsp:nvSpPr>
        <dsp:cNvPr id="0" name=""/>
        <dsp:cNvSpPr/>
      </dsp:nvSpPr>
      <dsp:spPr>
        <a:xfrm>
          <a:off x="1755275" y="1160439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Spring 2021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Data Collection</a:t>
          </a:r>
        </a:p>
      </dsp:txBody>
      <dsp:txXfrm>
        <a:off x="1755275" y="1160439"/>
        <a:ext cx="1519743" cy="463336"/>
      </dsp:txXfrm>
    </dsp:sp>
    <dsp:sp modelId="{CE60F0C1-DAA3-044F-A853-E79989066D24}">
      <dsp:nvSpPr>
        <dsp:cNvPr id="0" name=""/>
        <dsp:cNvSpPr/>
      </dsp:nvSpPr>
      <dsp:spPr>
        <a:xfrm>
          <a:off x="1755275" y="1739610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Summer 2021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Student experience</a:t>
          </a:r>
        </a:p>
      </dsp:txBody>
      <dsp:txXfrm>
        <a:off x="1755275" y="1739610"/>
        <a:ext cx="1519743" cy="463336"/>
      </dsp:txXfrm>
    </dsp:sp>
    <dsp:sp modelId="{293D71E4-0853-F042-A62B-260510FDDB20}">
      <dsp:nvSpPr>
        <dsp:cNvPr id="0" name=""/>
        <dsp:cNvSpPr/>
      </dsp:nvSpPr>
      <dsp:spPr>
        <a:xfrm>
          <a:off x="1755275" y="2318780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Fall 2021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Subcommittee work</a:t>
          </a:r>
        </a:p>
      </dsp:txBody>
      <dsp:txXfrm>
        <a:off x="1755275" y="2318780"/>
        <a:ext cx="1519743" cy="463336"/>
      </dsp:txXfrm>
    </dsp:sp>
    <dsp:sp modelId="{E2A983D0-6D23-5B40-8270-E8BB8A5C4663}">
      <dsp:nvSpPr>
        <dsp:cNvPr id="0" name=""/>
        <dsp:cNvSpPr/>
      </dsp:nvSpPr>
      <dsp:spPr>
        <a:xfrm>
          <a:off x="1755275" y="2897951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Spring 2022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Subcommittee work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Design-Build Team</a:t>
          </a:r>
        </a:p>
      </dsp:txBody>
      <dsp:txXfrm>
        <a:off x="1755275" y="2897951"/>
        <a:ext cx="1519743" cy="463336"/>
      </dsp:txXfrm>
    </dsp:sp>
    <dsp:sp modelId="{E4C2B82E-CDB5-9C4D-BFD4-9BC075D8E945}">
      <dsp:nvSpPr>
        <dsp:cNvPr id="0" name=""/>
        <dsp:cNvSpPr/>
      </dsp:nvSpPr>
      <dsp:spPr>
        <a:xfrm>
          <a:off x="1755275" y="3477122"/>
          <a:ext cx="1519743" cy="463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mpd="sng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 Neue"/>
              <a:cs typeface="Helvetica Neue"/>
            </a:rPr>
            <a:t>Summer 2022</a:t>
          </a:r>
          <a:br>
            <a:rPr lang="en-US" sz="1200" kern="1200" dirty="0">
              <a:latin typeface="Helvetica Neue"/>
              <a:cs typeface="Helvetica Neue"/>
            </a:rPr>
          </a:br>
          <a:r>
            <a:rPr lang="en-US" sz="1200" kern="1200" dirty="0">
              <a:latin typeface="Helvetica Neue"/>
              <a:cs typeface="Helvetica Neue"/>
            </a:rPr>
            <a:t>Design-Build Team </a:t>
          </a:r>
        </a:p>
      </dsp:txBody>
      <dsp:txXfrm>
        <a:off x="1755275" y="3477122"/>
        <a:ext cx="1519743" cy="46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22:39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5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3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College course sections are created when a college’s enrollment estimate is 25 or more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specific course.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students from that college will be able to enroll.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Home College will be able to choose and design the curriculum as they see fit, within the learning outcome parameters.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Pooled sections are created when a college’s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enrollment estimate is less than 25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from across the system will be able to enroll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that teach Pooled course sections will use common curriculum for that course.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enrollment estimates are lower than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15, colleges earn an additional incentive.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57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uition revenue is allocated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home college sections, all students come from the college teaching them, so they get 100% of </a:t>
            </a:r>
          </a:p>
          <a:p>
            <a:pPr marL="17145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centralized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charges are applied to the  tuition revenue for each college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will be charged 12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for 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entralized services consisting of five main functional areas: Academic Technology; Learning Design/Professional Development; Library/OER; Student Affairs; and Admin/Business Services. </a:t>
            </a:r>
          </a:p>
          <a:p>
            <a:pPr marL="17145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will be charged 4.2%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an incentive pot for teaching pooled sections with low estimated enrollment from the teaching college</a:t>
            </a:r>
          </a:p>
          <a:p>
            <a:pPr marL="171450" indent="-171450">
              <a:buFont typeface="Arial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teaching Wild Card sections earn money from the incentive pot. The amount varies based on the number of students enrolled from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teaching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2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EA13D-D363-4248-B4C8-270D52E27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8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5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lang="en-US" b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5"/>
              </a:buClr>
              <a:buSzPts val="28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16" name="Google Shape;7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786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15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0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6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EA13D-D363-4248-B4C8-270D52E279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1A7E8-6824-49D7-8A0C-9E3DC4C7D8C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5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39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1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63F4-AE5B-4820-A6FB-67B5B2390A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5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_white">
  <p:cSld name="Section Title Slide_whi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2277592" y="2231008"/>
            <a:ext cx="4588816" cy="60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None/>
              <a:defRPr sz="2475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47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54192&amp;picture=vazlat-a-zold-belyegzoszove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online.cccs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nya.russell@cccs.edu" TargetMode="External"/><Relationship Id="rId5" Type="http://schemas.openxmlformats.org/officeDocument/2006/relationships/hyperlink" Target="mailto:tammy.vercauteren@cccs.edu" TargetMode="External"/><Relationship Id="rId4" Type="http://schemas.openxmlformats.org/officeDocument/2006/relationships/hyperlink" Target="mailto:landon.pirius@cccs.edu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C7646F-8AD4-8750-A5FE-DFD169501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Consortia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4404E07-4131-31B1-C471-B85EC60A6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3295594" cy="807221"/>
          </a:xfrm>
        </p:spPr>
        <p:txBody>
          <a:bodyPr>
            <a:normAutofit/>
          </a:bodyPr>
          <a:lstStyle/>
          <a:p>
            <a:r>
              <a:rPr lang="en-US" sz="1600" i="1" dirty="0"/>
              <a:t>Join us in changing the way Colorado goes to college.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" y="3338050"/>
            <a:ext cx="2654540" cy="523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5066" y="4835454"/>
            <a:ext cx="14927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 Neue"/>
                <a:cs typeface="Helvetica Neue"/>
              </a:rPr>
              <a:t>Photo: </a:t>
            </a:r>
            <a:r>
              <a:rPr lang="en-US" err="1">
                <a:solidFill>
                  <a:schemeClr val="bg1"/>
                </a:solidFill>
                <a:latin typeface="Helvetica Neue"/>
                <a:cs typeface="Helvetica Neue"/>
              </a:rPr>
              <a:t>KOA.com</a:t>
            </a:r>
            <a:endParaRPr lang="en-US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D7A9B-AF01-FF59-1520-C3CD1BB0E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9" r="30208"/>
          <a:stretch/>
        </p:blipFill>
        <p:spPr>
          <a:xfrm>
            <a:off x="4786313" y="1"/>
            <a:ext cx="4357688" cy="5143500"/>
          </a:xfrm>
          <a:prstGeom prst="rect">
            <a:avLst/>
          </a:prstGeom>
        </p:spPr>
      </p:pic>
      <p:sp>
        <p:nvSpPr>
          <p:cNvPr id="7" name="Subtitle 12">
            <a:extLst>
              <a:ext uri="{FF2B5EF4-FFF2-40B4-BE49-F238E27FC236}">
                <a16:creationId xmlns:a16="http://schemas.microsoft.com/office/drawing/2014/main" id="{FFC343E9-7716-21FA-E8FC-99DEB9BE9BDC}"/>
              </a:ext>
            </a:extLst>
          </p:cNvPr>
          <p:cNvSpPr txBox="1">
            <a:spLocks/>
          </p:cNvSpPr>
          <p:nvPr/>
        </p:nvSpPr>
        <p:spPr>
          <a:xfrm>
            <a:off x="603011" y="4022046"/>
            <a:ext cx="3754677" cy="921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Landon K. Pirius, Ph.D.</a:t>
            </a:r>
          </a:p>
          <a:p>
            <a:r>
              <a:rPr lang="en-US" sz="1700" dirty="0"/>
              <a:t>Vice Chancellor, Academic and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34118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D168B5-6B4A-01E9-0684-7C065C5F6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279196"/>
              </p:ext>
            </p:extLst>
          </p:nvPr>
        </p:nvGraphicFramePr>
        <p:xfrm>
          <a:off x="622935" y="948690"/>
          <a:ext cx="7391356" cy="370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F10CF6-D7C4-9507-329F-73297A64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Distribution (AY22)</a:t>
            </a:r>
          </a:p>
        </p:txBody>
      </p:sp>
    </p:spTree>
    <p:extLst>
      <p:ext uri="{BB962C8B-B14F-4D97-AF65-F5344CB8AC3E}">
        <p14:creationId xmlns:p14="http://schemas.microsoft.com/office/powerpoint/2010/main" val="1473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4A87A434-E105-0C84-7EE7-B08373F29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610" y="-237337"/>
            <a:ext cx="1621631" cy="1621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BC892-BEA1-8938-618F-D81AEDB8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4"/>
            <a:ext cx="7886700" cy="994172"/>
          </a:xfrm>
        </p:spPr>
        <p:txBody>
          <a:bodyPr/>
          <a:lstStyle/>
          <a:p>
            <a:r>
              <a:rPr lang="en-US" dirty="0"/>
              <a:t>            Discipline Transition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C125B8-1B49-AEFC-55F5-AAFD7ABB7BA0}"/>
              </a:ext>
            </a:extLst>
          </p:cNvPr>
          <p:cNvGraphicFramePr>
            <a:graphicFrameLocks noGrp="1"/>
          </p:cNvGraphicFramePr>
          <p:nvPr/>
        </p:nvGraphicFramePr>
        <p:xfrm>
          <a:off x="688157" y="871377"/>
          <a:ext cx="7827194" cy="395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572">
                  <a:extLst>
                    <a:ext uri="{9D8B030D-6E8A-4147-A177-3AD203B41FA5}">
                      <a16:colId xmlns:a16="http://schemas.microsoft.com/office/drawing/2014/main" val="247110258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297389721"/>
                    </a:ext>
                  </a:extLst>
                </a:gridCol>
                <a:gridCol w="678656">
                  <a:extLst>
                    <a:ext uri="{9D8B030D-6E8A-4147-A177-3AD203B41FA5}">
                      <a16:colId xmlns:a16="http://schemas.microsoft.com/office/drawing/2014/main" val="64873357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025040346"/>
                    </a:ext>
                  </a:extLst>
                </a:gridCol>
                <a:gridCol w="678656">
                  <a:extLst>
                    <a:ext uri="{9D8B030D-6E8A-4147-A177-3AD203B41FA5}">
                      <a16:colId xmlns:a16="http://schemas.microsoft.com/office/drawing/2014/main" val="380135671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337551966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3823328211"/>
                    </a:ext>
                  </a:extLst>
                </a:gridCol>
                <a:gridCol w="708253">
                  <a:extLst>
                    <a:ext uri="{9D8B030D-6E8A-4147-A177-3AD203B41FA5}">
                      <a16:colId xmlns:a16="http://schemas.microsoft.com/office/drawing/2014/main" val="1642898764"/>
                    </a:ext>
                  </a:extLst>
                </a:gridCol>
              </a:tblGrid>
              <a:tr h="26639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 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SP 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 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 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SP 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 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 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85363"/>
                  </a:ext>
                </a:extLst>
              </a:tr>
              <a:tr h="665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Disciplines with only CCCOnline Courses: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ESL, RUS, SCI;  </a:t>
                      </a: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disciplines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(CCCOnline + College): 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FRE, GER, GEY, PHI, PHY; </a:t>
                      </a: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Enrollment Courses: 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ART1110, BUS1015, CHE1112, COM1150, HIS1310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6319162"/>
                  </a:ext>
                </a:extLst>
              </a:tr>
              <a:tr h="510942">
                <a:tc>
                  <a:txBody>
                    <a:bodyPr/>
                    <a:lstStyle/>
                    <a:p>
                      <a:r>
                        <a:rPr lang="en-US" sz="900" b="1" dirty="0"/>
                        <a:t>Additional Disciplines (CCCOnline and Colleges): </a:t>
                      </a:r>
                      <a:r>
                        <a:rPr lang="en-US" sz="900" dirty="0"/>
                        <a:t>BUS, COM, ECE, EDU, MAN, MAR, SPA;  </a:t>
                      </a:r>
                      <a:r>
                        <a:rPr lang="en-US" sz="900" b="1" dirty="0"/>
                        <a:t>High Enrollment Courses</a:t>
                      </a:r>
                      <a:r>
                        <a:rPr lang="en-US" sz="900" dirty="0"/>
                        <a:t>: One per discipline that will transition in Spring 2024 (excluding MAT)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0127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lvl="0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 disciplines (CCCOnline and Colleges)</a:t>
                      </a:r>
                      <a:b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and Humanities: (ART, HUM, JOU, LIT, MUS, PHI, THE)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 and Criminal Justice (ACC, CRJ)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Behavioral Sciences: (PSY, SOC)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Science and Tech (CIS, CNG, CSC, CWB, CAD, MGD)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Math/Dev Ed/ Tech: (MAT / AAA)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Life Sciences (BIO, HPR, HWE)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and Political Science (GEO, HIS, POS,WST)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Liberal Studies and College Prep: (ENG)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Sciences, (ENV, SCI)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Sciences (AST, CHE, GEY, PHY)</a:t>
                      </a:r>
                    </a:p>
                    <a:p>
                      <a:pPr lvl="0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Sciences (ANT, ECO, SOC)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8811807"/>
                  </a:ext>
                </a:extLst>
              </a:tr>
              <a:tr h="359246">
                <a:tc>
                  <a:txBody>
                    <a:bodyPr/>
                    <a:lstStyle/>
                    <a:p>
                      <a:r>
                        <a:rPr lang="en-US" sz="900" b="1" dirty="0"/>
                        <a:t>Disciplines with classes taught by multiple colleges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0793926"/>
                  </a:ext>
                </a:extLst>
              </a:tr>
              <a:tr h="336145">
                <a:tc>
                  <a:txBody>
                    <a:bodyPr/>
                    <a:lstStyle/>
                    <a:p>
                      <a:r>
                        <a:rPr lang="en-US" sz="900" b="1" dirty="0"/>
                        <a:t>All remaining courses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7778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0DB8EA-1ADF-75BF-B94B-50B8736640E2}"/>
                  </a:ext>
                </a:extLst>
              </p14:cNvPr>
              <p14:cNvContentPartPr/>
              <p14:nvPr/>
            </p14:nvContentPartPr>
            <p14:xfrm>
              <a:off x="-730730" y="714188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0DB8EA-1ADF-75BF-B94B-50B8736640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37480" y="707438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C7DB275-8A19-CDDE-3DAD-29E6B8DFE6F0}"/>
              </a:ext>
            </a:extLst>
          </p:cNvPr>
          <p:cNvSpPr/>
          <p:nvPr/>
        </p:nvSpPr>
        <p:spPr>
          <a:xfrm>
            <a:off x="7159283" y="4118887"/>
            <a:ext cx="635794" cy="9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DDC0B-1B92-D552-D6E1-A8B88B24B19F}"/>
              </a:ext>
            </a:extLst>
          </p:cNvPr>
          <p:cNvSpPr/>
          <p:nvPr/>
        </p:nvSpPr>
        <p:spPr>
          <a:xfrm>
            <a:off x="7820049" y="4458812"/>
            <a:ext cx="635794" cy="9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18942-FFBF-9F80-B1BA-DFE00E034FF4}"/>
              </a:ext>
            </a:extLst>
          </p:cNvPr>
          <p:cNvSpPr/>
          <p:nvPr/>
        </p:nvSpPr>
        <p:spPr>
          <a:xfrm>
            <a:off x="6523489" y="3257035"/>
            <a:ext cx="635794" cy="9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63DFC-FA9D-D048-AB93-390EDC94758B}"/>
              </a:ext>
            </a:extLst>
          </p:cNvPr>
          <p:cNvSpPr/>
          <p:nvPr/>
        </p:nvSpPr>
        <p:spPr>
          <a:xfrm>
            <a:off x="5019851" y="606406"/>
            <a:ext cx="645546" cy="66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3448F-BC2C-CEF5-866B-C8F807EAA9A0}"/>
              </a:ext>
            </a:extLst>
          </p:cNvPr>
          <p:cNvSpPr txBox="1"/>
          <p:nvPr/>
        </p:nvSpPr>
        <p:spPr>
          <a:xfrm>
            <a:off x="5666551" y="500920"/>
            <a:ext cx="2957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First Semester Offered through Colorado Online @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3DFFE0-C600-4DBC-744E-65AC0753100B}"/>
              </a:ext>
            </a:extLst>
          </p:cNvPr>
          <p:cNvSpPr/>
          <p:nvPr/>
        </p:nvSpPr>
        <p:spPr>
          <a:xfrm>
            <a:off x="5850731" y="2008326"/>
            <a:ext cx="635794" cy="9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518311-9E6D-ADCC-FD17-AB2257244A8B}"/>
              </a:ext>
            </a:extLst>
          </p:cNvPr>
          <p:cNvSpPr/>
          <p:nvPr/>
        </p:nvSpPr>
        <p:spPr>
          <a:xfrm>
            <a:off x="5117475" y="1496610"/>
            <a:ext cx="671513" cy="9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649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Transition: Online Math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8650" y="1098550"/>
          <a:ext cx="7886700" cy="395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Summer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Fall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1420    College Trigonometry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1440    Pre-Calculus</a:t>
                      </a:r>
                    </a:p>
                    <a:p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1400    Survey of Calculus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2410    Calculus I        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2420    Calculus II      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2430    Calculus III      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2431    Calculus III/Engineer App           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2540    Linear Algebra    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2560    Differential Equations      </a:t>
                      </a:r>
                    </a:p>
                    <a:p>
                      <a:pPr marL="1082675" indent="-1082675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2561    Diff </a:t>
                      </a:r>
                      <a:r>
                        <a:rPr lang="en-US" sz="1350" kern="1200" dirty="0" err="1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Eq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/Engineer </a:t>
                      </a:r>
                      <a:r>
                        <a:rPr lang="en-US" sz="1350" kern="1200" dirty="0" err="1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Applicatn</a:t>
                      </a:r>
                      <a:r>
                        <a:rPr lang="en-US" dirty="0"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0250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    Quantitative Lit 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0300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    Algebraic Literacy</a:t>
                      </a:r>
                    </a:p>
                    <a:p>
                      <a:pPr marL="1082675" indent="-1082675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1120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    Math for Clinical Calculations            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1140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    Career Math 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1150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    Technical Math       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1160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    Financial Math        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1220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    Integrated Math I  </a:t>
                      </a:r>
                    </a:p>
                    <a:p>
                      <a:pPr marL="1023938" indent="-1023938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1230    Integrated Math II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1240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    Math for Lib. Arts        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1260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    Intro to Statistics        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1320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    Finite Mathematics</a:t>
                      </a:r>
                    </a:p>
                    <a:p>
                      <a:pPr marL="1023938" indent="-1023938"/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MAT 1340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    College Algebra</a:t>
                      </a:r>
                    </a:p>
                    <a:p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48" y="4471610"/>
            <a:ext cx="5829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Courses in </a:t>
            </a:r>
            <a:r>
              <a:rPr lang="en-US" b="1" dirty="0">
                <a:latin typeface="Helvetica Neue"/>
                <a:cs typeface="Helvetica Neue"/>
              </a:rPr>
              <a:t>bold</a:t>
            </a:r>
            <a:r>
              <a:rPr lang="en-US" dirty="0">
                <a:latin typeface="Helvetica Neue"/>
                <a:cs typeface="Helvetica Neue"/>
              </a:rPr>
              <a:t> also include a co-requisite support course</a:t>
            </a:r>
          </a:p>
        </p:txBody>
      </p:sp>
    </p:spTree>
    <p:extLst>
      <p:ext uri="{BB962C8B-B14F-4D97-AF65-F5344CB8AC3E}">
        <p14:creationId xmlns:p14="http://schemas.microsoft.com/office/powerpoint/2010/main" val="156965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5AB2-0D94-93A1-1EDC-675772EB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Colorado Online @ course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1B2A-818C-6F50-4D6B-80489470A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3690"/>
            <a:ext cx="3368112" cy="32635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800" dirty="0">
                <a:latin typeface="Helvetica Neue Light"/>
              </a:rPr>
              <a:t>Students and instructor from same college</a:t>
            </a:r>
          </a:p>
          <a:p>
            <a:r>
              <a:rPr lang="en-US" sz="1800" dirty="0">
                <a:latin typeface="Helvetica Neue Light"/>
              </a:rPr>
              <a:t>Individual sections assigned based on historic online enrollment of 25 students from the same college</a:t>
            </a:r>
          </a:p>
          <a:p>
            <a:r>
              <a:rPr lang="en-US" sz="1800" dirty="0">
                <a:latin typeface="Helvetica Neue Light"/>
              </a:rPr>
              <a:t>College selects course materials </a:t>
            </a:r>
          </a:p>
          <a:p>
            <a:r>
              <a:rPr lang="en-US" sz="1800" dirty="0">
                <a:latin typeface="Helvetica Neue Light"/>
              </a:rPr>
              <a:t>Instructor customizes course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95AD1-DA43-A5CF-760A-0F74D4019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692" y="1503690"/>
            <a:ext cx="3886200" cy="32635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800" dirty="0">
                <a:latin typeface="Helvetica Neue Light"/>
              </a:rPr>
              <a:t>Students from multiple colleges</a:t>
            </a:r>
          </a:p>
          <a:p>
            <a:r>
              <a:rPr lang="en-US" sz="1800" dirty="0"/>
              <a:t>Individual teaching sections assigned based on historic enrollment:</a:t>
            </a:r>
          </a:p>
          <a:p>
            <a:pPr lvl="1"/>
            <a:r>
              <a:rPr lang="en-US" sz="1400" dirty="0">
                <a:latin typeface="Helvetica Neue Light"/>
              </a:rPr>
              <a:t>If ≥15 students from same college, then “College-assigned” </a:t>
            </a:r>
          </a:p>
          <a:p>
            <a:pPr lvl="1"/>
            <a:r>
              <a:rPr lang="en-US" sz="1400" dirty="0">
                <a:latin typeface="Helvetica Neue Light"/>
              </a:rPr>
              <a:t>If </a:t>
            </a:r>
            <a:r>
              <a:rPr lang="en-US" sz="1400" b="1" dirty="0">
                <a:latin typeface="Helvetica Neue Light"/>
              </a:rPr>
              <a:t>&lt;</a:t>
            </a:r>
            <a:r>
              <a:rPr lang="en-US" sz="1400" dirty="0">
                <a:latin typeface="Helvetica Neue Light"/>
              </a:rPr>
              <a:t>15 students from any college, then “Wild Card” selection</a:t>
            </a:r>
            <a:endParaRPr lang="en-US" sz="1400" dirty="0"/>
          </a:p>
          <a:p>
            <a:r>
              <a:rPr lang="en-US" sz="1800" dirty="0">
                <a:latin typeface="Helvetica Neue Light"/>
              </a:rPr>
              <a:t>State discipline faculty select common course materials</a:t>
            </a:r>
          </a:p>
          <a:p>
            <a:r>
              <a:rPr lang="en-US" sz="1800" dirty="0"/>
              <a:t>Instructor customizes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91E73-1B55-4BA8-0E0C-252FBEEC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6BA89-0DA6-0B07-3FC6-099F33965B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0315" y="1058769"/>
            <a:ext cx="3868738" cy="617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 Neue Light"/>
              </a:rPr>
              <a:t>Home College Sections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3DC32F-F09F-1923-0449-A61CC727FE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11822" y="1044362"/>
            <a:ext cx="3887787" cy="617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 Neue Light"/>
              </a:rPr>
              <a:t>Pooled Sections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0072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15D3-BE21-5CBB-D235-D6646C7B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does the student see?  (CO Online Home College)</a:t>
            </a: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849469-34A8-9995-1243-2C240C739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98550"/>
            <a:ext cx="6299200" cy="3732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15304-0D61-4D38-9099-2BB52CF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B5D3-C389-7817-FEA1-B65429DD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What does the student see? (CO Online Consortium)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D483-EE73-22D4-EE8D-B224B923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F5F42E-4D6A-950D-A310-557976215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9" y="1137494"/>
            <a:ext cx="7560634" cy="3533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193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course materials rationale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For ALL courses, the Higher Education Opportunity Act (2008) requires </a:t>
            </a:r>
          </a:p>
          <a:p>
            <a:pPr lvl="1"/>
            <a:r>
              <a:rPr lang="en-US" b="1" dirty="0">
                <a:latin typeface="Helvetica Neue"/>
                <a:cs typeface="Helvetica Neue"/>
              </a:rPr>
              <a:t>disclosing textbook information</a:t>
            </a:r>
            <a:r>
              <a:rPr lang="en-US" dirty="0">
                <a:latin typeface="Helvetica Neue"/>
                <a:cs typeface="Helvetica Neue"/>
              </a:rPr>
              <a:t> (ISBN, author, title, publication date, etc.) </a:t>
            </a:r>
            <a:r>
              <a:rPr lang="en-US" b="1" dirty="0">
                <a:latin typeface="Helvetica Neue"/>
                <a:cs typeface="Helvetica Neue"/>
              </a:rPr>
              <a:t>and cost</a:t>
            </a:r>
          </a:p>
          <a:p>
            <a:pPr lvl="1"/>
            <a:r>
              <a:rPr lang="en-US" b="1" dirty="0">
                <a:latin typeface="Helvetica Neue"/>
                <a:cs typeface="Helvetica Neue"/>
              </a:rPr>
              <a:t>in time for pre-registration and registration</a:t>
            </a:r>
          </a:p>
          <a:p>
            <a:pPr lvl="1"/>
            <a:r>
              <a:rPr lang="en-US" b="1" dirty="0">
                <a:latin typeface="Helvetica Neue"/>
                <a:cs typeface="Helvetica Neue"/>
              </a:rPr>
              <a:t>in the online course schedule </a:t>
            </a:r>
            <a:r>
              <a:rPr lang="en-US" dirty="0">
                <a:latin typeface="Helvetica Neue"/>
                <a:cs typeface="Helvetica Neue"/>
              </a:rPr>
              <a:t>(or linked directly from schedule)</a:t>
            </a:r>
            <a:br>
              <a:rPr lang="en-US" dirty="0">
                <a:latin typeface="Helvetica Neue"/>
                <a:cs typeface="Helvetica Neue"/>
              </a:rPr>
            </a:br>
            <a:endParaRPr lang="en-US" dirty="0">
              <a:latin typeface="Helvetica Neue"/>
              <a:cs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Students who enroll in Colorado Online @ pooled sections </a:t>
            </a:r>
          </a:p>
          <a:p>
            <a:pPr lvl="1"/>
            <a:r>
              <a:rPr lang="en-US" b="1" dirty="0">
                <a:latin typeface="Helvetica Neue"/>
                <a:cs typeface="Helvetica Neue"/>
              </a:rPr>
              <a:t>will not know their teacher </a:t>
            </a:r>
            <a:r>
              <a:rPr lang="en-US" dirty="0">
                <a:latin typeface="Helvetica Neue"/>
                <a:cs typeface="Helvetica Neue"/>
              </a:rPr>
              <a:t>until they are moved to teaching sections</a:t>
            </a:r>
          </a:p>
          <a:p>
            <a:pPr lvl="1"/>
            <a:r>
              <a:rPr lang="en-US" b="1" dirty="0">
                <a:latin typeface="Helvetica Neue"/>
                <a:cs typeface="Helvetica Neue"/>
              </a:rPr>
              <a:t>but must know the cost of their course materials </a:t>
            </a:r>
            <a:r>
              <a:rPr lang="en-US" dirty="0">
                <a:latin typeface="Helvetica Neue"/>
                <a:cs typeface="Helvetica Neue"/>
              </a:rPr>
              <a:t>when they register</a:t>
            </a:r>
          </a:p>
        </p:txBody>
      </p:sp>
    </p:spTree>
    <p:extLst>
      <p:ext uri="{BB962C8B-B14F-4D97-AF65-F5344CB8AC3E}">
        <p14:creationId xmlns:p14="http://schemas.microsoft.com/office/powerpoint/2010/main" val="283342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course materials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98698"/>
            <a:ext cx="7886702" cy="3534025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Discipline faculty </a:t>
            </a:r>
            <a:r>
              <a:rPr lang="en-US" b="1" dirty="0">
                <a:latin typeface="Helvetica Neue"/>
                <a:cs typeface="Helvetica Neue"/>
              </a:rPr>
              <a:t>nominate materials </a:t>
            </a:r>
            <a:r>
              <a:rPr lang="en-US" dirty="0">
                <a:latin typeface="Helvetica Neue"/>
                <a:cs typeface="Helvetica Neue"/>
              </a:rPr>
              <a:t>for CO Online @ pooled sections</a:t>
            </a:r>
          </a:p>
          <a:p>
            <a:r>
              <a:rPr lang="en-US" dirty="0">
                <a:latin typeface="Helvetica Neue"/>
                <a:cs typeface="Helvetica Neue"/>
              </a:rPr>
              <a:t>Discipline faculty </a:t>
            </a:r>
            <a:r>
              <a:rPr lang="en-US" b="1" dirty="0">
                <a:latin typeface="Helvetica Neue"/>
                <a:cs typeface="Helvetica Neue"/>
              </a:rPr>
              <a:t>vet &amp; discuss nominated materials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Via synchronous (F2F/virtually) &amp; asynchronous channels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Rubric provided to support discussions</a:t>
            </a:r>
          </a:p>
          <a:p>
            <a:r>
              <a:rPr lang="en-US" dirty="0">
                <a:latin typeface="Helvetica Neue"/>
                <a:cs typeface="Helvetica Neue"/>
              </a:rPr>
              <a:t>Discipline faculty </a:t>
            </a:r>
            <a:r>
              <a:rPr lang="en-US" b="1" dirty="0">
                <a:latin typeface="Helvetica Neue"/>
                <a:cs typeface="Helvetica Neue"/>
              </a:rPr>
              <a:t>select common materials </a:t>
            </a:r>
            <a:r>
              <a:rPr lang="en-US" dirty="0">
                <a:latin typeface="Helvetica Neue"/>
                <a:cs typeface="Helvetica Neue"/>
              </a:rPr>
              <a:t>from the candidates</a:t>
            </a:r>
          </a:p>
          <a:p>
            <a:r>
              <a:rPr lang="en-US" dirty="0">
                <a:latin typeface="Helvetica Neue"/>
                <a:cs typeface="Helvetica Neue"/>
              </a:rPr>
              <a:t>Academic Technology team works through any</a:t>
            </a:r>
            <a:r>
              <a:rPr lang="en-US" b="1" dirty="0">
                <a:latin typeface="Helvetica Neue"/>
                <a:cs typeface="Helvetica Neue"/>
              </a:rPr>
              <a:t> technology integrations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B96C-8DC7-CC28-9C86-E3F3CAD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A94-0EFE-F508-9DEF-29D98559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Colleges teach two types of section </a:t>
            </a:r>
            <a:r>
              <a:rPr lang="en-US" dirty="0"/>
              <a:t>for Colorado Online @</a:t>
            </a:r>
          </a:p>
          <a:p>
            <a:pPr lvl="1"/>
            <a:r>
              <a:rPr lang="en-US" sz="2000" dirty="0"/>
              <a:t>Home College section: Only students from your college enroll</a:t>
            </a:r>
          </a:p>
          <a:p>
            <a:pPr lvl="1"/>
            <a:r>
              <a:rPr lang="en-US" sz="2000" dirty="0"/>
              <a:t>Teaching section: Students from across CCCS enroll </a:t>
            </a:r>
          </a:p>
          <a:p>
            <a:pPr lvl="2"/>
            <a:r>
              <a:rPr lang="en-US" sz="2000" dirty="0"/>
              <a:t>Placed in a pooled section to manage enrollment</a:t>
            </a:r>
          </a:p>
          <a:p>
            <a:pPr lvl="2"/>
            <a:r>
              <a:rPr lang="en-US" sz="2000" dirty="0"/>
              <a:t>Then placed in a Teaching section before classes begin</a:t>
            </a:r>
          </a:p>
          <a:p>
            <a:r>
              <a:rPr lang="en-US" b="1" dirty="0">
                <a:latin typeface="Helvetica Neue"/>
                <a:cs typeface="Helvetica Neue"/>
              </a:rPr>
              <a:t>Enrollment cap for the pilot = 34 </a:t>
            </a:r>
          </a:p>
          <a:p>
            <a:pPr lvl="1"/>
            <a:r>
              <a:rPr lang="en-US" sz="2000" dirty="0"/>
              <a:t>Cap applies to both Home College and Teaching sections</a:t>
            </a:r>
            <a:endParaRPr lang="en-US" dirty="0"/>
          </a:p>
          <a:p>
            <a:pPr lvl="1"/>
            <a:r>
              <a:rPr lang="en-US" sz="2000" dirty="0"/>
              <a:t>Will adjust the cap based enrollment &amp; attrition data from the pilot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373B-055D-80DB-152C-DBD18E07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Cap </a:t>
            </a:r>
            <a:r>
              <a:rPr lang="mr-IN" dirty="0"/>
              <a:t>–</a:t>
            </a:r>
            <a:r>
              <a:rPr lang="en-US" dirty="0"/>
              <a:t> Summer &amp; Fall 2023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Colorado Online will test lower enrollment caps in Sum &amp; Fall 2023</a:t>
            </a:r>
          </a:p>
          <a:p>
            <a:r>
              <a:rPr lang="en-US" dirty="0"/>
              <a:t>Testing will start with courses </a:t>
            </a:r>
            <a:r>
              <a:rPr lang="en-US"/>
              <a:t>that have low </a:t>
            </a:r>
            <a:r>
              <a:rPr lang="en-US" dirty="0"/>
              <a:t>drop rates</a:t>
            </a:r>
          </a:p>
          <a:p>
            <a:r>
              <a:rPr lang="en-US" dirty="0"/>
              <a:t>Summer 2023: Test with 1 course (e.g., CHE1112)</a:t>
            </a:r>
          </a:p>
          <a:p>
            <a:r>
              <a:rPr lang="en-US" dirty="0"/>
              <a:t>Fall 2023: Test with 3 courses (e.g., ENG1021)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307B9-8490-8149-ADDD-DBCDAEA387CA}"/>
              </a:ext>
            </a:extLst>
          </p:cNvPr>
          <p:cNvSpPr/>
          <p:nvPr/>
        </p:nvSpPr>
        <p:spPr>
          <a:xfrm>
            <a:off x="5658644" y="1646951"/>
            <a:ext cx="1905947" cy="1886042"/>
          </a:xfrm>
          <a:prstGeom prst="rect">
            <a:avLst/>
          </a:prstGeom>
          <a:solidFill>
            <a:srgbClr val="FFC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91563-0565-B644-BFA3-663B62C6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4" y="-402933"/>
            <a:ext cx="5949365" cy="59493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430746-90D1-18F5-0E73-8EBE2C59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Educational Access Across Colorado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0DE222-0385-F144-91F1-7D26AA291E18}"/>
              </a:ext>
            </a:extLst>
          </p:cNvPr>
          <p:cNvSpPr txBox="1">
            <a:spLocks/>
          </p:cNvSpPr>
          <p:nvPr/>
        </p:nvSpPr>
        <p:spPr>
          <a:xfrm>
            <a:off x="5559176" y="1740336"/>
            <a:ext cx="2088373" cy="21129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000" b="1" i="0" kern="1200">
                <a:solidFill>
                  <a:srgbClr val="004165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4A4A4A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>
                <a:solidFill>
                  <a:srgbClr val="006693"/>
                </a:solidFill>
                <a:latin typeface="Playfair Display" pitchFamily="2" charset="77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4A4A4A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50" dirty="0"/>
              <a:t>13 colleges </a:t>
            </a:r>
            <a:endParaRPr lang="en-US" sz="1000" dirty="0">
              <a:solidFill>
                <a:srgbClr val="4A4A4A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rgbClr val="4A4A4A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4A4A4A"/>
                </a:solidFill>
              </a:rPr>
              <a:t>35 locations and online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13" dirty="0">
              <a:solidFill>
                <a:srgbClr val="4A4A4A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250" dirty="0"/>
              <a:t>120,000+ </a:t>
            </a: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rgbClr val="4A4A4A"/>
                </a:solidFill>
              </a:rPr>
              <a:t>undergraduate students</a:t>
            </a:r>
          </a:p>
          <a:p>
            <a:pPr algn="ctr">
              <a:lnSpc>
                <a:spcPct val="100000"/>
              </a:lnSpc>
            </a:pPr>
            <a:endParaRPr lang="en-US" sz="1013" dirty="0">
              <a:solidFill>
                <a:srgbClr val="4A4A4A"/>
              </a:solidFill>
            </a:endParaRPr>
          </a:p>
          <a:p>
            <a:pPr marL="160735" indent="-160735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US" sz="1013" dirty="0"/>
          </a:p>
          <a:p>
            <a:endParaRPr lang="en-US" sz="168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1624D-EC77-974B-A037-9EF2370D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853" y="2535562"/>
            <a:ext cx="72375" cy="7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C667C-9AB0-CA43-BA64-6B9BBC35E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667" y="2645880"/>
            <a:ext cx="72375" cy="72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27E1B-5288-0548-A2C0-8FA12BEF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476" y="2718255"/>
            <a:ext cx="72375" cy="7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53B06-1F6D-E24E-A571-AFC4BF45A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28" y="2716499"/>
            <a:ext cx="72375" cy="72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34C11-488C-4A42-8824-95121F44E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58" y="2844032"/>
            <a:ext cx="72375" cy="72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37D05-E22F-744D-B44D-E239A4CFB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28" y="2955884"/>
            <a:ext cx="72375" cy="72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CE292-89F8-A34B-B4F3-5B857718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93" y="3172879"/>
            <a:ext cx="72375" cy="72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D5B2A-8A2B-EC41-A2D6-8DDB38A12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56" y="3105071"/>
            <a:ext cx="72375" cy="72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0BE3BF-6586-A446-AB3D-2DDC0202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1" y="3737820"/>
            <a:ext cx="72375" cy="72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18E36F-5E88-0F41-B9FE-7657A054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58" y="3569181"/>
            <a:ext cx="72375" cy="72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939644-5B18-0E42-95B0-0F78AA44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16" y="3577964"/>
            <a:ext cx="72375" cy="72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2C28E1-DA9D-7445-8921-2A9A5724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92" y="3670012"/>
            <a:ext cx="72375" cy="72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C63865-3E2B-2A46-A239-FE831DAB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27" y="3569181"/>
            <a:ext cx="72375" cy="72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4A68D4-3677-5D4F-AA6E-1C4F1B46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12" y="2285234"/>
            <a:ext cx="72375" cy="72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552E4E-EE3F-9844-A46E-3BD6D19D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64" y="2293316"/>
            <a:ext cx="72375" cy="72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F76641-4B7D-604B-B4FA-D6BD66B8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80" y="1759466"/>
            <a:ext cx="72375" cy="72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4E8CAD-1F2A-0C4F-B63A-43396AD8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6" y="1610764"/>
            <a:ext cx="72375" cy="72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F35CF2-557D-0A4B-AF65-27EBFF80E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59" y="1328906"/>
            <a:ext cx="72375" cy="72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FDB290-D07E-F641-ACB4-D6CBB1B26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43" y="1787573"/>
            <a:ext cx="72375" cy="723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965AE3-B541-6A4A-8B79-5A37E454F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16" y="1787573"/>
            <a:ext cx="72375" cy="72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70043B-7265-0D48-B6F1-2779607F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67" y="1454048"/>
            <a:ext cx="72375" cy="72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940EB4-98C7-464C-A30A-397EDADF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487" y="1614805"/>
            <a:ext cx="72375" cy="72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49C8A3-7F69-CB4A-B7A3-EE57F7092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346" y="1449959"/>
            <a:ext cx="72375" cy="72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55F7CF-11DD-C943-8414-C126E86F6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288" y="1513902"/>
            <a:ext cx="72375" cy="72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E62C2D-72E3-8F42-9298-92F064E39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482" y="1545873"/>
            <a:ext cx="72375" cy="723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98EA7A-9401-E14B-BF44-85D736D4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532" y="1714973"/>
            <a:ext cx="72375" cy="723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9ABCF6-D807-D640-8AF9-D04431A1E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431" y="1819671"/>
            <a:ext cx="72375" cy="72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315668-487E-244C-9C43-37416657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288" y="1864160"/>
            <a:ext cx="72375" cy="723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8D4E79-E2FD-0E4F-A3EB-96E3560CD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1" y="1992303"/>
            <a:ext cx="72375" cy="723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EF502E-C869-E146-8D8A-DF6F1392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45" y="2220941"/>
            <a:ext cx="72375" cy="72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C85D113-5A28-624D-914E-9C813B107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101" y="1946761"/>
            <a:ext cx="72375" cy="723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0DACD5-70A6-9348-A9BD-3240E640F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58" y="2034460"/>
            <a:ext cx="72375" cy="723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D01283-062E-F545-848E-988F2B205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37" y="2115861"/>
            <a:ext cx="72375" cy="723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67A800-5DCB-DF4A-B82B-0990129E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276" y="2117075"/>
            <a:ext cx="72375" cy="723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E0ADBE-0B3E-D447-ACB5-7FCE6FD9D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119" y="2049395"/>
            <a:ext cx="72375" cy="723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6720FA-7013-AD4B-B011-A80EAF357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73" y="2038249"/>
            <a:ext cx="72375" cy="723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2E40DA-4DB0-9545-BF4B-0F4DF2D0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28" y="1992303"/>
            <a:ext cx="72375" cy="723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6EE568-0B8A-FD40-A53C-0286B07E2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11" y="2049395"/>
            <a:ext cx="72375" cy="723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71EF5E-7B01-F244-93E3-76BD32646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339" y="2017812"/>
            <a:ext cx="72375" cy="723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384906-955F-3747-9C8B-D16A6096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907" y="2034460"/>
            <a:ext cx="72375" cy="723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00D8A2-3BE6-6341-89E0-CEE6D455E6B5}"/>
              </a:ext>
            </a:extLst>
          </p:cNvPr>
          <p:cNvCxnSpPr>
            <a:cxnSpLocks/>
          </p:cNvCxnSpPr>
          <p:nvPr/>
        </p:nvCxnSpPr>
        <p:spPr>
          <a:xfrm>
            <a:off x="5861863" y="2571750"/>
            <a:ext cx="154903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28FC60-4CDE-2248-A944-46727A6D84B4}"/>
              </a:ext>
            </a:extLst>
          </p:cNvPr>
          <p:cNvCxnSpPr/>
          <p:nvPr/>
        </p:nvCxnSpPr>
        <p:spPr>
          <a:xfrm>
            <a:off x="5518760" y="956798"/>
            <a:ext cx="3399728" cy="0"/>
          </a:xfrm>
          <a:prstGeom prst="line">
            <a:avLst/>
          </a:prstGeom>
          <a:ln w="19050">
            <a:solidFill>
              <a:srgbClr val="FFC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2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B96C-8DC7-CC28-9C86-E3F3CAD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A94-0EFE-F508-9DEF-29D98559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Average enrollment at census for the pilot = 25 </a:t>
            </a:r>
          </a:p>
          <a:p>
            <a:pPr lvl="1"/>
            <a:r>
              <a:rPr lang="en-US" sz="2000" dirty="0"/>
              <a:t>Home College sections distributed to colleges based on average</a:t>
            </a:r>
          </a:p>
          <a:p>
            <a:pPr lvl="1"/>
            <a:r>
              <a:rPr lang="en-US" sz="2000" dirty="0"/>
              <a:t>Teaching sections managed </a:t>
            </a:r>
            <a:r>
              <a:rPr lang="en-US" sz="2000"/>
              <a:t>with CCCS Sectionizer</a:t>
            </a:r>
            <a:endParaRPr lang="en-US" sz="2000" dirty="0"/>
          </a:p>
          <a:p>
            <a:pPr lvl="1"/>
            <a:r>
              <a:rPr lang="en-US" sz="2000" dirty="0"/>
              <a:t>Target supports financial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373B-055D-80DB-152C-DBD18E07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615F-985E-314D-F9A1-6E733121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EC711-2595-1F4C-398A-F4190176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5039-A06E-831F-D638-9BA6CFE3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Support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47394" y="988838"/>
            <a:ext cx="3522117" cy="359935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58315" y="978997"/>
            <a:ext cx="3522117" cy="3599359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1616" y="3102206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Technology help desk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7185" y="1881677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Disability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1839" y="4441041"/>
            <a:ext cx="2622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/>
                <a:cs typeface="Helvetica Neue"/>
              </a:rPr>
              <a:t>Locally provided,</a:t>
            </a:r>
          </a:p>
          <a:p>
            <a:pPr algn="ctr"/>
            <a:r>
              <a:rPr lang="en-US" b="1" dirty="0">
                <a:latin typeface="Helvetica Neue"/>
                <a:cs typeface="Helvetica Neue"/>
              </a:rPr>
              <a:t>Centrally coordinated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1273" y="3029761"/>
            <a:ext cx="9156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Locally </a:t>
            </a:r>
            <a:br>
              <a:rPr lang="en-US" b="1" dirty="0">
                <a:latin typeface="Helvetica Neue"/>
                <a:cs typeface="Helvetica Neue"/>
              </a:rPr>
            </a:br>
            <a:r>
              <a:rPr lang="en-US" b="1" dirty="0">
                <a:latin typeface="Helvetica Neue"/>
                <a:cs typeface="Helvetica Neue"/>
              </a:rPr>
              <a:t>provided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28650" y="1360600"/>
            <a:ext cx="9733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Centrally </a:t>
            </a:r>
            <a:br>
              <a:rPr lang="en-US" b="1" dirty="0">
                <a:latin typeface="Helvetica Neue"/>
                <a:cs typeface="Helvetica Neue"/>
              </a:rPr>
            </a:br>
            <a:r>
              <a:rPr lang="en-US" b="1" dirty="0">
                <a:latin typeface="Helvetica Neue"/>
                <a:cs typeface="Helvetica Neue"/>
              </a:rPr>
              <a:t>provided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80231" y="3915891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Software contracts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6243" y="3509049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Library collections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8378" y="2288520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Instructional design support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9013" y="1067991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Student advising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3001" y="1474834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Orientations (onboarding)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7628" y="2695363"/>
            <a:ext cx="2622770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Online tutoring</a:t>
            </a:r>
          </a:p>
        </p:txBody>
      </p:sp>
    </p:spTree>
    <p:extLst>
      <p:ext uri="{BB962C8B-B14F-4D97-AF65-F5344CB8AC3E}">
        <p14:creationId xmlns:p14="http://schemas.microsoft.com/office/powerpoint/2010/main" val="277607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Consortial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Learning design</a:t>
            </a:r>
          </a:p>
          <a:p>
            <a:pPr lvl="2"/>
            <a:r>
              <a:rPr lang="en-US" sz="1800" dirty="0"/>
              <a:t>Accessibility, learner-centered design, Healthy Course Checklist</a:t>
            </a:r>
          </a:p>
          <a:p>
            <a:pPr lvl="2"/>
            <a:r>
              <a:rPr lang="en-US" sz="1800" dirty="0"/>
              <a:t>Ready-to-teach course shells</a:t>
            </a:r>
          </a:p>
          <a:p>
            <a:pPr lvl="2"/>
            <a:r>
              <a:rPr lang="en-US" sz="1800" dirty="0"/>
              <a:t>Professional development</a:t>
            </a:r>
          </a:p>
          <a:p>
            <a:pPr lvl="1"/>
            <a:r>
              <a:rPr lang="en-US" sz="2000" dirty="0"/>
              <a:t>Academic technology</a:t>
            </a:r>
          </a:p>
          <a:p>
            <a:pPr lvl="2"/>
            <a:r>
              <a:rPr lang="en-US" sz="1800" dirty="0"/>
              <a:t>LMS support</a:t>
            </a:r>
          </a:p>
          <a:p>
            <a:pPr lvl="2"/>
            <a:r>
              <a:rPr lang="en-US" sz="1800" dirty="0"/>
              <a:t>24x7 help desk</a:t>
            </a:r>
          </a:p>
          <a:p>
            <a:pPr lvl="2"/>
            <a:r>
              <a:rPr lang="en-US" sz="1800" dirty="0"/>
              <a:t>Tier 2 support – evenings, weekends</a:t>
            </a:r>
          </a:p>
          <a:p>
            <a:pPr lvl="2"/>
            <a:r>
              <a:rPr lang="en-US" sz="1800" dirty="0"/>
              <a:t>System-wide software (</a:t>
            </a:r>
            <a:r>
              <a:rPr lang="en-US" sz="1800" dirty="0" err="1"/>
              <a:t>ReadSpeaker</a:t>
            </a:r>
            <a:r>
              <a:rPr lang="en-US" sz="1800" dirty="0"/>
              <a:t>, Zoom,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8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Consortial Support Services,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770958"/>
          </a:xfrm>
        </p:spPr>
        <p:txBody>
          <a:bodyPr/>
          <a:lstStyle/>
          <a:p>
            <a:r>
              <a:rPr lang="en-US" dirty="0"/>
              <a:t>Library support</a:t>
            </a:r>
          </a:p>
          <a:p>
            <a:pPr lvl="1"/>
            <a:r>
              <a:rPr lang="en-US" sz="1800" dirty="0"/>
              <a:t>Creation of a consortial CCCS Online Library and support services</a:t>
            </a:r>
          </a:p>
          <a:p>
            <a:pPr lvl="1"/>
            <a:r>
              <a:rPr lang="en-US" sz="1800" dirty="0"/>
              <a:t>Creation of consortial CCCS OER Services </a:t>
            </a:r>
          </a:p>
          <a:p>
            <a:pPr lvl="1"/>
            <a:r>
              <a:rPr lang="en-US" sz="1800" dirty="0"/>
              <a:t>Negotiated pricing as a system rather than 13 colleges individually </a:t>
            </a:r>
          </a:p>
          <a:p>
            <a:r>
              <a:rPr lang="en-US" sz="2100"/>
              <a:t>Consortial </a:t>
            </a:r>
            <a:r>
              <a:rPr lang="en-US" sz="2100" dirty="0"/>
              <a:t>scheduling &amp; strategic enrollment management / monitoring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770958"/>
          </a:xfrm>
        </p:spPr>
        <p:txBody>
          <a:bodyPr/>
          <a:lstStyle/>
          <a:p>
            <a:r>
              <a:rPr lang="en-US" dirty="0"/>
              <a:t>Common course numbering</a:t>
            </a:r>
          </a:p>
          <a:p>
            <a:r>
              <a:rPr lang="en-US" sz="2100" dirty="0"/>
              <a:t>Pre-requisites and co-requisites</a:t>
            </a:r>
          </a:p>
          <a:p>
            <a:r>
              <a:rPr lang="en-US" sz="2100" dirty="0"/>
              <a:t>Contact hours</a:t>
            </a:r>
          </a:p>
          <a:p>
            <a:r>
              <a:rPr lang="en-US" sz="2100" dirty="0"/>
              <a:t>Start dates, registration dates, census dates, parts of term</a:t>
            </a:r>
          </a:p>
          <a:p>
            <a:r>
              <a:rPr lang="en-US" sz="2100" dirty="0"/>
              <a:t>Faculty credentials</a:t>
            </a:r>
          </a:p>
          <a:p>
            <a:r>
              <a:rPr lang="en-US" sz="2100" dirty="0"/>
              <a:t>Business practices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615F-985E-314D-F9A1-6E733121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EC711-2595-1F4C-398A-F4190176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98698"/>
            <a:ext cx="8295645" cy="3534025"/>
          </a:xfrm>
        </p:spPr>
        <p:txBody>
          <a:bodyPr/>
          <a:lstStyle/>
          <a:p>
            <a:r>
              <a:rPr lang="en-US" dirty="0"/>
              <a:t>The financial model is based on average enrollment of 25 at census</a:t>
            </a:r>
          </a:p>
          <a:p>
            <a:r>
              <a:rPr lang="en-US" dirty="0"/>
              <a:t>Each college earns tuition revenue based on # of its students enrolled</a:t>
            </a:r>
          </a:p>
        </p:txBody>
      </p:sp>
      <p:graphicFrame>
        <p:nvGraphicFramePr>
          <p:cNvPr id="8" name="Content Placeholder 1"/>
          <p:cNvGraphicFramePr>
            <a:graphicFrameLocks/>
          </p:cNvGraphicFramePr>
          <p:nvPr/>
        </p:nvGraphicFramePr>
        <p:xfrm>
          <a:off x="628650" y="2201387"/>
          <a:ext cx="78867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Type of section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Home College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Pooled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Which students can enroll?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Only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 students from home college enroll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All students from CCCS can enroll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Estimated # students from teaching college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 Neue"/>
                          <a:cs typeface="Helvetica Neue"/>
                        </a:rPr>
                        <a:t>25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 Neue"/>
                          <a:cs typeface="Helvetica Neue"/>
                        </a:rPr>
                        <a:t>≥ 15</a:t>
                      </a:r>
                    </a:p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(College Assigned)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 Neue"/>
                          <a:cs typeface="Helvetica Neue"/>
                        </a:rPr>
                        <a:t>&lt; 15</a:t>
                      </a:r>
                    </a:p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(Wild Card)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Additional considerations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Additional incentive to offset low teaching college enrollment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9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Financial Model </a:t>
            </a:r>
            <a:r>
              <a:rPr lang="mr-IN" dirty="0"/>
              <a:t>–</a:t>
            </a:r>
            <a:r>
              <a:rPr lang="en-US" dirty="0"/>
              <a:t> Revenue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03" y="1112594"/>
          <a:ext cx="9134797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 Neue"/>
                          <a:cs typeface="Helvetica Neue"/>
                        </a:rPr>
                        <a:t>Home College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 Neue"/>
                          <a:cs typeface="Helvetica Neue"/>
                        </a:rPr>
                        <a:t>Pooled</a:t>
                      </a:r>
                      <a:r>
                        <a:rPr lang="en-US" sz="1800" baseline="0" dirty="0">
                          <a:latin typeface="Helvetica Neue"/>
                          <a:cs typeface="Helvetica Neue"/>
                        </a:rPr>
                        <a:t> classes</a:t>
                      </a:r>
                      <a:endParaRPr lang="en-US" sz="18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Tuition revenue: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</a:b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100%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goes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to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home college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Tuition revenue: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</a:b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41.5%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goes to teaching college,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</a:b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58.5%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split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by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students’ home colleges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(see example)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12.0%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tuition revenue to support centralized services</a:t>
                      </a:r>
                      <a:r>
                        <a:rPr lang="en-US" sz="1600" dirty="0">
                          <a:effectLst/>
                          <a:latin typeface="Helvetica Neue"/>
                          <a:cs typeface="Helvetica Neue"/>
                        </a:rPr>
                        <a:t> + </a:t>
                      </a:r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Current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 SO ICR</a:t>
                      </a:r>
                      <a:endParaRPr lang="en-US" sz="1600" dirty="0"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12.0%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of this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adjusted tuition revenue to support centralized services</a:t>
                      </a:r>
                      <a:r>
                        <a:rPr lang="en-US" sz="1600" dirty="0">
                          <a:effectLst/>
                          <a:latin typeface="Helvetica Neue"/>
                          <a:cs typeface="Helvetica Neue"/>
                        </a:rPr>
                        <a:t> + </a:t>
                      </a:r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Current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 SO ICR</a:t>
                      </a:r>
                      <a:endParaRPr lang="en-US" sz="1600" dirty="0"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4.2%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to new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pooled course pick-up incentive pot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(divided among colleges that teach Wild Card pooled sections)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4.2%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of this adjusted tuition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revenue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to new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pooled course pick-up incentive pot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(divided among colleges that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teach Wild Card pooled sections)</a:t>
                      </a:r>
                      <a:r>
                        <a:rPr lang="en-US" sz="1600" dirty="0"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Wild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Card 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eaching colleges would earn % of pick-up incentive pot; amount varies by number of home college students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in a section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  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6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Colorado Online @ Financial Model </a:t>
            </a:r>
            <a:r>
              <a:rPr lang="mr-IN" dirty="0"/>
              <a:t>–</a:t>
            </a:r>
            <a:r>
              <a:rPr lang="en-US" dirty="0"/>
              <a:t> RRCC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98698"/>
            <a:ext cx="8289961" cy="3534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RRCC assigned a </a:t>
            </a:r>
            <a:r>
              <a:rPr lang="en-US" b="1" dirty="0"/>
              <a:t>Home College </a:t>
            </a:r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(only RRCC students register)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35188" y="2009365"/>
          <a:ext cx="8683425" cy="251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Students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Credit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Tuition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Central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Direc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t instruct costs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Indirect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Pool pick-up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Net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RRCC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 (Current)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$12,254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($4,276)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($2,437)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$5,541 </a:t>
                      </a:r>
                    </a:p>
                  </a:txBody>
                  <a:tcPr marL="12700" marR="12700" marT="12700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 Neue"/>
                          <a:cs typeface="Helvetica Neue"/>
                        </a:rPr>
                        <a:t>RRCC</a:t>
                      </a:r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 (CO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 Online)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$20,423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($3,309)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($4,276)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($2,437)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$10,402 </a:t>
                      </a:r>
                    </a:p>
                  </a:txBody>
                  <a:tcPr marL="12700" marR="12700" marT="12700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8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Consortia?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“We can’t be everything to everybody”</a:t>
            </a:r>
            <a:endParaRPr lang="en-US" sz="1800" dirty="0"/>
          </a:p>
          <a:p>
            <a:pPr lvl="1"/>
            <a:r>
              <a:rPr lang="en-US" sz="2000" dirty="0"/>
              <a:t>Low state funding</a:t>
            </a:r>
          </a:p>
          <a:p>
            <a:pPr lvl="1"/>
            <a:r>
              <a:rPr lang="en-US" sz="2000" dirty="0"/>
              <a:t>Declining enrollments</a:t>
            </a:r>
          </a:p>
          <a:p>
            <a:pPr lvl="1"/>
            <a:r>
              <a:rPr lang="en-US" sz="2000" dirty="0"/>
              <a:t>Small rural and frontier colleges</a:t>
            </a:r>
          </a:p>
          <a:p>
            <a:pPr lvl="1"/>
            <a:r>
              <a:rPr lang="en-US" sz="2000" dirty="0"/>
              <a:t>Some centralization already</a:t>
            </a:r>
          </a:p>
          <a:p>
            <a:pPr lvl="1"/>
            <a:r>
              <a:rPr lang="en-US" sz="2000" dirty="0"/>
              <a:t>Inequitable resource distribution</a:t>
            </a:r>
          </a:p>
          <a:p>
            <a:pPr lvl="1"/>
            <a:r>
              <a:rPr lang="en-US" sz="2000" dirty="0"/>
              <a:t>Growing external pressures and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7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Colorado Online @ Financial Model </a:t>
            </a:r>
            <a:r>
              <a:rPr lang="mr-IN" dirty="0"/>
              <a:t>–</a:t>
            </a:r>
            <a:r>
              <a:rPr lang="en-US" dirty="0"/>
              <a:t> RRCC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98698"/>
            <a:ext cx="8289961" cy="3534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RRCC assigned a </a:t>
            </a:r>
            <a:r>
              <a:rPr lang="en-US" b="1" dirty="0"/>
              <a:t>Pooled Teaching Section</a:t>
            </a:r>
            <a:br>
              <a:rPr lang="en-US" dirty="0"/>
            </a:br>
            <a:r>
              <a:rPr lang="en-US" dirty="0"/>
              <a:t>(all CCCS students register, estimated # of RRCC students ≥ 15)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35188" y="2009365"/>
          <a:ext cx="8683425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Students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Credit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Tuition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Central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Direc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t instruct costs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Indirect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Pool pick-up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Net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RRCC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$15,644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($2,534)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($4,276)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($2,437)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$6,397 </a:t>
                      </a:r>
                    </a:p>
                  </a:txBody>
                  <a:tcPr marL="12700" marR="12700" marT="12700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LCC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$2,390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($387)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$2,002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TSC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$2,390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($387)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$2,002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Total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$20,423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($3,309)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($4,276)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($2,437)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$10,402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78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Colorado Online @ Financial Model </a:t>
            </a:r>
            <a:r>
              <a:rPr lang="mr-IN" dirty="0"/>
              <a:t>–</a:t>
            </a:r>
            <a:r>
              <a:rPr lang="en-US" dirty="0"/>
              <a:t> RRCC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98698"/>
            <a:ext cx="8289961" cy="3534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RRCC assigned a </a:t>
            </a:r>
            <a:r>
              <a:rPr lang="en-US" b="1" dirty="0"/>
              <a:t>Pooled Teaching</a:t>
            </a:r>
            <a:r>
              <a:rPr lang="en-US" dirty="0"/>
              <a:t> </a:t>
            </a:r>
            <a:r>
              <a:rPr lang="en-US" b="1" dirty="0"/>
              <a:t>Section</a:t>
            </a:r>
            <a:br>
              <a:rPr lang="en-US" dirty="0"/>
            </a:br>
            <a:r>
              <a:rPr lang="en-US" dirty="0"/>
              <a:t>(all CCCS students register, estimated # of RRCC students &lt; 15)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35188" y="2009365"/>
          <a:ext cx="8683425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Students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Credit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Tuition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Central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Direc</a:t>
                      </a:r>
                      <a:r>
                        <a:rPr lang="en-US" sz="1600" baseline="0" dirty="0">
                          <a:latin typeface="Helvetica Neue"/>
                          <a:cs typeface="Helvetica Neue"/>
                        </a:rPr>
                        <a:t>t instruct costs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Indirect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Pool pick-up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  <a:cs typeface="Helvetica Neue"/>
                        </a:rPr>
                        <a:t>Net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RRCC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$9,909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($1,605)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($4,276)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($2,437)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$3,774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$5,365 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NJC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$2,390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($387)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$2,002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CCA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$3,823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($619)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$3,204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CCD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$4,301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($697)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$3,604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Total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$20,423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($3,309)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cs typeface="Helvetica Neue"/>
                        </a:rPr>
                        <a:t>$14,176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08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D08F-1AAB-4027-B6F7-D0BC7B6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16B-F88C-45A4-B802-6D54671F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1317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Monthly email updates from Executive Sponsor, Landon Pirius</a:t>
            </a:r>
          </a:p>
          <a:p>
            <a:r>
              <a:rPr lang="en-US" dirty="0">
                <a:solidFill>
                  <a:schemeClr val="tx1"/>
                </a:solidFill>
              </a:rPr>
              <a:t>Colorado Online @ Project Blog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https://coloradoonline.cccs.edu</a:t>
            </a:r>
            <a:r>
              <a:rPr lang="en-US" sz="2000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Updates, FAQs, virtual suggestion box, recordings from open forums and training sessions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Member lists for Project Teams, Subcommittees, and the Online Faculty and Instructor Advisory Committee </a:t>
            </a:r>
          </a:p>
          <a:p>
            <a:r>
              <a:rPr lang="en-US" dirty="0">
                <a:solidFill>
                  <a:schemeClr val="tx1"/>
                </a:solidFill>
              </a:rPr>
              <a:t>Zoom Info Sessions every other week – Wednesdays @8:00a-8:30am</a:t>
            </a:r>
          </a:p>
          <a:p>
            <a:r>
              <a:rPr lang="en-US" dirty="0">
                <a:solidFill>
                  <a:schemeClr val="tx1"/>
                </a:solidFill>
              </a:rPr>
              <a:t>Updates from college leadership and project / committee reps</a:t>
            </a:r>
          </a:p>
          <a:p>
            <a:r>
              <a:rPr lang="en-US" dirty="0">
                <a:solidFill>
                  <a:schemeClr val="tx1"/>
                </a:solidFill>
              </a:rPr>
              <a:t>Contact us!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Executive Sponsor, Landon Pirius –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landon.pirius@cccs.edu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 Director, Tammy Vercauteren –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tammy.vercauteren@cccs.edu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 Coordinator, Chin Ya Russell –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chinya.russell@cccs.edu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233F0-B500-4450-A768-AA9BB2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6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DDD6-CF4A-98B8-CCBB-B86977AAD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27" y="2202282"/>
            <a:ext cx="4183302" cy="738935"/>
          </a:xfrm>
        </p:spPr>
        <p:txBody>
          <a:bodyPr>
            <a:normAutofit fontScale="90000"/>
          </a:bodyPr>
          <a:lstStyle/>
          <a:p>
            <a:r>
              <a:rPr lang="en-US" dirty="0"/>
              <a:t>Rural College Consortium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00EDE-5C0E-14E8-D847-FC39F7FE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" name="Google Shape;718;p4"/>
          <p:cNvCxnSpPr/>
          <p:nvPr/>
        </p:nvCxnSpPr>
        <p:spPr>
          <a:xfrm>
            <a:off x="1143000" y="51435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9" name="Google Shape;719;p4"/>
          <p:cNvCxnSpPr/>
          <p:nvPr/>
        </p:nvCxnSpPr>
        <p:spPr>
          <a:xfrm>
            <a:off x="1143000" y="19782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Google Shape;73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174" y="1669653"/>
            <a:ext cx="1644470" cy="43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36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292" y="1702858"/>
            <a:ext cx="1298387" cy="45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38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292" y="2474505"/>
            <a:ext cx="1648019" cy="48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39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174" y="2265590"/>
            <a:ext cx="1609481" cy="6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42;p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292" y="3222373"/>
            <a:ext cx="1592035" cy="487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1271252" y="1149410"/>
            <a:ext cx="65414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22" y="283327"/>
            <a:ext cx="3175957" cy="62534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7326A26-44CE-45CB-B1B3-A9A5F82CC2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4174" y="3058812"/>
            <a:ext cx="1518507" cy="651271"/>
          </a:xfrm>
          <a:prstGeom prst="rect">
            <a:avLst/>
          </a:prstGeom>
        </p:spPr>
      </p:pic>
      <p:pic>
        <p:nvPicPr>
          <p:cNvPr id="12" name="Picture 11" descr="\\cccs\pccommon$\LOGOS-colleges and system\PCC.jpg">
            <a:extLst>
              <a:ext uri="{FF2B5EF4-FFF2-40B4-BE49-F238E27FC236}">
                <a16:creationId xmlns:a16="http://schemas.microsoft.com/office/drawing/2014/main" id="{EBBDE78F-A576-4BBB-A75C-E3127A9A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64" y="3768873"/>
            <a:ext cx="1098070" cy="10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29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That Exist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Inequitable access to quality academic programs, statewide transfer agreements, and student support services</a:t>
            </a:r>
          </a:p>
          <a:p>
            <a:r>
              <a:rPr lang="en-US" dirty="0"/>
              <a:t>Serving large geographical areas with small populations</a:t>
            </a:r>
          </a:p>
          <a:p>
            <a:r>
              <a:rPr lang="en-US" dirty="0"/>
              <a:t>Inability to generate enough funding</a:t>
            </a:r>
          </a:p>
          <a:p>
            <a:r>
              <a:rPr lang="en-US" dirty="0"/>
              <a:t>Outdated network and server infrastructure</a:t>
            </a:r>
          </a:p>
          <a:p>
            <a:r>
              <a:rPr lang="en-US" dirty="0"/>
              <a:t>Lack of sufficient classroom technology</a:t>
            </a:r>
          </a:p>
        </p:txBody>
      </p:sp>
    </p:spTree>
    <p:extLst>
      <p:ext uri="{BB962C8B-B14F-4D97-AF65-F5344CB8AC3E}">
        <p14:creationId xmlns:p14="http://schemas.microsoft.com/office/powerpoint/2010/main" val="1115081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rural network that connects rural colleges and communities with high quality academic programs, workforce development training opportunities, and strong student support services.  This network would help ensure long-term sustainability and viability of community colleges and the rural communities they serve.</a:t>
            </a:r>
          </a:p>
        </p:txBody>
      </p:sp>
    </p:spTree>
    <p:extLst>
      <p:ext uri="{BB962C8B-B14F-4D97-AF65-F5344CB8AC3E}">
        <p14:creationId xmlns:p14="http://schemas.microsoft.com/office/powerpoint/2010/main" val="1942318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0F52-3294-8CAE-AFF6-F305B8C9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2FE8B-460B-EF51-B90B-D93BA474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65E874D-7FC0-B9CD-9B21-7163070A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06" y="838337"/>
            <a:ext cx="5571387" cy="43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5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91563-0565-B644-BFA3-663B62C6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4" y="-402933"/>
            <a:ext cx="5949365" cy="594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6F875-708D-6698-5DA8-1680D495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the Rural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1624D-EC77-974B-A037-9EF2370D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853" y="2535562"/>
            <a:ext cx="72375" cy="7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C667C-9AB0-CA43-BA64-6B9BBC35E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667" y="2645880"/>
            <a:ext cx="72375" cy="72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27E1B-5288-0548-A2C0-8FA12BEF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476" y="2718255"/>
            <a:ext cx="72375" cy="7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53B06-1F6D-E24E-A571-AFC4BF45A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28" y="2716499"/>
            <a:ext cx="72375" cy="72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34C11-488C-4A42-8824-95121F44E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58" y="2844032"/>
            <a:ext cx="72375" cy="72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37D05-E22F-744D-B44D-E239A4CFB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28" y="2955884"/>
            <a:ext cx="72375" cy="72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CE292-89F8-A34B-B4F3-5B857718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93" y="3172879"/>
            <a:ext cx="72375" cy="72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D5B2A-8A2B-EC41-A2D6-8DDB38A12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56" y="3105071"/>
            <a:ext cx="72375" cy="72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0BE3BF-6586-A446-AB3D-2DDC0202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1" y="3737820"/>
            <a:ext cx="72375" cy="72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18E36F-5E88-0F41-B9FE-7657A054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58" y="3569181"/>
            <a:ext cx="72375" cy="72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939644-5B18-0E42-95B0-0F78AA44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16" y="3577964"/>
            <a:ext cx="72375" cy="72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2C28E1-DA9D-7445-8921-2A9A5724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92" y="3670012"/>
            <a:ext cx="72375" cy="72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C63865-3E2B-2A46-A239-FE831DAB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27" y="3569181"/>
            <a:ext cx="72375" cy="72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4A68D4-3677-5D4F-AA6E-1C4F1B46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12" y="2285234"/>
            <a:ext cx="72375" cy="72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552E4E-EE3F-9844-A46E-3BD6D19D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64" y="2293316"/>
            <a:ext cx="72375" cy="72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F76641-4B7D-604B-B4FA-D6BD66B8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80" y="1759466"/>
            <a:ext cx="72375" cy="72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4E8CAD-1F2A-0C4F-B63A-43396AD8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6" y="1610764"/>
            <a:ext cx="72375" cy="72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F35CF2-557D-0A4B-AF65-27EBFF80E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59" y="1328906"/>
            <a:ext cx="72375" cy="72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FDB290-D07E-F641-ACB4-D6CBB1B26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43" y="1787573"/>
            <a:ext cx="72375" cy="723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965AE3-B541-6A4A-8B79-5A37E454F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16" y="1787573"/>
            <a:ext cx="72375" cy="72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70043B-7265-0D48-B6F1-2779607F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67" y="1454048"/>
            <a:ext cx="72375" cy="72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940EB4-98C7-464C-A30A-397EDADF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487" y="1614805"/>
            <a:ext cx="72375" cy="72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49C8A3-7F69-CB4A-B7A3-EE57F7092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346" y="1449959"/>
            <a:ext cx="72375" cy="72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55F7CF-11DD-C943-8414-C126E86F6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288" y="1513902"/>
            <a:ext cx="72375" cy="72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E62C2D-72E3-8F42-9298-92F064E39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482" y="1545873"/>
            <a:ext cx="72375" cy="723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98EA7A-9401-E14B-BF44-85D736D4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532" y="1714973"/>
            <a:ext cx="72375" cy="723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9ABCF6-D807-D640-8AF9-D04431A1E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431" y="1819671"/>
            <a:ext cx="72375" cy="72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315668-487E-244C-9C43-37416657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288" y="1864160"/>
            <a:ext cx="72375" cy="723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8D4E79-E2FD-0E4F-A3EB-96E3560CD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1" y="1992303"/>
            <a:ext cx="72375" cy="723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EF502E-C869-E146-8D8A-DF6F1392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45" y="2220941"/>
            <a:ext cx="72375" cy="72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C85D113-5A28-624D-914E-9C813B107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101" y="1946761"/>
            <a:ext cx="72375" cy="723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0DACD5-70A6-9348-A9BD-3240E640F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58" y="2034460"/>
            <a:ext cx="72375" cy="723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D01283-062E-F545-848E-988F2B205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37" y="2115861"/>
            <a:ext cx="72375" cy="723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67A800-5DCB-DF4A-B82B-0990129E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276" y="2117075"/>
            <a:ext cx="72375" cy="723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E0ADBE-0B3E-D447-ACB5-7FCE6FD9D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119" y="2049395"/>
            <a:ext cx="72375" cy="723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6720FA-7013-AD4B-B011-A80EAF357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73" y="2038249"/>
            <a:ext cx="72375" cy="723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2E40DA-4DB0-9545-BF4B-0F4DF2D0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28" y="1992303"/>
            <a:ext cx="72375" cy="723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6EE568-0B8A-FD40-A53C-0286B07E2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11" y="2049395"/>
            <a:ext cx="72375" cy="723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71EF5E-7B01-F244-93E3-76BD32646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339" y="2017812"/>
            <a:ext cx="72375" cy="723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384906-955F-3747-9C8B-D16A6096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907" y="2034460"/>
            <a:ext cx="72375" cy="7237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28FC60-4CDE-2248-A944-46727A6D84B4}"/>
              </a:ext>
            </a:extLst>
          </p:cNvPr>
          <p:cNvCxnSpPr/>
          <p:nvPr/>
        </p:nvCxnSpPr>
        <p:spPr>
          <a:xfrm>
            <a:off x="4572001" y="956798"/>
            <a:ext cx="3399728" cy="0"/>
          </a:xfrm>
          <a:prstGeom prst="line">
            <a:avLst/>
          </a:prstGeom>
          <a:ln w="19050">
            <a:solidFill>
              <a:srgbClr val="FFC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3647F29E-3BCB-4866-9E4D-DB034685B4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6603" y="1780675"/>
            <a:ext cx="88454" cy="884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4C5FA47-415C-4D13-B81C-83FBEA2604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85315" y="1786540"/>
            <a:ext cx="88454" cy="884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614DB0B-13DA-46AE-8DB9-A91CBDF1DD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34227" y="1446008"/>
            <a:ext cx="88454" cy="884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044D4FE-1520-491C-8B88-8847C1DCC8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8852" y="1605485"/>
            <a:ext cx="88454" cy="884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D83C8A-5ED2-4E0E-B901-15FE7D6E96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59627" y="3568850"/>
            <a:ext cx="88454" cy="8845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733DB9A-A7FB-4F2A-9E52-6A6BBAAB94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89381" y="3567784"/>
            <a:ext cx="88454" cy="884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67CB4E-32E2-415A-82FF-46FD4FE2CB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61852" y="3661972"/>
            <a:ext cx="88454" cy="884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206FEF7-728D-4405-9048-9AF9703282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06120" y="1325669"/>
            <a:ext cx="88454" cy="884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15CE7CE-3BDD-42AA-9589-FC03CEE59B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10125" y="1610764"/>
            <a:ext cx="88454" cy="884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38DB11-DC42-4C6F-A086-7A8D3C2C7B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25777" y="1751426"/>
            <a:ext cx="88454" cy="884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785F0E7-7F41-4579-AAD1-E5EED64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42271" y="2283054"/>
            <a:ext cx="88454" cy="884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80F46D8-B50A-47C3-941A-85B1266D5D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21274" y="2272618"/>
            <a:ext cx="88454" cy="884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D9C1D9-255D-45BF-9F4E-2575D47EE2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81118" y="3553102"/>
            <a:ext cx="88454" cy="884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4FCD149-7045-4284-B2FF-3C5B6C43A2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21536" y="3721741"/>
            <a:ext cx="88454" cy="884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3CAAFD-BEB6-4266-AC0A-C079C016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98977" y="3153999"/>
            <a:ext cx="88454" cy="8845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8393405-17EA-478A-99E1-BA3BAE60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75703" y="3109772"/>
            <a:ext cx="88454" cy="88454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CE5CBBD-7DA2-45B8-AE86-11676D2A9BB8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>
            <a:off x="1770830" y="1869130"/>
            <a:ext cx="233024" cy="1699721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0CAD24-5E26-484E-B4FC-9A9C8061A7D0}"/>
              </a:ext>
            </a:extLst>
          </p:cNvPr>
          <p:cNvCxnSpPr>
            <a:cxnSpLocks/>
            <a:stCxn id="55" idx="2"/>
            <a:endCxn id="57" idx="1"/>
          </p:cNvCxnSpPr>
          <p:nvPr/>
        </p:nvCxnSpPr>
        <p:spPr>
          <a:xfrm>
            <a:off x="2003854" y="3657304"/>
            <a:ext cx="257999" cy="48896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E278B4B-D17B-4736-9800-6D635B9E18E9}"/>
              </a:ext>
            </a:extLst>
          </p:cNvPr>
          <p:cNvCxnSpPr>
            <a:cxnSpLocks/>
            <a:stCxn id="57" idx="3"/>
            <a:endCxn id="63" idx="1"/>
          </p:cNvCxnSpPr>
          <p:nvPr/>
        </p:nvCxnSpPr>
        <p:spPr>
          <a:xfrm flipV="1">
            <a:off x="2350306" y="3597329"/>
            <a:ext cx="830813" cy="108870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615C89-B9DE-4FDF-8514-8C82BACCE92B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3269572" y="3597329"/>
            <a:ext cx="651965" cy="168639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A6592E-94A5-4D6D-85D0-EB7E7DACF46E}"/>
              </a:ext>
            </a:extLst>
          </p:cNvPr>
          <p:cNvCxnSpPr>
            <a:cxnSpLocks/>
            <a:stCxn id="64" idx="3"/>
            <a:endCxn id="65" idx="2"/>
          </p:cNvCxnSpPr>
          <p:nvPr/>
        </p:nvCxnSpPr>
        <p:spPr>
          <a:xfrm flipV="1">
            <a:off x="4009990" y="3242453"/>
            <a:ext cx="433214" cy="523516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8680F1-F933-4B02-A20C-2B931E4E2681}"/>
              </a:ext>
            </a:extLst>
          </p:cNvPr>
          <p:cNvCxnSpPr>
            <a:cxnSpLocks/>
            <a:stCxn id="66" idx="1"/>
            <a:endCxn id="65" idx="3"/>
          </p:cNvCxnSpPr>
          <p:nvPr/>
        </p:nvCxnSpPr>
        <p:spPr>
          <a:xfrm flipH="1">
            <a:off x="4487431" y="3153999"/>
            <a:ext cx="388273" cy="4422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FBBD51-D45C-4359-B0C8-E811682B728D}"/>
              </a:ext>
            </a:extLst>
          </p:cNvPr>
          <p:cNvCxnSpPr>
            <a:cxnSpLocks/>
            <a:stCxn id="62" idx="2"/>
            <a:endCxn id="66" idx="0"/>
          </p:cNvCxnSpPr>
          <p:nvPr/>
        </p:nvCxnSpPr>
        <p:spPr>
          <a:xfrm flipH="1">
            <a:off x="4919930" y="2361073"/>
            <a:ext cx="145571" cy="748700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01CF7D-94A6-47F4-9D12-FCA363A0BE23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 flipH="1">
            <a:off x="5065501" y="1839880"/>
            <a:ext cx="4503" cy="432739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5553DC3-486D-4CE5-9E34-E0F928917333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>
            <a:off x="4694574" y="1369896"/>
            <a:ext cx="331204" cy="42575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F7011D-A9DB-42F8-9085-18C851FAF5E0}"/>
              </a:ext>
            </a:extLst>
          </p:cNvPr>
          <p:cNvCxnSpPr>
            <a:cxnSpLocks/>
            <a:stCxn id="59" idx="0"/>
            <a:endCxn id="58" idx="1"/>
          </p:cNvCxnSpPr>
          <p:nvPr/>
        </p:nvCxnSpPr>
        <p:spPr>
          <a:xfrm flipV="1">
            <a:off x="4354352" y="1369896"/>
            <a:ext cx="251768" cy="240868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ECD320-D3A9-4FFD-A5D9-C652079D9F70}"/>
              </a:ext>
            </a:extLst>
          </p:cNvPr>
          <p:cNvCxnSpPr>
            <a:cxnSpLocks/>
            <a:stCxn id="54" idx="3"/>
            <a:endCxn id="59" idx="1"/>
          </p:cNvCxnSpPr>
          <p:nvPr/>
        </p:nvCxnSpPr>
        <p:spPr>
          <a:xfrm>
            <a:off x="2777306" y="1649712"/>
            <a:ext cx="1532820" cy="5279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E2FD2C5-43CB-4769-BED1-14B12DACA377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2422681" y="1490235"/>
            <a:ext cx="266171" cy="15947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6371D34-5AF8-4AC4-8ECB-BEE66407F6BD}"/>
              </a:ext>
            </a:extLst>
          </p:cNvPr>
          <p:cNvCxnSpPr>
            <a:cxnSpLocks/>
            <a:stCxn id="53" idx="1"/>
            <a:endCxn id="51" idx="0"/>
          </p:cNvCxnSpPr>
          <p:nvPr/>
        </p:nvCxnSpPr>
        <p:spPr>
          <a:xfrm flipH="1">
            <a:off x="2229542" y="1490235"/>
            <a:ext cx="104685" cy="296305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D1A262A-635A-4D40-85C3-D553C2C73121}"/>
              </a:ext>
            </a:extLst>
          </p:cNvPr>
          <p:cNvCxnSpPr>
            <a:cxnSpLocks/>
            <a:stCxn id="49" idx="3"/>
            <a:endCxn id="51" idx="1"/>
          </p:cNvCxnSpPr>
          <p:nvPr/>
        </p:nvCxnSpPr>
        <p:spPr>
          <a:xfrm>
            <a:off x="1815057" y="1824903"/>
            <a:ext cx="370259" cy="5864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3979D07-EB71-4D99-9158-BC27AB86ABEC}"/>
              </a:ext>
            </a:extLst>
          </p:cNvPr>
          <p:cNvCxnSpPr>
            <a:cxnSpLocks/>
            <a:stCxn id="53" idx="2"/>
            <a:endCxn id="66" idx="0"/>
          </p:cNvCxnSpPr>
          <p:nvPr/>
        </p:nvCxnSpPr>
        <p:spPr>
          <a:xfrm>
            <a:off x="2378455" y="1534462"/>
            <a:ext cx="2541476" cy="1575311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1EC3AD-A7D9-49B2-A3D3-55172C5DF91B}"/>
              </a:ext>
            </a:extLst>
          </p:cNvPr>
          <p:cNvCxnSpPr>
            <a:cxnSpLocks/>
            <a:stCxn id="54" idx="2"/>
            <a:endCxn id="65" idx="1"/>
          </p:cNvCxnSpPr>
          <p:nvPr/>
        </p:nvCxnSpPr>
        <p:spPr>
          <a:xfrm>
            <a:off x="2733079" y="1693939"/>
            <a:ext cx="1665899" cy="150428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D669399-DBCC-417D-AE93-ADC8C7B623D5}"/>
              </a:ext>
            </a:extLst>
          </p:cNvPr>
          <p:cNvCxnSpPr>
            <a:cxnSpLocks/>
            <a:stCxn id="51" idx="2"/>
            <a:endCxn id="61" idx="0"/>
          </p:cNvCxnSpPr>
          <p:nvPr/>
        </p:nvCxnSpPr>
        <p:spPr>
          <a:xfrm>
            <a:off x="2229543" y="1874994"/>
            <a:ext cx="2156956" cy="408061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F81E3AF-B254-4495-AF67-2A218730BEBD}"/>
              </a:ext>
            </a:extLst>
          </p:cNvPr>
          <p:cNvCxnSpPr>
            <a:cxnSpLocks/>
            <a:stCxn id="49" idx="3"/>
            <a:endCxn id="64" idx="0"/>
          </p:cNvCxnSpPr>
          <p:nvPr/>
        </p:nvCxnSpPr>
        <p:spPr>
          <a:xfrm>
            <a:off x="1815057" y="1824903"/>
            <a:ext cx="2150706" cy="1896839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48B2E98-7716-4094-B636-8FCC62576A68}"/>
              </a:ext>
            </a:extLst>
          </p:cNvPr>
          <p:cNvCxnSpPr>
            <a:cxnSpLocks/>
            <a:stCxn id="55" idx="2"/>
            <a:endCxn id="54" idx="3"/>
          </p:cNvCxnSpPr>
          <p:nvPr/>
        </p:nvCxnSpPr>
        <p:spPr>
          <a:xfrm flipV="1">
            <a:off x="2003854" y="1649712"/>
            <a:ext cx="773452" cy="2007592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C14F000-EFDB-4605-A082-E1DA6EB354C1}"/>
              </a:ext>
            </a:extLst>
          </p:cNvPr>
          <p:cNvCxnSpPr>
            <a:cxnSpLocks/>
            <a:stCxn id="59" idx="2"/>
            <a:endCxn id="56" idx="0"/>
          </p:cNvCxnSpPr>
          <p:nvPr/>
        </p:nvCxnSpPr>
        <p:spPr>
          <a:xfrm flipH="1">
            <a:off x="2233609" y="1699217"/>
            <a:ext cx="2120744" cy="186856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49619DF-D597-4D60-A4C4-502C16C03630}"/>
              </a:ext>
            </a:extLst>
          </p:cNvPr>
          <p:cNvCxnSpPr>
            <a:cxnSpLocks/>
            <a:stCxn id="57" idx="0"/>
            <a:endCxn id="62" idx="1"/>
          </p:cNvCxnSpPr>
          <p:nvPr/>
        </p:nvCxnSpPr>
        <p:spPr>
          <a:xfrm flipV="1">
            <a:off x="2306079" y="2316846"/>
            <a:ext cx="2715195" cy="134512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B6F9A23-ECAC-4168-B2C1-3F29A617AE78}"/>
              </a:ext>
            </a:extLst>
          </p:cNvPr>
          <p:cNvCxnSpPr>
            <a:cxnSpLocks/>
            <a:stCxn id="61" idx="2"/>
            <a:endCxn id="56" idx="0"/>
          </p:cNvCxnSpPr>
          <p:nvPr/>
        </p:nvCxnSpPr>
        <p:spPr>
          <a:xfrm flipH="1">
            <a:off x="2233608" y="2371508"/>
            <a:ext cx="2152890" cy="1196276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94BCFE9-DB03-4A87-BC6D-C97F61F2F25E}"/>
              </a:ext>
            </a:extLst>
          </p:cNvPr>
          <p:cNvCxnSpPr>
            <a:cxnSpLocks/>
            <a:stCxn id="49" idx="3"/>
            <a:endCxn id="60" idx="2"/>
          </p:cNvCxnSpPr>
          <p:nvPr/>
        </p:nvCxnSpPr>
        <p:spPr>
          <a:xfrm>
            <a:off x="1815057" y="1824902"/>
            <a:ext cx="3254947" cy="14978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CF9608D-8515-4D66-B2AC-EF379FDD5FE3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 flipH="1">
            <a:off x="3225345" y="1414123"/>
            <a:ext cx="1425002" cy="2138980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FBE35D7-EFDE-4DD8-882C-4F626F9A76C9}"/>
              </a:ext>
            </a:extLst>
          </p:cNvPr>
          <p:cNvCxnSpPr>
            <a:cxnSpLocks/>
            <a:stCxn id="60" idx="2"/>
            <a:endCxn id="64" idx="0"/>
          </p:cNvCxnSpPr>
          <p:nvPr/>
        </p:nvCxnSpPr>
        <p:spPr>
          <a:xfrm flipH="1">
            <a:off x="3965763" y="1839880"/>
            <a:ext cx="1104241" cy="1881862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62D998C-4447-4E61-963F-A5E89791FE0E}"/>
              </a:ext>
            </a:extLst>
          </p:cNvPr>
          <p:cNvCxnSpPr>
            <a:cxnSpLocks/>
            <a:stCxn id="56" idx="1"/>
            <a:endCxn id="51" idx="2"/>
          </p:cNvCxnSpPr>
          <p:nvPr/>
        </p:nvCxnSpPr>
        <p:spPr>
          <a:xfrm flipV="1">
            <a:off x="2189381" y="1874994"/>
            <a:ext cx="40161" cy="1737017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88C02C5-900C-414C-BC8F-9004122D2052}"/>
              </a:ext>
            </a:extLst>
          </p:cNvPr>
          <p:cNvCxnSpPr>
            <a:cxnSpLocks/>
            <a:stCxn id="54" idx="3"/>
            <a:endCxn id="62" idx="1"/>
          </p:cNvCxnSpPr>
          <p:nvPr/>
        </p:nvCxnSpPr>
        <p:spPr>
          <a:xfrm>
            <a:off x="2777305" y="1649713"/>
            <a:ext cx="2243969" cy="667133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5F788A7-3C8C-4D68-A9C2-2A664885E069}"/>
              </a:ext>
            </a:extLst>
          </p:cNvPr>
          <p:cNvCxnSpPr>
            <a:cxnSpLocks/>
            <a:stCxn id="65" idx="1"/>
            <a:endCxn id="63" idx="3"/>
          </p:cNvCxnSpPr>
          <p:nvPr/>
        </p:nvCxnSpPr>
        <p:spPr>
          <a:xfrm flipH="1">
            <a:off x="3269572" y="3198226"/>
            <a:ext cx="1129406" cy="399104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7A799B33-A8A0-48F8-884F-E2ACF767DA3A}"/>
              </a:ext>
            </a:extLst>
          </p:cNvPr>
          <p:cNvSpPr txBox="1"/>
          <p:nvPr/>
        </p:nvSpPr>
        <p:spPr>
          <a:xfrm>
            <a:off x="5385598" y="1688988"/>
            <a:ext cx="24054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Wind Energy</a:t>
            </a:r>
          </a:p>
          <a:p>
            <a:pPr defTabSz="514350"/>
            <a:r>
              <a:rPr lang="en-US" sz="900" b="1" i="1" dirty="0">
                <a:solidFill>
                  <a:srgbClr val="004165"/>
                </a:solidFill>
                <a:latin typeface="Montserrat" panose="00000500000000000000" pitchFamily="2" charset="0"/>
              </a:rPr>
              <a:t>	</a:t>
            </a:r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From Sterling to </a:t>
            </a:r>
            <a:r>
              <a:rPr lang="en-US" sz="900" b="1" i="1" dirty="0" err="1">
                <a:solidFill>
                  <a:srgbClr val="54514A"/>
                </a:solidFill>
                <a:latin typeface="Montserrat" panose="00000500000000000000" pitchFamily="2" charset="0"/>
              </a:rPr>
              <a:t>Rangely</a:t>
            </a:r>
            <a:endParaRPr lang="en-US" sz="900" b="1" i="1" dirty="0">
              <a:solidFill>
                <a:srgbClr val="54514A"/>
              </a:solidFill>
              <a:latin typeface="Montserrat" panose="00000500000000000000" pitchFamily="2" charset="0"/>
            </a:endParaRPr>
          </a:p>
          <a:p>
            <a:pPr defTabSz="514350"/>
            <a:endParaRPr lang="en-US" sz="900" b="1" i="1" dirty="0">
              <a:solidFill>
                <a:srgbClr val="004165"/>
              </a:solidFill>
              <a:latin typeface="Montserrat" panose="00000500000000000000" pitchFamily="2" charset="0"/>
            </a:endParaRP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Cyber Security</a:t>
            </a:r>
          </a:p>
          <a:p>
            <a:pPr defTabSz="514350"/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	Craig to Burlington</a:t>
            </a:r>
            <a:endParaRPr lang="en-US" sz="900" b="1" dirty="0">
              <a:solidFill>
                <a:srgbClr val="004165"/>
              </a:solidFill>
              <a:latin typeface="Montserrat" panose="00000500000000000000" pitchFamily="2" charset="0"/>
            </a:endParaRPr>
          </a:p>
          <a:p>
            <a:pPr defTabSz="514350"/>
            <a:endParaRPr lang="en-US" sz="900" b="1" dirty="0">
              <a:solidFill>
                <a:srgbClr val="004165"/>
              </a:solidFill>
              <a:latin typeface="Montserrat" panose="00000500000000000000" pitchFamily="2" charset="0"/>
            </a:endParaRP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Behavioral Health and Addiction Counseling</a:t>
            </a: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	</a:t>
            </a:r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 From Trinidad to Yuma</a:t>
            </a:r>
            <a:endParaRPr lang="en-US" sz="900" b="1" dirty="0">
              <a:solidFill>
                <a:srgbClr val="004165"/>
              </a:solidFill>
              <a:latin typeface="Montserrat" panose="00000500000000000000" pitchFamily="2" charset="0"/>
            </a:endParaRPr>
          </a:p>
          <a:p>
            <a:pPr defTabSz="514350"/>
            <a:endParaRPr lang="en-US" sz="900" b="1" dirty="0">
              <a:solidFill>
                <a:srgbClr val="004165"/>
              </a:solidFill>
              <a:latin typeface="Montserrat" panose="00000500000000000000" pitchFamily="2" charset="0"/>
            </a:endParaRP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Mental Health Counseling</a:t>
            </a:r>
          </a:p>
          <a:p>
            <a:pPr defTabSz="514350"/>
            <a:r>
              <a:rPr lang="en-US" sz="900" b="1" i="1" dirty="0">
                <a:solidFill>
                  <a:srgbClr val="004165"/>
                </a:solidFill>
                <a:latin typeface="Montserrat" panose="00000500000000000000" pitchFamily="2" charset="0"/>
              </a:rPr>
              <a:t>	</a:t>
            </a:r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From La Junta to Bayfield</a:t>
            </a:r>
          </a:p>
          <a:p>
            <a:pPr defTabSz="514350"/>
            <a:endParaRPr lang="en-US" sz="900" b="1" i="1" dirty="0">
              <a:solidFill>
                <a:srgbClr val="54514A"/>
              </a:solidFill>
              <a:latin typeface="Montserrat" panose="00000500000000000000" pitchFamily="2" charset="0"/>
            </a:endParaRP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Engineering Science STAA</a:t>
            </a:r>
            <a:r>
              <a:rPr lang="en-US" sz="900" b="1" i="1" dirty="0">
                <a:solidFill>
                  <a:srgbClr val="004165"/>
                </a:solidFill>
                <a:latin typeface="Montserrat" panose="00000500000000000000" pitchFamily="2" charset="0"/>
              </a:rPr>
              <a:t>	</a:t>
            </a:r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From Lakewood to Lamar</a:t>
            </a:r>
          </a:p>
          <a:p>
            <a:pPr defTabSz="514350"/>
            <a:endParaRPr lang="en-US" sz="900" b="1" i="1" dirty="0">
              <a:solidFill>
                <a:srgbClr val="54514A"/>
              </a:solidFill>
              <a:latin typeface="Montserrat" panose="00000500000000000000" pitchFamily="2" charset="0"/>
            </a:endParaRPr>
          </a:p>
          <a:p>
            <a:pPr defTabSz="514350"/>
            <a:r>
              <a:rPr lang="en-US" sz="900" b="1" dirty="0">
                <a:solidFill>
                  <a:srgbClr val="004165"/>
                </a:solidFill>
                <a:latin typeface="Montserrat" panose="00000500000000000000" pitchFamily="2" charset="0"/>
              </a:rPr>
              <a:t>Agricultural Science</a:t>
            </a:r>
          </a:p>
          <a:p>
            <a:pPr defTabSz="514350"/>
            <a:r>
              <a:rPr lang="en-US" sz="900" b="1" i="1" dirty="0">
                <a:solidFill>
                  <a:srgbClr val="004165"/>
                </a:solidFill>
                <a:latin typeface="Montserrat" panose="00000500000000000000" pitchFamily="2" charset="0"/>
              </a:rPr>
              <a:t>	</a:t>
            </a:r>
            <a:r>
              <a:rPr lang="en-US" sz="900" b="1" i="1" dirty="0">
                <a:solidFill>
                  <a:srgbClr val="54514A"/>
                </a:solidFill>
                <a:latin typeface="Montserrat" panose="00000500000000000000" pitchFamily="2" charset="0"/>
              </a:rPr>
              <a:t>From Ft. Morgan to Aurora</a:t>
            </a:r>
          </a:p>
          <a:p>
            <a:pPr defTabSz="514350"/>
            <a:endParaRPr lang="en-US" sz="900" b="1" i="1" dirty="0">
              <a:solidFill>
                <a:srgbClr val="54514A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17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9A34-B945-A855-C684-36EE8B5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ADE3-94EE-EE40-FA56-91FDFA2C0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access to quality academic programs, workforce development, and student support services</a:t>
            </a:r>
          </a:p>
          <a:p>
            <a:r>
              <a:rPr lang="en-US" dirty="0"/>
              <a:t>Greater instructional cost efficiencies</a:t>
            </a:r>
          </a:p>
          <a:p>
            <a:r>
              <a:rPr lang="en-US" dirty="0"/>
              <a:t>Increase credential attainment</a:t>
            </a:r>
          </a:p>
          <a:p>
            <a:r>
              <a:rPr lang="en-US" dirty="0"/>
              <a:t>Support expansive geographic locations and rural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C0B1E-29AF-91C4-907E-8FFFB7AA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BF282-4299-E3FD-59E4-4BC3ECFB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CoOnlineLogoHorizGradTag.jpg">
            <a:extLst>
              <a:ext uri="{FF2B5EF4-FFF2-40B4-BE49-F238E27FC236}">
                <a16:creationId xmlns:a16="http://schemas.microsoft.com/office/drawing/2014/main" id="{927C29A7-B13E-011F-0466-EFBC82252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9" b="22222"/>
          <a:stretch/>
        </p:blipFill>
        <p:spPr>
          <a:xfrm>
            <a:off x="0" y="1514057"/>
            <a:ext cx="4758582" cy="21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92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DDD6-CF4A-98B8-CCBB-B86977AAD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27" y="2202282"/>
            <a:ext cx="4183302" cy="738935"/>
          </a:xfrm>
        </p:spPr>
        <p:txBody>
          <a:bodyPr>
            <a:normAutofit fontScale="90000"/>
          </a:bodyPr>
          <a:lstStyle/>
          <a:p>
            <a:r>
              <a:rPr lang="en-US" dirty="0"/>
              <a:t>Colorado Skills Institute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00EDE-5C0E-14E8-D847-FC39F7FE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2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00E2-9C39-8A4A-E860-D647BAF9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that Exist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94864-97B4-D886-3DD0-70DFBBFC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Employer demand</a:t>
            </a:r>
          </a:p>
          <a:p>
            <a:r>
              <a:rPr lang="en-US" sz="1600" dirty="0"/>
              <a:t>Lack of state funding; operating at a loss</a:t>
            </a:r>
          </a:p>
          <a:p>
            <a:r>
              <a:rPr lang="en-US" sz="1600" dirty="0"/>
              <a:t>A lack of consistent data, processes, and systems for non-credit offerings, enrollment, expenses and revenue. </a:t>
            </a:r>
          </a:p>
          <a:p>
            <a:r>
              <a:rPr lang="en-US" sz="1600" dirty="0"/>
              <a:t>No system-wide approach to non-credit/workforce development tracking, registration, course offerings, fee collection. </a:t>
            </a:r>
          </a:p>
        </p:txBody>
      </p:sp>
    </p:spTree>
    <p:extLst>
      <p:ext uri="{BB962C8B-B14F-4D97-AF65-F5344CB8AC3E}">
        <p14:creationId xmlns:p14="http://schemas.microsoft.com/office/powerpoint/2010/main" val="3953999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5A6C7E-7304-106A-E5B1-907BBA7D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Skills Institute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59AF0-BCB4-3AFF-779A-7CEE2114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Systemwide central marketplace for online non-credit programs </a:t>
            </a:r>
          </a:p>
          <a:p>
            <a:r>
              <a:rPr lang="en-US" dirty="0"/>
              <a:t>25 programs at launch with industry verification </a:t>
            </a:r>
          </a:p>
          <a:p>
            <a:r>
              <a:rPr lang="en-US" dirty="0"/>
              <a:t>Content could be college contributed (with revenue share) contracted, or acquired externally </a:t>
            </a:r>
          </a:p>
          <a:p>
            <a:r>
              <a:rPr lang="en-US" dirty="0"/>
              <a:t>State-wide business corporate portal</a:t>
            </a:r>
          </a:p>
          <a:p>
            <a:r>
              <a:rPr lang="en-US" dirty="0"/>
              <a:t>Programs will be evaluated by disciplines for PLA</a:t>
            </a:r>
          </a:p>
        </p:txBody>
      </p:sp>
    </p:spTree>
    <p:extLst>
      <p:ext uri="{BB962C8B-B14F-4D97-AF65-F5344CB8AC3E}">
        <p14:creationId xmlns:p14="http://schemas.microsoft.com/office/powerpoint/2010/main" val="1654236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615F-985E-314D-F9A1-6E733121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39202"/>
            <a:ext cx="7886700" cy="1469141"/>
          </a:xfrm>
        </p:spPr>
        <p:txBody>
          <a:bodyPr/>
          <a:lstStyle/>
          <a:p>
            <a:pPr algn="ctr"/>
            <a:r>
              <a:rPr lang="en-US" dirty="0"/>
              <a:t>Questions? 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landon.pirius@cccs.edu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EC711-2595-1F4C-398A-F4190176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Consortium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9284594"/>
              </p:ext>
            </p:extLst>
          </p:nvPr>
        </p:nvGraphicFramePr>
        <p:xfrm>
          <a:off x="738786" y="1106343"/>
          <a:ext cx="7648259" cy="354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0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400" baseline="0" dirty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400" dirty="0">
                        <a:latin typeface="Helvetica Neue"/>
                        <a:cs typeface="Helvetica Neue"/>
                      </a:endParaRP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400" baseline="0" dirty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0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1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23687"/>
              </p:ext>
            </p:extLst>
          </p:nvPr>
        </p:nvGraphicFramePr>
        <p:xfrm>
          <a:off x="4720464" y="1098550"/>
          <a:ext cx="3747876" cy="385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628650" y="1013528"/>
          <a:ext cx="3747876" cy="394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3281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3D7881-4BB5-4F08-8600-93E2282F8198}"/>
              </a:ext>
            </a:extLst>
          </p:cNvPr>
          <p:cNvCxnSpPr>
            <a:cxnSpLocks/>
          </p:cNvCxnSpPr>
          <p:nvPr/>
        </p:nvCxnSpPr>
        <p:spPr>
          <a:xfrm flipH="1">
            <a:off x="4430579" y="1266541"/>
            <a:ext cx="1" cy="16801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1F5F6F-6420-479D-BE4D-F38824FB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en-US" dirty="0"/>
              <a:t>Project Structure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9846E2F-FFD9-4E86-8CA0-363F9F09BCEF}"/>
              </a:ext>
            </a:extLst>
          </p:cNvPr>
          <p:cNvSpPr/>
          <p:nvPr/>
        </p:nvSpPr>
        <p:spPr>
          <a:xfrm>
            <a:off x="3812998" y="648958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Steering Committee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0BFB76-E322-4EC6-BBC2-E08203C78236}"/>
              </a:ext>
            </a:extLst>
          </p:cNvPr>
          <p:cNvSpPr/>
          <p:nvPr/>
        </p:nvSpPr>
        <p:spPr>
          <a:xfrm>
            <a:off x="3812999" y="1425900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Project Team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4AC4230-6C77-4C1D-B9AF-777C12457175}"/>
              </a:ext>
            </a:extLst>
          </p:cNvPr>
          <p:cNvSpPr/>
          <p:nvPr/>
        </p:nvSpPr>
        <p:spPr>
          <a:xfrm>
            <a:off x="808457" y="2946717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Academic Affairs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EF58DD-88BE-44B3-B61E-B9752AF5BFF4}"/>
              </a:ext>
            </a:extLst>
          </p:cNvPr>
          <p:cNvSpPr/>
          <p:nvPr/>
        </p:nvSpPr>
        <p:spPr>
          <a:xfrm>
            <a:off x="2303008" y="2946717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Technology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612A9AE-F25D-4107-9865-C0345EB3EFF7}"/>
              </a:ext>
            </a:extLst>
          </p:cNvPr>
          <p:cNvSpPr/>
          <p:nvPr/>
        </p:nvSpPr>
        <p:spPr>
          <a:xfrm>
            <a:off x="3797559" y="2946717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Learning Design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F5360-1684-4EA1-9DB5-BE4EB131CE1D}"/>
              </a:ext>
            </a:extLst>
          </p:cNvPr>
          <p:cNvSpPr/>
          <p:nvPr/>
        </p:nvSpPr>
        <p:spPr>
          <a:xfrm>
            <a:off x="5292110" y="2946717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Learning Resources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E50710-4899-4F8C-B5B5-230BB9FA40A2}"/>
              </a:ext>
            </a:extLst>
          </p:cNvPr>
          <p:cNvSpPr/>
          <p:nvPr/>
        </p:nvSpPr>
        <p:spPr>
          <a:xfrm>
            <a:off x="6786660" y="2946717"/>
            <a:ext cx="1235165" cy="617582"/>
          </a:xfrm>
          <a:custGeom>
            <a:avLst/>
            <a:gdLst>
              <a:gd name="connsiteX0" fmla="*/ 0 w 1646887"/>
              <a:gd name="connsiteY0" fmla="*/ 0 h 823443"/>
              <a:gd name="connsiteX1" fmla="*/ 1646887 w 1646887"/>
              <a:gd name="connsiteY1" fmla="*/ 0 h 823443"/>
              <a:gd name="connsiteX2" fmla="*/ 1646887 w 1646887"/>
              <a:gd name="connsiteY2" fmla="*/ 823443 h 823443"/>
              <a:gd name="connsiteX3" fmla="*/ 0 w 1646887"/>
              <a:gd name="connsiteY3" fmla="*/ 823443 h 823443"/>
              <a:gd name="connsiteX4" fmla="*/ 0 w 1646887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887" h="823443">
                <a:moveTo>
                  <a:pt x="0" y="0"/>
                </a:moveTo>
                <a:lnTo>
                  <a:pt x="1646887" y="0"/>
                </a:lnTo>
                <a:lnTo>
                  <a:pt x="1646887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Student Support Services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CA61C3-0A5C-480F-ADFD-A9DA2B758ECB}"/>
              </a:ext>
            </a:extLst>
          </p:cNvPr>
          <p:cNvSpPr/>
          <p:nvPr/>
        </p:nvSpPr>
        <p:spPr>
          <a:xfrm>
            <a:off x="5276719" y="2044186"/>
            <a:ext cx="1599194" cy="617582"/>
          </a:xfrm>
          <a:custGeom>
            <a:avLst/>
            <a:gdLst>
              <a:gd name="connsiteX0" fmla="*/ 0 w 2132258"/>
              <a:gd name="connsiteY0" fmla="*/ 0 h 823443"/>
              <a:gd name="connsiteX1" fmla="*/ 2132258 w 2132258"/>
              <a:gd name="connsiteY1" fmla="*/ 0 h 823443"/>
              <a:gd name="connsiteX2" fmla="*/ 2132258 w 2132258"/>
              <a:gd name="connsiteY2" fmla="*/ 823443 h 823443"/>
              <a:gd name="connsiteX3" fmla="*/ 0 w 2132258"/>
              <a:gd name="connsiteY3" fmla="*/ 823443 h 823443"/>
              <a:gd name="connsiteX4" fmla="*/ 0 w 2132258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258" h="823443">
                <a:moveTo>
                  <a:pt x="0" y="0"/>
                </a:moveTo>
                <a:lnTo>
                  <a:pt x="2132258" y="0"/>
                </a:lnTo>
                <a:lnTo>
                  <a:pt x="2132258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Online Faculty &amp; Instructor Advisory Committee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EB23854-3548-4095-BDFE-8CDCE2944611}"/>
              </a:ext>
            </a:extLst>
          </p:cNvPr>
          <p:cNvSpPr/>
          <p:nvPr/>
        </p:nvSpPr>
        <p:spPr>
          <a:xfrm>
            <a:off x="2073094" y="2052741"/>
            <a:ext cx="1599194" cy="617582"/>
          </a:xfrm>
          <a:custGeom>
            <a:avLst/>
            <a:gdLst>
              <a:gd name="connsiteX0" fmla="*/ 0 w 2132258"/>
              <a:gd name="connsiteY0" fmla="*/ 0 h 823443"/>
              <a:gd name="connsiteX1" fmla="*/ 2132258 w 2132258"/>
              <a:gd name="connsiteY1" fmla="*/ 0 h 823443"/>
              <a:gd name="connsiteX2" fmla="*/ 2132258 w 2132258"/>
              <a:gd name="connsiteY2" fmla="*/ 823443 h 823443"/>
              <a:gd name="connsiteX3" fmla="*/ 0 w 2132258"/>
              <a:gd name="connsiteY3" fmla="*/ 823443 h 823443"/>
              <a:gd name="connsiteX4" fmla="*/ 0 w 2132258"/>
              <a:gd name="connsiteY4" fmla="*/ 0 h 82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258" h="823443">
                <a:moveTo>
                  <a:pt x="0" y="0"/>
                </a:moveTo>
                <a:lnTo>
                  <a:pt x="2132258" y="0"/>
                </a:lnTo>
                <a:lnTo>
                  <a:pt x="2132258" y="823443"/>
                </a:lnTo>
                <a:lnTo>
                  <a:pt x="0" y="8234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" tIns="9049" rIns="9049" bIns="9049" numCol="1" spcCol="1270" anchor="ctr" anchorCtr="0">
            <a:noAutofit/>
          </a:bodyPr>
          <a:lstStyle/>
          <a:p>
            <a:pPr algn="ctr" defTabSz="6333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5" dirty="0"/>
              <a:t>Functional Groups &amp; Consultants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DE37A-EEC7-494B-B319-5762060FADA7}"/>
              </a:ext>
            </a:extLst>
          </p:cNvPr>
          <p:cNvCxnSpPr>
            <a:cxnSpLocks/>
          </p:cNvCxnSpPr>
          <p:nvPr/>
        </p:nvCxnSpPr>
        <p:spPr>
          <a:xfrm flipH="1">
            <a:off x="3679034" y="2362200"/>
            <a:ext cx="160019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BF01217-801F-41C5-A662-27445A7F703B}"/>
              </a:ext>
            </a:extLst>
          </p:cNvPr>
          <p:cNvSpPr txBox="1"/>
          <p:nvPr/>
        </p:nvSpPr>
        <p:spPr>
          <a:xfrm>
            <a:off x="758449" y="3589875"/>
            <a:ext cx="1285172" cy="10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Course Scheduling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Curriculum and Instruction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Online Programs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Online Non-Credit Offerings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013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C8DD7A-DD9F-4ADB-9A5A-6A7196757958}"/>
              </a:ext>
            </a:extLst>
          </p:cNvPr>
          <p:cNvSpPr txBox="1"/>
          <p:nvPr/>
        </p:nvSpPr>
        <p:spPr>
          <a:xfrm>
            <a:off x="2303007" y="3617191"/>
            <a:ext cx="1285172" cy="13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Faculty and student Support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LMS configuration and integrations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Business processes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Technology build for schedule and registration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013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1DD899-07F5-4B97-87E7-3E22F8F7CE76}"/>
              </a:ext>
            </a:extLst>
          </p:cNvPr>
          <p:cNvSpPr txBox="1"/>
          <p:nvPr/>
        </p:nvSpPr>
        <p:spPr>
          <a:xfrm>
            <a:off x="3787993" y="3589875"/>
            <a:ext cx="1454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Common wireframe (navigation) and course design elements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Collaborative development process and examples of ready-to-teach courses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Recommendations re.  training/ support  for faculty and students</a:t>
            </a:r>
            <a:endParaRPr lang="en-US" sz="1013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7F9499-3BEF-4FB3-8DDB-117CD95757EB}"/>
              </a:ext>
            </a:extLst>
          </p:cNvPr>
          <p:cNvSpPr txBox="1"/>
          <p:nvPr/>
        </p:nvSpPr>
        <p:spPr>
          <a:xfrm>
            <a:off x="5297313" y="3617192"/>
            <a:ext cx="128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Library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OER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Course materials: Books, supplies, lab kits, publisher content</a:t>
            </a:r>
            <a:endParaRPr lang="en-US" sz="1013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E7621-062F-4DC9-926C-1C8B9D683164}"/>
              </a:ext>
            </a:extLst>
          </p:cNvPr>
          <p:cNvSpPr txBox="1"/>
          <p:nvPr/>
        </p:nvSpPr>
        <p:spPr>
          <a:xfrm>
            <a:off x="6786658" y="3617191"/>
            <a:ext cx="1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Student registration interface and business processes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 err="1"/>
              <a:t>Transcripting</a:t>
            </a:r>
            <a:endParaRPr lang="en-US" sz="900" dirty="0"/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Advising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/>
              <a:t>Other student support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16FDE3-5EC5-4335-9F32-69015D19BDFA}"/>
              </a:ext>
            </a:extLst>
          </p:cNvPr>
          <p:cNvCxnSpPr/>
          <p:nvPr/>
        </p:nvCxnSpPr>
        <p:spPr>
          <a:xfrm>
            <a:off x="1429173" y="2810933"/>
            <a:ext cx="5974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1C0D6E-B96B-45C9-86B5-DC3BC14240C3}"/>
              </a:ext>
            </a:extLst>
          </p:cNvPr>
          <p:cNvCxnSpPr/>
          <p:nvPr/>
        </p:nvCxnSpPr>
        <p:spPr>
          <a:xfrm>
            <a:off x="1429173" y="2810933"/>
            <a:ext cx="0" cy="13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C782DE-CF8E-41F2-B508-942C04D7D3A9}"/>
              </a:ext>
            </a:extLst>
          </p:cNvPr>
          <p:cNvCxnSpPr/>
          <p:nvPr/>
        </p:nvCxnSpPr>
        <p:spPr>
          <a:xfrm>
            <a:off x="2922693" y="2810933"/>
            <a:ext cx="0" cy="13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BD079A-5D01-494C-8F20-B5129BD78C0F}"/>
              </a:ext>
            </a:extLst>
          </p:cNvPr>
          <p:cNvCxnSpPr/>
          <p:nvPr/>
        </p:nvCxnSpPr>
        <p:spPr>
          <a:xfrm>
            <a:off x="5940213" y="2810933"/>
            <a:ext cx="0" cy="13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E1D131-C2A3-459E-BF29-A93B05955F73}"/>
              </a:ext>
            </a:extLst>
          </p:cNvPr>
          <p:cNvCxnSpPr/>
          <p:nvPr/>
        </p:nvCxnSpPr>
        <p:spPr>
          <a:xfrm>
            <a:off x="7403253" y="2810933"/>
            <a:ext cx="0" cy="13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A1B6AB-0DC7-9145-90DD-09F917D95E2B}"/>
              </a:ext>
            </a:extLst>
          </p:cNvPr>
          <p:cNvSpPr txBox="1"/>
          <p:nvPr/>
        </p:nvSpPr>
        <p:spPr>
          <a:xfrm>
            <a:off x="624335" y="812135"/>
            <a:ext cx="291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and cross-functional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Subcommittees</a:t>
            </a:r>
            <a:r>
              <a:rPr lang="en-US" dirty="0"/>
              <a:t> co-chaired by college and system reps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615F-985E-314D-F9A1-6E733121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EC711-2595-1F4C-398A-F4190176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D168B5-6B4A-01E9-0684-7C065C5F6B7C}"/>
              </a:ext>
            </a:extLst>
          </p:cNvPr>
          <p:cNvGraphicFramePr/>
          <p:nvPr/>
        </p:nvGraphicFramePr>
        <p:xfrm>
          <a:off x="622935" y="948690"/>
          <a:ext cx="7898130" cy="4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444713-8983-4B20-38A9-3BDED951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750 Unique Online Courses (AY22)</a:t>
            </a:r>
          </a:p>
        </p:txBody>
      </p:sp>
    </p:spTree>
    <p:extLst>
      <p:ext uri="{BB962C8B-B14F-4D97-AF65-F5344CB8AC3E}">
        <p14:creationId xmlns:p14="http://schemas.microsoft.com/office/powerpoint/2010/main" val="73359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47376</TotalTime>
  <Words>2567</Words>
  <Application>Microsoft Office PowerPoint</Application>
  <PresentationFormat>On-screen Show (16:9)</PresentationFormat>
  <Paragraphs>509</Paragraphs>
  <Slides>43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Helvetica Neue</vt:lpstr>
      <vt:lpstr>Helvetica Neue Light</vt:lpstr>
      <vt:lpstr>Helvetica Neue Medium</vt:lpstr>
      <vt:lpstr>Montserrat</vt:lpstr>
      <vt:lpstr>Office Theme</vt:lpstr>
      <vt:lpstr>Online Consortia</vt:lpstr>
      <vt:lpstr>Providing Educational Access Across Colorado</vt:lpstr>
      <vt:lpstr>Why Consortia?</vt:lpstr>
      <vt:lpstr>PowerPoint Presentation</vt:lpstr>
      <vt:lpstr>Colorado Online @ Consortium Goals</vt:lpstr>
      <vt:lpstr>Colorado Online @ Timeline</vt:lpstr>
      <vt:lpstr>Project Structure</vt:lpstr>
      <vt:lpstr>Instruction</vt:lpstr>
      <vt:lpstr>750 Unique Online Courses (AY22)</vt:lpstr>
      <vt:lpstr>Enrollment Distribution (AY22)</vt:lpstr>
      <vt:lpstr>            Discipline Transition</vt:lpstr>
      <vt:lpstr>Transition: Online Math courses</vt:lpstr>
      <vt:lpstr>Types of Colorado Online @ course sections</vt:lpstr>
      <vt:lpstr>What does the student see?  (CO Online Home College)</vt:lpstr>
      <vt:lpstr>What does the student see? (CO Online Consortium)</vt:lpstr>
      <vt:lpstr>Common course materials rationale</vt:lpstr>
      <vt:lpstr>Common course materials selection process</vt:lpstr>
      <vt:lpstr>Enrollment Cap</vt:lpstr>
      <vt:lpstr>Enrollment Cap – Summer &amp; Fall 2023 testing</vt:lpstr>
      <vt:lpstr>Enrollment Target</vt:lpstr>
      <vt:lpstr>Support Services</vt:lpstr>
      <vt:lpstr>Colorado Online @ Support Services</vt:lpstr>
      <vt:lpstr>Consortial Support Services</vt:lpstr>
      <vt:lpstr>Consortial Support Services, cont.</vt:lpstr>
      <vt:lpstr>Standardization</vt:lpstr>
      <vt:lpstr>Financial Model</vt:lpstr>
      <vt:lpstr>Colorado Online @</vt:lpstr>
      <vt:lpstr>Colorado Online @ Financial Model – Revenue</vt:lpstr>
      <vt:lpstr>Colorado Online @ Financial Model – RRCC Example</vt:lpstr>
      <vt:lpstr>Colorado Online @ Financial Model – RRCC Example</vt:lpstr>
      <vt:lpstr>Colorado Online @ Financial Model – RRCC Example</vt:lpstr>
      <vt:lpstr>Stay Connected </vt:lpstr>
      <vt:lpstr>Rural College Consortium</vt:lpstr>
      <vt:lpstr>PowerPoint Presentation</vt:lpstr>
      <vt:lpstr>Challenges That Exist</vt:lpstr>
      <vt:lpstr>Vision</vt:lpstr>
      <vt:lpstr>Governance</vt:lpstr>
      <vt:lpstr>Building the Rural Network</vt:lpstr>
      <vt:lpstr>Benefits</vt:lpstr>
      <vt:lpstr>Colorado Skills Institute</vt:lpstr>
      <vt:lpstr>Challenges that Exist</vt:lpstr>
      <vt:lpstr>Colorado Skills Institute</vt:lpstr>
      <vt:lpstr>Questions?   landon.pirius@cccs.edu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lastModifiedBy>Pirius, Landon</cp:lastModifiedBy>
  <cp:revision>380</cp:revision>
  <cp:lastPrinted>2023-01-25T14:50:21Z</cp:lastPrinted>
  <dcterms:created xsi:type="dcterms:W3CDTF">2021-07-08T13:59:42Z</dcterms:created>
  <dcterms:modified xsi:type="dcterms:W3CDTF">2023-04-07T14:20:50Z</dcterms:modified>
  <cp:category/>
</cp:coreProperties>
</file>