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780" y="6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144e2b9ec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144e2b9ec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144e2b9ec8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144e2b9ec8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144e2b9ec8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144e2b9ec8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144e2b9ec8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144e2b9ec8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144e2b9ec8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144e2b9ec8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144e2b9ec8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144e2b9ec8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144e2b9ec8_0_1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144e2b9ec8_0_1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144e2b9ec8_0_1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144e2b9ec8_0_1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docs.google.com/spreadsheets/d/1mWhtbR7_GRA3xfa9YezDAd431d3h_sm7/edit?usp=sharing&amp;ouid=111489788341397748928&amp;rtpof=true&amp;sd=true"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drive.google.com/file/d/11hTECtbSV8QEs9Qw-UKJ1nXTamnMCyAF/view?usp=sharing"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hyperlink" Target="https://drive.google.com/drive/folders/1N03ALzn5ULH6QEmmx5UkBkaNudPZ1MU-?usp=sharing" TargetMode="External"/><Relationship Id="rId5" Type="http://schemas.openxmlformats.org/officeDocument/2006/relationships/hyperlink" Target="https://drive.google.com/drive/folders/19YrKTAqC2bJ44Vk8tQol_QL0clRj0jyo?usp=sharing" TargetMode="External"/><Relationship Id="rId4" Type="http://schemas.openxmlformats.org/officeDocument/2006/relationships/hyperlink" Target="https://docs.google.com/spreadsheets/d/1bKy7l2do1-qv5s170xxiQ9DdCFkVCVMJ/edit?usp=sharing&amp;ouid=111489788341397748928&amp;rtpof=true&amp;sd=tru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drive.google.com/drive/folders/1zYZbrr2D4IIgY61pa0V-SvVgOFXIybKa?usp=sharing"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hyperlink" Target="https://drive.google.com/drive/folders/1G15dZSHhCVMam9ah1DmKSNUbilRCL7LF?usp=sharin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docs.google.com/spreadsheets/d/1YUydzaFkJaSGtSkOGHtpMlD76fNh15Ge/edit?usp=sharing&amp;ouid=111489788341397748928&amp;rtpof=true&amp;sd=true"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hyperlink" Target="https://cccs.sharepoint.com/:x:/s/CCCSCoursePrefixProgramCIPAlignmentGroup/Ef_k6lW2Y5NCljQpH8cIPZUB3Hq6juxs-ETCGBedPCMrmQ?wdLOR=c6F29F67E-4B09-0F48-A0EF-8FB271076933&amp;CID=e66be418-c576-e3df-1dd2-fa937941a249"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insidecoloradoonline.cccs.edu/"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insidecoloradoonline.cccs.edu/"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mailto:rachel.sefton@ccd.edu"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hyperlink" Target="mailto:eric.thompson@cccs.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623300" y="744575"/>
            <a:ext cx="8520600" cy="2052600"/>
          </a:xfrm>
          <a:prstGeom prst="rect">
            <a:avLst/>
          </a:prstGeom>
        </p:spPr>
        <p:txBody>
          <a:bodyPr spcFirstLastPara="1" wrap="square" lIns="91425" tIns="91425" rIns="91425" bIns="91425" anchor="b" anchorCtr="0">
            <a:noAutofit/>
          </a:bodyPr>
          <a:lstStyle/>
          <a:p>
            <a:pPr marL="224472" marR="1025793" lvl="0" indent="3954" algn="ctr" rtl="0">
              <a:lnSpc>
                <a:spcPct val="101818"/>
              </a:lnSpc>
              <a:spcBef>
                <a:spcPts val="1412"/>
              </a:spcBef>
              <a:spcAft>
                <a:spcPts val="0"/>
              </a:spcAft>
              <a:buNone/>
            </a:pPr>
            <a:r>
              <a:rPr lang="en" sz="3600" b="1" baseline="-25000">
                <a:latin typeface="Verdana"/>
                <a:ea typeface="Verdana"/>
                <a:cs typeface="Verdana"/>
                <a:sym typeface="Verdana"/>
              </a:rPr>
              <a:t>CCCS MAT Discipline: </a:t>
            </a:r>
            <a:endParaRPr sz="3600" b="1" baseline="-25000">
              <a:latin typeface="Verdana"/>
              <a:ea typeface="Verdana"/>
              <a:cs typeface="Verdana"/>
              <a:sym typeface="Verdana"/>
            </a:endParaRPr>
          </a:p>
          <a:p>
            <a:pPr marL="224472" marR="1025793" lvl="0" indent="3954" algn="ctr" rtl="0">
              <a:lnSpc>
                <a:spcPct val="101818"/>
              </a:lnSpc>
              <a:spcBef>
                <a:spcPts val="1412"/>
              </a:spcBef>
              <a:spcAft>
                <a:spcPts val="600"/>
              </a:spcAft>
              <a:buClr>
                <a:schemeClr val="dk1"/>
              </a:buClr>
              <a:buSzPts val="1100"/>
              <a:buFont typeface="Arial"/>
              <a:buNone/>
            </a:pPr>
            <a:r>
              <a:rPr lang="en" sz="3600" b="1" baseline="-25000">
                <a:latin typeface="Verdana"/>
                <a:ea typeface="Verdana"/>
                <a:cs typeface="Verdana"/>
                <a:sym typeface="Verdana"/>
              </a:rPr>
              <a:t>Where We've Been and Where We're Heading</a:t>
            </a:r>
            <a:endParaRPr sz="6900"/>
          </a:p>
        </p:txBody>
      </p:sp>
      <p:sp>
        <p:nvSpPr>
          <p:cNvPr id="55" name="Google Shape;55;p13"/>
          <p:cNvSpPr txBox="1">
            <a:spLocks noGrp="1"/>
          </p:cNvSpPr>
          <p:nvPr>
            <p:ph type="subTitle" idx="1"/>
          </p:nvPr>
        </p:nvSpPr>
        <p:spPr>
          <a:xfrm>
            <a:off x="311700" y="2834125"/>
            <a:ext cx="8520600" cy="12723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sz="1400">
              <a:latin typeface="Verdana"/>
              <a:ea typeface="Verdana"/>
              <a:cs typeface="Verdana"/>
              <a:sym typeface="Verdana"/>
            </a:endParaRPr>
          </a:p>
          <a:p>
            <a:pPr marL="0" lvl="0" indent="0" algn="ctr" rtl="0">
              <a:spcBef>
                <a:spcPts val="0"/>
              </a:spcBef>
              <a:spcAft>
                <a:spcPts val="0"/>
              </a:spcAft>
              <a:buNone/>
            </a:pPr>
            <a:endParaRPr sz="1400">
              <a:latin typeface="Verdana"/>
              <a:ea typeface="Verdana"/>
              <a:cs typeface="Verdana"/>
              <a:sym typeface="Verdana"/>
            </a:endParaRPr>
          </a:p>
          <a:p>
            <a:pPr marL="0" lvl="0" indent="0" algn="ctr" rtl="0">
              <a:spcBef>
                <a:spcPts val="0"/>
              </a:spcBef>
              <a:spcAft>
                <a:spcPts val="0"/>
              </a:spcAft>
              <a:buNone/>
            </a:pPr>
            <a:r>
              <a:rPr lang="en" sz="1400">
                <a:solidFill>
                  <a:schemeClr val="dk1"/>
                </a:solidFill>
                <a:latin typeface="Verdana"/>
                <a:ea typeface="Verdana"/>
                <a:cs typeface="Verdana"/>
                <a:sym typeface="Verdana"/>
              </a:rPr>
              <a:t>ColoMATYC </a:t>
            </a:r>
            <a:endParaRPr sz="1400">
              <a:solidFill>
                <a:schemeClr val="dk1"/>
              </a:solidFill>
              <a:latin typeface="Verdana"/>
              <a:ea typeface="Verdana"/>
              <a:cs typeface="Verdana"/>
              <a:sym typeface="Verdana"/>
            </a:endParaRPr>
          </a:p>
          <a:p>
            <a:pPr marL="0" lvl="0" indent="0" algn="ctr" rtl="0">
              <a:spcBef>
                <a:spcPts val="0"/>
              </a:spcBef>
              <a:spcAft>
                <a:spcPts val="0"/>
              </a:spcAft>
              <a:buNone/>
            </a:pPr>
            <a:r>
              <a:rPr lang="en" sz="1400">
                <a:solidFill>
                  <a:schemeClr val="dk1"/>
                </a:solidFill>
                <a:latin typeface="Verdana"/>
                <a:ea typeface="Verdana"/>
                <a:cs typeface="Verdana"/>
                <a:sym typeface="Verdana"/>
              </a:rPr>
              <a:t>April 7, 2023</a:t>
            </a:r>
            <a:endParaRPr sz="1400">
              <a:solidFill>
                <a:schemeClr val="dk1"/>
              </a:solidFill>
              <a:latin typeface="Verdana"/>
              <a:ea typeface="Verdana"/>
              <a:cs typeface="Verdana"/>
              <a:sym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Overview</a:t>
            </a:r>
            <a:endParaRPr/>
          </a:p>
        </p:txBody>
      </p:sp>
      <p:sp>
        <p:nvSpPr>
          <p:cNvPr id="61" name="Google Shape;61;p14"/>
          <p:cNvSpPr txBox="1">
            <a:spLocks noGrp="1"/>
          </p:cNvSpPr>
          <p:nvPr>
            <p:ph type="body" idx="1"/>
          </p:nvPr>
        </p:nvSpPr>
        <p:spPr>
          <a:xfrm>
            <a:off x="311700" y="1152475"/>
            <a:ext cx="86517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chemeClr val="dk1"/>
                </a:solidFill>
              </a:rPr>
              <a:t>Where We’ve Been (Items that changed Summer 2022)</a:t>
            </a:r>
            <a:endParaRPr>
              <a:solidFill>
                <a:schemeClr val="dk1"/>
              </a:solidFill>
            </a:endParaRPr>
          </a:p>
          <a:p>
            <a:pPr marL="457200" lvl="0" indent="-342900" algn="l" rtl="0">
              <a:spcBef>
                <a:spcPts val="1200"/>
              </a:spcBef>
              <a:spcAft>
                <a:spcPts val="0"/>
              </a:spcAft>
              <a:buClr>
                <a:schemeClr val="dk1"/>
              </a:buClr>
              <a:buSzPts val="1800"/>
              <a:buChar char="●"/>
            </a:pPr>
            <a:r>
              <a:rPr lang="en">
                <a:solidFill>
                  <a:schemeClr val="dk1"/>
                </a:solidFill>
              </a:rPr>
              <a:t>Renumbering</a:t>
            </a: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Redesigned Support (aka Co-Requisite) Courses</a:t>
            </a: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Revised Topical Outlines</a:t>
            </a:r>
            <a:endParaRPr>
              <a:solidFill>
                <a:schemeClr val="dk1"/>
              </a:solidFill>
            </a:endParaRPr>
          </a:p>
          <a:p>
            <a:pPr marL="0" lvl="0" indent="0" algn="l" rtl="0">
              <a:spcBef>
                <a:spcPts val="1200"/>
              </a:spcBef>
              <a:spcAft>
                <a:spcPts val="0"/>
              </a:spcAft>
              <a:buNone/>
            </a:pPr>
            <a:r>
              <a:rPr lang="en">
                <a:solidFill>
                  <a:schemeClr val="dk1"/>
                </a:solidFill>
              </a:rPr>
              <a:t>Where We’re Heading (Items that will change either Summer 2023 or Spring 2024)</a:t>
            </a:r>
            <a:endParaRPr>
              <a:solidFill>
                <a:schemeClr val="dk1"/>
              </a:solidFill>
            </a:endParaRPr>
          </a:p>
          <a:p>
            <a:pPr marL="457200" lvl="0" indent="-342900" algn="l" rtl="0">
              <a:spcBef>
                <a:spcPts val="1200"/>
              </a:spcBef>
              <a:spcAft>
                <a:spcPts val="0"/>
              </a:spcAft>
              <a:buClr>
                <a:schemeClr val="dk1"/>
              </a:buClr>
              <a:buSzPts val="1800"/>
              <a:buChar char="●"/>
            </a:pPr>
            <a:r>
              <a:rPr lang="en">
                <a:solidFill>
                  <a:schemeClr val="dk1"/>
                </a:solidFill>
              </a:rPr>
              <a:t>Common Prerequisites, Co-Requisites, and Cut Scores on Placement Tests</a:t>
            </a: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Colorado Online Courses </a:t>
            </a:r>
            <a:endParaRPr>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lnSpc>
                <a:spcPct val="115000"/>
              </a:lnSpc>
              <a:spcBef>
                <a:spcPts val="0"/>
              </a:spcBef>
              <a:spcAft>
                <a:spcPts val="1200"/>
              </a:spcAft>
              <a:buNone/>
            </a:pPr>
            <a:r>
              <a:rPr lang="en" sz="2500"/>
              <a:t>Renumbering</a:t>
            </a:r>
            <a:endParaRPr sz="3211"/>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chemeClr val="dk1"/>
              </a:buClr>
              <a:buSzPts val="1800"/>
              <a:buChar char="●"/>
            </a:pPr>
            <a:r>
              <a:rPr lang="en">
                <a:solidFill>
                  <a:schemeClr val="dk1"/>
                </a:solidFill>
              </a:rPr>
              <a:t>Disciplines were told at the 2:2 Faculty Conference in Fall 2020 that the whole system would be changing from 3-digit course numbers to 4-digit course numbers by Summer 2022.</a:t>
            </a: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MAT effort was led by discipline co-chair Carol Jonas-Morrison of PPSC in Spring 2021.</a:t>
            </a: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All course numbers were finalized by system office in Fall 2021.</a:t>
            </a: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Registration began in Spring 2022 for Summer 2022 classes.</a:t>
            </a:r>
            <a:endParaRPr>
              <a:solidFill>
                <a:schemeClr val="dk1"/>
              </a:solidFill>
            </a:endParaRPr>
          </a:p>
          <a:p>
            <a:pPr marL="457200" lvl="0" indent="-342900" algn="l" rtl="0">
              <a:spcBef>
                <a:spcPts val="0"/>
              </a:spcBef>
              <a:spcAft>
                <a:spcPts val="0"/>
              </a:spcAft>
              <a:buClr>
                <a:schemeClr val="dk1"/>
              </a:buClr>
              <a:buSzPts val="1800"/>
              <a:buChar char="●"/>
            </a:pPr>
            <a:r>
              <a:rPr lang="en" u="sng">
                <a:solidFill>
                  <a:schemeClr val="hlink"/>
                </a:solidFill>
                <a:hlinkClick r:id="rId3"/>
              </a:rPr>
              <a:t>List of MAT courses</a:t>
            </a:r>
            <a:r>
              <a:rPr lang="en">
                <a:solidFill>
                  <a:schemeClr val="dk1"/>
                </a:solidFill>
              </a:rPr>
              <a:t> created by discipline co-chair Rachel Sefton of CCD</a:t>
            </a:r>
            <a:endParaRPr>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lnSpc>
                <a:spcPct val="115000"/>
              </a:lnSpc>
              <a:spcBef>
                <a:spcPts val="0"/>
              </a:spcBef>
              <a:spcAft>
                <a:spcPts val="1200"/>
              </a:spcAft>
              <a:buNone/>
            </a:pPr>
            <a:r>
              <a:rPr lang="en" sz="2500"/>
              <a:t>Redesigned Support (aka Co-Requisite) Courses</a:t>
            </a:r>
            <a:endParaRPr sz="3211"/>
          </a:p>
        </p:txBody>
      </p:sp>
      <p:sp>
        <p:nvSpPr>
          <p:cNvPr id="73" name="Google Shape;73;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chemeClr val="dk1"/>
              </a:buClr>
              <a:buSzPts val="1800"/>
              <a:buChar char="●"/>
            </a:pPr>
            <a:r>
              <a:rPr lang="en" u="sng">
                <a:solidFill>
                  <a:schemeClr val="hlink"/>
                </a:solidFill>
                <a:hlinkClick r:id="rId3"/>
              </a:rPr>
              <a:t>HB 19-1206 and CCHE policy</a:t>
            </a:r>
            <a:r>
              <a:rPr lang="en">
                <a:solidFill>
                  <a:schemeClr val="dk1"/>
                </a:solidFill>
              </a:rPr>
              <a:t> dictated that by Fall 2022 CO IHEs would have &lt;10% students enrolled in DE courses.</a:t>
            </a: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To decrease the number of students in prerequisite courses and increase the number in gateway courses, we needed to improve/redesign our co-requisite/support courses.</a:t>
            </a: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The offerings had been only MAT 091, 092, &amp; 093 to support multiple gateway courses and were offered as only LAB.</a:t>
            </a: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Redesign effort was led by discipline co-chair Shelly Ray of CCA, then Carol Jonas-Morrison, and finally Rachel Sefton.</a:t>
            </a:r>
            <a:endParaRPr>
              <a:solidFill>
                <a:schemeClr val="dk1"/>
              </a:solidFill>
            </a:endParaRPr>
          </a:p>
          <a:p>
            <a:pPr marL="457200" lvl="0" indent="-342900" algn="l" rtl="0">
              <a:spcBef>
                <a:spcPts val="0"/>
              </a:spcBef>
              <a:spcAft>
                <a:spcPts val="0"/>
              </a:spcAft>
              <a:buClr>
                <a:schemeClr val="dk1"/>
              </a:buClr>
              <a:buSzPts val="1800"/>
              <a:buChar char="●"/>
            </a:pPr>
            <a:r>
              <a:rPr lang="en" u="sng">
                <a:solidFill>
                  <a:schemeClr val="hlink"/>
                </a:solidFill>
                <a:hlinkClick r:id="rId4"/>
              </a:rPr>
              <a:t>Course Numbers</a:t>
            </a:r>
            <a:r>
              <a:rPr lang="en">
                <a:solidFill>
                  <a:schemeClr val="dk1"/>
                </a:solidFill>
              </a:rPr>
              <a:t>, </a:t>
            </a:r>
            <a:r>
              <a:rPr lang="en" u="sng">
                <a:solidFill>
                  <a:schemeClr val="hlink"/>
                </a:solidFill>
                <a:hlinkClick r:id="rId5"/>
              </a:rPr>
              <a:t>Course Info</a:t>
            </a:r>
            <a:r>
              <a:rPr lang="en">
                <a:solidFill>
                  <a:schemeClr val="dk1"/>
                </a:solidFill>
              </a:rPr>
              <a:t>, </a:t>
            </a:r>
            <a:r>
              <a:rPr lang="en" u="sng">
                <a:solidFill>
                  <a:schemeClr val="hlink"/>
                </a:solidFill>
                <a:hlinkClick r:id="rId6"/>
              </a:rPr>
              <a:t>Training on Course Soft Skills</a:t>
            </a:r>
            <a:endParaRPr>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990"/>
              <a:buNone/>
            </a:pPr>
            <a:r>
              <a:rPr lang="en" sz="2520"/>
              <a:t>Revised Topical Outlines</a:t>
            </a:r>
            <a:endParaRPr sz="3420"/>
          </a:p>
        </p:txBody>
      </p:sp>
      <p:sp>
        <p:nvSpPr>
          <p:cNvPr id="79" name="Google Shape;79;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chemeClr val="dk1"/>
              </a:buClr>
              <a:buSzPts val="1800"/>
              <a:buChar char="●"/>
            </a:pPr>
            <a:r>
              <a:rPr lang="en">
                <a:solidFill>
                  <a:schemeClr val="dk1"/>
                </a:solidFill>
              </a:rPr>
              <a:t>Disciplines were told at the 2:2 Faculty Conference in Fall 2021 that CCNS would be updating to a new platform called CourseLeaf (aka CCNS 2.0) by Fall 2022 (which has since been delayed to Fall 2023, hopefully), and the courses’ Topical Outlines could no longer be split into </a:t>
            </a:r>
            <a:r>
              <a:rPr lang="en" u="sng">
                <a:solidFill>
                  <a:schemeClr val="hlink"/>
                </a:solidFill>
                <a:hlinkClick r:id="rId3"/>
              </a:rPr>
              <a:t>two categories (i.e. Required vs Recommended topics)</a:t>
            </a:r>
            <a:r>
              <a:rPr lang="en">
                <a:solidFill>
                  <a:schemeClr val="dk1"/>
                </a:solidFill>
              </a:rPr>
              <a:t>.</a:t>
            </a: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First, MAT discipline voted to </a:t>
            </a:r>
            <a:r>
              <a:rPr lang="en" i="1">
                <a:solidFill>
                  <a:schemeClr val="dk1"/>
                </a:solidFill>
              </a:rPr>
              <a:t>keep</a:t>
            </a:r>
            <a:r>
              <a:rPr lang="en">
                <a:solidFill>
                  <a:schemeClr val="dk1"/>
                </a:solidFill>
              </a:rPr>
              <a:t> all topics that had been formerly Recommended. Then, MAT discipline voted to </a:t>
            </a:r>
            <a:r>
              <a:rPr lang="en" i="1">
                <a:solidFill>
                  <a:schemeClr val="dk1"/>
                </a:solidFill>
              </a:rPr>
              <a:t>reorder</a:t>
            </a:r>
            <a:r>
              <a:rPr lang="en">
                <a:solidFill>
                  <a:schemeClr val="dk1"/>
                </a:solidFill>
              </a:rPr>
              <a:t> the whole list so that the formerly Recommended topics were reshuffled with their formerly Required counterparts, and </a:t>
            </a:r>
            <a:r>
              <a:rPr lang="en" u="sng">
                <a:solidFill>
                  <a:schemeClr val="hlink"/>
                </a:solidFill>
                <a:hlinkClick r:id="rId4"/>
              </a:rPr>
              <a:t>the entire new list would be Recommended</a:t>
            </a:r>
            <a:r>
              <a:rPr lang="en">
                <a:solidFill>
                  <a:schemeClr val="dk1"/>
                </a:solidFill>
              </a:rPr>
              <a:t>.</a:t>
            </a: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MAT effort was led by discipline co-chair Rachel Sefton in ‘22-’23.</a:t>
            </a:r>
            <a:endParaRPr>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990"/>
              <a:buNone/>
            </a:pPr>
            <a:r>
              <a:rPr lang="en" sz="1920"/>
              <a:t>Common Prerequisites, Co-Requisites, and Cut Scores on Placement Tests</a:t>
            </a:r>
            <a:endParaRPr sz="2820"/>
          </a:p>
        </p:txBody>
      </p:sp>
      <p:sp>
        <p:nvSpPr>
          <p:cNvPr id="85" name="Google Shape;85;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chemeClr val="dk1"/>
              </a:buClr>
              <a:buSzPts val="1800"/>
              <a:buChar char="●"/>
            </a:pPr>
            <a:r>
              <a:rPr lang="en">
                <a:solidFill>
                  <a:schemeClr val="dk1"/>
                </a:solidFill>
              </a:rPr>
              <a:t>Instigated by the upcoming transition from CCCOnline to Colorado Online, disciplines were told at the 2:2 Faculty Conference in Fall 2021 that each discipline would have to agree on common prerequisites, co-requisites, and/or cut scores for placement tests for each course by Fall 2022 (for courses to start using as early as Spring 2023; full implementation by Fall 2024).</a:t>
            </a: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MAT effort was led by discipline co-chair Jennifer Lamanski of CNCC in Spring and Fall 2022.</a:t>
            </a:r>
            <a:endParaRPr>
              <a:solidFill>
                <a:schemeClr val="dk1"/>
              </a:solidFill>
            </a:endParaRPr>
          </a:p>
          <a:p>
            <a:pPr marL="457200" lvl="0" indent="-342900" algn="l" rtl="0">
              <a:spcBef>
                <a:spcPts val="0"/>
              </a:spcBef>
              <a:spcAft>
                <a:spcPts val="0"/>
              </a:spcAft>
              <a:buClr>
                <a:schemeClr val="dk1"/>
              </a:buClr>
              <a:buSzPts val="1800"/>
              <a:buChar char="●"/>
            </a:pPr>
            <a:r>
              <a:rPr lang="en" u="sng">
                <a:solidFill>
                  <a:schemeClr val="hlink"/>
                </a:solidFill>
                <a:hlinkClick r:id="rId3"/>
              </a:rPr>
              <a:t>MAT details approved by discipline and submitted to system office</a:t>
            </a:r>
            <a:r>
              <a:rPr lang="en">
                <a:solidFill>
                  <a:schemeClr val="dk1"/>
                </a:solidFill>
              </a:rPr>
              <a:t> </a:t>
            </a:r>
            <a:endParaRPr>
              <a:solidFill>
                <a:schemeClr val="dk1"/>
              </a:solidFill>
            </a:endParaRPr>
          </a:p>
          <a:p>
            <a:pPr marL="457200" lvl="0" indent="-342900" algn="l" rtl="0">
              <a:spcBef>
                <a:spcPts val="0"/>
              </a:spcBef>
              <a:spcAft>
                <a:spcPts val="0"/>
              </a:spcAft>
              <a:buClr>
                <a:schemeClr val="dk1"/>
              </a:buClr>
              <a:buSzPts val="1800"/>
              <a:buChar char="●"/>
            </a:pPr>
            <a:r>
              <a:rPr lang="en" u="sng">
                <a:solidFill>
                  <a:schemeClr val="hlink"/>
                </a:solidFill>
                <a:hlinkClick r:id="rId4"/>
              </a:rPr>
              <a:t>Catalog language shared by system office</a:t>
            </a:r>
            <a:r>
              <a:rPr lang="en">
                <a:solidFill>
                  <a:schemeClr val="dk1"/>
                </a:solidFill>
              </a:rPr>
              <a:t> (might have to request access)</a:t>
            </a:r>
            <a:endParaRPr>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0"/>
              </a:spcBef>
              <a:spcAft>
                <a:spcPts val="1200"/>
              </a:spcAft>
              <a:buNone/>
            </a:pPr>
            <a:r>
              <a:rPr lang="en" sz="2800" u="sng">
                <a:solidFill>
                  <a:schemeClr val="hlink"/>
                </a:solidFill>
                <a:hlinkClick r:id="rId3"/>
              </a:rPr>
              <a:t>Colorado Online</a:t>
            </a:r>
            <a:r>
              <a:rPr lang="en" sz="2800"/>
              <a:t> Courses</a:t>
            </a:r>
            <a:endParaRPr sz="3800"/>
          </a:p>
        </p:txBody>
      </p:sp>
      <p:sp>
        <p:nvSpPr>
          <p:cNvPr id="91" name="Google Shape;91;p19"/>
          <p:cNvSpPr txBox="1">
            <a:spLocks noGrp="1"/>
          </p:cNvSpPr>
          <p:nvPr>
            <p:ph type="body" idx="1"/>
          </p:nvPr>
        </p:nvSpPr>
        <p:spPr>
          <a:xfrm>
            <a:off x="311700" y="1152475"/>
            <a:ext cx="8520600" cy="3767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chemeClr val="dk1"/>
              </a:buClr>
              <a:buSzPts val="1800"/>
              <a:buChar char="●"/>
            </a:pPr>
            <a:r>
              <a:rPr lang="en">
                <a:solidFill>
                  <a:schemeClr val="dk1"/>
                </a:solidFill>
              </a:rPr>
              <a:t>All online courses must be transitioned by Fall 2024.</a:t>
            </a: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MAT courses will be transitioning in phases:</a:t>
            </a:r>
            <a:endParaRPr>
              <a:solidFill>
                <a:schemeClr val="dk1"/>
              </a:solidFill>
            </a:endParaRPr>
          </a:p>
          <a:p>
            <a:pPr marL="914400" lvl="1" indent="-330200" algn="l" rtl="0">
              <a:spcBef>
                <a:spcPts val="0"/>
              </a:spcBef>
              <a:spcAft>
                <a:spcPts val="0"/>
              </a:spcAft>
              <a:buClr>
                <a:schemeClr val="dk1"/>
              </a:buClr>
              <a:buSzPts val="1600"/>
              <a:buChar char="○"/>
            </a:pPr>
            <a:r>
              <a:rPr lang="en" sz="1600">
                <a:solidFill>
                  <a:schemeClr val="dk1"/>
                </a:solidFill>
              </a:rPr>
              <a:t>Spring 2024 - College Trigonometry and Pre-Calculus</a:t>
            </a:r>
            <a:endParaRPr sz="1600">
              <a:solidFill>
                <a:schemeClr val="dk1"/>
              </a:solidFill>
            </a:endParaRPr>
          </a:p>
          <a:p>
            <a:pPr marL="914400" lvl="1" indent="-330200" algn="l" rtl="0">
              <a:spcBef>
                <a:spcPts val="0"/>
              </a:spcBef>
              <a:spcAft>
                <a:spcPts val="0"/>
              </a:spcAft>
              <a:buClr>
                <a:schemeClr val="dk1"/>
              </a:buClr>
              <a:buSzPts val="1600"/>
              <a:buChar char="○"/>
            </a:pPr>
            <a:r>
              <a:rPr lang="en" sz="1600">
                <a:solidFill>
                  <a:schemeClr val="dk1"/>
                </a:solidFill>
              </a:rPr>
              <a:t>Summer 2024 - Calculus I and above</a:t>
            </a:r>
            <a:endParaRPr sz="1600">
              <a:solidFill>
                <a:schemeClr val="dk1"/>
              </a:solidFill>
            </a:endParaRPr>
          </a:p>
          <a:p>
            <a:pPr marL="914400" lvl="1" indent="-330200" algn="l" rtl="0">
              <a:spcBef>
                <a:spcPts val="0"/>
              </a:spcBef>
              <a:spcAft>
                <a:spcPts val="0"/>
              </a:spcAft>
              <a:buClr>
                <a:schemeClr val="dk1"/>
              </a:buClr>
              <a:buSzPts val="1600"/>
              <a:buChar char="○"/>
            </a:pPr>
            <a:r>
              <a:rPr lang="en" sz="1600">
                <a:solidFill>
                  <a:schemeClr val="dk1"/>
                </a:solidFill>
              </a:rPr>
              <a:t>Fall 2024 - All gateway courses with support courses will be last, due to ‘22-’23 being the first year of the newly redesigned support courses and data is being collected that will be analyzed in Summer 2023 for decisions in Fall 2023 on which supports work best to continue in Fall 2024</a:t>
            </a:r>
            <a:endParaRPr sz="1600">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MAT effort is being led by discipline co-chair Eric Thompson of CCCOnline currently.</a:t>
            </a:r>
            <a:endParaRPr>
              <a:solidFill>
                <a:schemeClr val="dk1"/>
              </a:solidFill>
            </a:endParaRPr>
          </a:p>
          <a:p>
            <a:pPr marL="457200" lvl="0" indent="0" algn="l" rtl="0">
              <a:spcBef>
                <a:spcPts val="1200"/>
              </a:spcBef>
              <a:spcAft>
                <a:spcPts val="1200"/>
              </a:spcAft>
              <a:buNone/>
            </a:pPr>
            <a:endParaRPr>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0"/>
              </a:spcBef>
              <a:spcAft>
                <a:spcPts val="1200"/>
              </a:spcAft>
              <a:buClr>
                <a:schemeClr val="dk1"/>
              </a:buClr>
              <a:buSzPct val="39285"/>
              <a:buFont typeface="Arial"/>
              <a:buNone/>
            </a:pPr>
            <a:r>
              <a:rPr lang="en" sz="2800" u="sng">
                <a:solidFill>
                  <a:schemeClr val="accent5"/>
                </a:solidFill>
                <a:hlinkClick r:id="rId3">
                  <a:extLst>
                    <a:ext uri="{A12FA001-AC4F-418D-AE19-62706E023703}">
                      <ahyp:hlinkClr xmlns:ahyp="http://schemas.microsoft.com/office/drawing/2018/hyperlinkcolor" val="tx"/>
                    </a:ext>
                  </a:extLst>
                </a:hlinkClick>
              </a:rPr>
              <a:t>Colorado Online</a:t>
            </a:r>
            <a:r>
              <a:rPr lang="en" sz="2800"/>
              <a:t> Courses (cont’d)</a:t>
            </a:r>
            <a:endParaRPr/>
          </a:p>
        </p:txBody>
      </p:sp>
      <p:sp>
        <p:nvSpPr>
          <p:cNvPr id="97" name="Google Shape;97;p20"/>
          <p:cNvSpPr txBox="1">
            <a:spLocks noGrp="1"/>
          </p:cNvSpPr>
          <p:nvPr>
            <p:ph type="body" idx="1"/>
          </p:nvPr>
        </p:nvSpPr>
        <p:spPr>
          <a:xfrm>
            <a:off x="311700" y="1152475"/>
            <a:ext cx="8520600" cy="3688800"/>
          </a:xfrm>
          <a:prstGeom prst="rect">
            <a:avLst/>
          </a:prstGeom>
        </p:spPr>
        <p:txBody>
          <a:bodyPr spcFirstLastPara="1" wrap="square" lIns="91425" tIns="91425" rIns="91425" bIns="91425" anchor="t" anchorCtr="0">
            <a:normAutofit lnSpcReduction="10000"/>
          </a:bodyPr>
          <a:lstStyle/>
          <a:p>
            <a:pPr marL="457200" lvl="0" indent="-342900" algn="l" rtl="0">
              <a:spcBef>
                <a:spcPts val="0"/>
              </a:spcBef>
              <a:spcAft>
                <a:spcPts val="0"/>
              </a:spcAft>
              <a:buClr>
                <a:schemeClr val="dk1"/>
              </a:buClr>
              <a:buSzPts val="1800"/>
              <a:buChar char="●"/>
            </a:pPr>
            <a:r>
              <a:rPr lang="en">
                <a:solidFill>
                  <a:schemeClr val="dk1"/>
                </a:solidFill>
              </a:rPr>
              <a:t>Timeline</a:t>
            </a:r>
            <a:endParaRPr>
              <a:solidFill>
                <a:schemeClr val="dk1"/>
              </a:solidFill>
            </a:endParaRPr>
          </a:p>
          <a:p>
            <a:pPr marL="914400" lvl="1" indent="-323850" algn="l" rtl="0">
              <a:spcBef>
                <a:spcPts val="0"/>
              </a:spcBef>
              <a:spcAft>
                <a:spcPts val="0"/>
              </a:spcAft>
              <a:buClr>
                <a:schemeClr val="dk1"/>
              </a:buClr>
              <a:buSzPts val="1500"/>
              <a:buChar char="○"/>
            </a:pPr>
            <a:r>
              <a:rPr lang="en" sz="1500">
                <a:solidFill>
                  <a:schemeClr val="dk1"/>
                </a:solidFill>
              </a:rPr>
              <a:t>December 2022 - Subcommittee was formed for the MAT 1420 &amp; 1440.</a:t>
            </a:r>
            <a:endParaRPr sz="1500">
              <a:solidFill>
                <a:schemeClr val="dk1"/>
              </a:solidFill>
            </a:endParaRPr>
          </a:p>
          <a:p>
            <a:pPr marL="914400" lvl="1" indent="-323850" algn="l" rtl="0">
              <a:spcBef>
                <a:spcPts val="0"/>
              </a:spcBef>
              <a:spcAft>
                <a:spcPts val="0"/>
              </a:spcAft>
              <a:buClr>
                <a:schemeClr val="dk1"/>
              </a:buClr>
              <a:buSzPts val="1500"/>
              <a:buChar char="○"/>
            </a:pPr>
            <a:r>
              <a:rPr lang="en" sz="1500">
                <a:solidFill>
                  <a:schemeClr val="dk1"/>
                </a:solidFill>
              </a:rPr>
              <a:t>January 2023 - Institutions who had taught MAT 1420 &amp; 1440 online asynchronously nominated their course materials for consideration as the common course materials for the pooled sections.</a:t>
            </a:r>
            <a:endParaRPr sz="1500">
              <a:solidFill>
                <a:schemeClr val="dk1"/>
              </a:solidFill>
            </a:endParaRPr>
          </a:p>
          <a:p>
            <a:pPr marL="914400" lvl="1" indent="-323850" algn="l" rtl="0">
              <a:spcBef>
                <a:spcPts val="0"/>
              </a:spcBef>
              <a:spcAft>
                <a:spcPts val="0"/>
              </a:spcAft>
              <a:buClr>
                <a:schemeClr val="dk1"/>
              </a:buClr>
              <a:buSzPts val="1500"/>
              <a:buChar char="○"/>
            </a:pPr>
            <a:r>
              <a:rPr lang="en" sz="1500">
                <a:solidFill>
                  <a:schemeClr val="dk1"/>
                </a:solidFill>
              </a:rPr>
              <a:t>March 2023 - Institutions were asked to rate aspects of course materials that they feel are more important than others.</a:t>
            </a:r>
            <a:endParaRPr sz="1500">
              <a:solidFill>
                <a:schemeClr val="dk1"/>
              </a:solidFill>
            </a:endParaRPr>
          </a:p>
          <a:p>
            <a:pPr marL="914400" lvl="1" indent="-323850" algn="l" rtl="0">
              <a:spcBef>
                <a:spcPts val="0"/>
              </a:spcBef>
              <a:spcAft>
                <a:spcPts val="0"/>
              </a:spcAft>
              <a:buClr>
                <a:schemeClr val="dk1"/>
              </a:buClr>
              <a:buSzPts val="1500"/>
              <a:buChar char="○"/>
            </a:pPr>
            <a:r>
              <a:rPr lang="en" sz="1500">
                <a:solidFill>
                  <a:schemeClr val="dk1"/>
                </a:solidFill>
              </a:rPr>
              <a:t>Late April 2023 - Institutions will be presented with highlights of nominated course materials.</a:t>
            </a:r>
            <a:endParaRPr sz="1500">
              <a:solidFill>
                <a:schemeClr val="dk1"/>
              </a:solidFill>
            </a:endParaRPr>
          </a:p>
          <a:p>
            <a:pPr marL="914400" lvl="1" indent="-323850" algn="l" rtl="0">
              <a:spcBef>
                <a:spcPts val="0"/>
              </a:spcBef>
              <a:spcAft>
                <a:spcPts val="0"/>
              </a:spcAft>
              <a:buClr>
                <a:schemeClr val="dk1"/>
              </a:buClr>
              <a:buSzPts val="1500"/>
              <a:buChar char="○"/>
            </a:pPr>
            <a:r>
              <a:rPr lang="en" sz="1500">
                <a:solidFill>
                  <a:schemeClr val="dk1"/>
                </a:solidFill>
              </a:rPr>
              <a:t>May 8, 2023 - Deadline for institutions to submit votes on course materials for MAT 1420 &amp; 1440 by ranked choice</a:t>
            </a:r>
            <a:endParaRPr sz="1500">
              <a:solidFill>
                <a:schemeClr val="dk1"/>
              </a:solidFill>
            </a:endParaRPr>
          </a:p>
          <a:p>
            <a:pPr marL="914400" lvl="1" indent="-323850" algn="l" rtl="0">
              <a:spcBef>
                <a:spcPts val="0"/>
              </a:spcBef>
              <a:spcAft>
                <a:spcPts val="0"/>
              </a:spcAft>
              <a:buClr>
                <a:schemeClr val="dk1"/>
              </a:buClr>
              <a:buSzPts val="1500"/>
              <a:buChar char="○"/>
            </a:pPr>
            <a:r>
              <a:rPr lang="en" sz="1500">
                <a:solidFill>
                  <a:schemeClr val="dk1"/>
                </a:solidFill>
              </a:rPr>
              <a:t>May 15, 2023 - Deadline for discipline chairs submit final decisions to system office</a:t>
            </a:r>
            <a:endParaRPr sz="1500">
              <a:solidFill>
                <a:schemeClr val="dk1"/>
              </a:solidFill>
            </a:endParaRPr>
          </a:p>
          <a:p>
            <a:pPr marL="914400" lvl="1" indent="-323850" algn="l" rtl="0">
              <a:spcBef>
                <a:spcPts val="0"/>
              </a:spcBef>
              <a:spcAft>
                <a:spcPts val="0"/>
              </a:spcAft>
              <a:buClr>
                <a:schemeClr val="dk1"/>
              </a:buClr>
              <a:buSzPts val="1500"/>
              <a:buChar char="○"/>
            </a:pPr>
            <a:r>
              <a:rPr lang="en" sz="1500">
                <a:solidFill>
                  <a:schemeClr val="dk1"/>
                </a:solidFill>
              </a:rPr>
              <a:t>September 15, 2023 - Course materials are listed for student registration</a:t>
            </a:r>
            <a:endParaRPr sz="1500">
              <a:solidFill>
                <a:schemeClr val="dk1"/>
              </a:solidFill>
            </a:endParaRPr>
          </a:p>
          <a:p>
            <a:pPr marL="914400" lvl="1" indent="-323850" algn="l" rtl="0">
              <a:spcBef>
                <a:spcPts val="0"/>
              </a:spcBef>
              <a:spcAft>
                <a:spcPts val="0"/>
              </a:spcAft>
              <a:buClr>
                <a:schemeClr val="dk1"/>
              </a:buClr>
              <a:buSzPts val="1500"/>
              <a:buChar char="○"/>
            </a:pPr>
            <a:r>
              <a:rPr lang="en" sz="1500">
                <a:solidFill>
                  <a:schemeClr val="dk1"/>
                </a:solidFill>
              </a:rPr>
              <a:t>November 15, 2023 - D2L course shells are available for instructors to use (or not) </a:t>
            </a:r>
            <a:endParaRPr sz="15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03" name="Google Shape;103;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p>
          <a:p>
            <a:pPr marL="0" lvl="0" indent="0" algn="ctr" rtl="0">
              <a:spcBef>
                <a:spcPts val="1200"/>
              </a:spcBef>
              <a:spcAft>
                <a:spcPts val="0"/>
              </a:spcAft>
              <a:buNone/>
            </a:pPr>
            <a:r>
              <a:rPr lang="en" sz="2400">
                <a:solidFill>
                  <a:schemeClr val="dk1"/>
                </a:solidFill>
              </a:rPr>
              <a:t>Questions?</a:t>
            </a:r>
            <a:endParaRPr sz="2400">
              <a:solidFill>
                <a:schemeClr val="dk1"/>
              </a:solidFill>
            </a:endParaRPr>
          </a:p>
          <a:p>
            <a:pPr marL="0" lvl="0" indent="0" algn="ctr" rtl="0">
              <a:spcBef>
                <a:spcPts val="1200"/>
              </a:spcBef>
              <a:spcAft>
                <a:spcPts val="0"/>
              </a:spcAft>
              <a:buNone/>
            </a:pPr>
            <a:r>
              <a:rPr lang="en" sz="2400" u="sng">
                <a:solidFill>
                  <a:schemeClr val="hlink"/>
                </a:solidFill>
                <a:hlinkClick r:id="rId3"/>
              </a:rPr>
              <a:t>rachel.sefton@ccd.edu</a:t>
            </a:r>
            <a:endParaRPr sz="2400">
              <a:solidFill>
                <a:schemeClr val="dk1"/>
              </a:solidFill>
            </a:endParaRPr>
          </a:p>
          <a:p>
            <a:pPr marL="0" lvl="0" indent="0" algn="ctr" rtl="0">
              <a:spcBef>
                <a:spcPts val="1200"/>
              </a:spcBef>
              <a:spcAft>
                <a:spcPts val="0"/>
              </a:spcAft>
              <a:buNone/>
            </a:pPr>
            <a:r>
              <a:rPr lang="en" sz="2400" u="sng">
                <a:solidFill>
                  <a:schemeClr val="hlink"/>
                </a:solidFill>
                <a:hlinkClick r:id="rId4"/>
              </a:rPr>
              <a:t>eric.thompson@cccs.edu</a:t>
            </a:r>
            <a:endParaRPr sz="2400">
              <a:solidFill>
                <a:schemeClr val="dk1"/>
              </a:solidFill>
            </a:endParaRPr>
          </a:p>
          <a:p>
            <a:pPr marL="0" lvl="0" indent="0" algn="ctr" rtl="0">
              <a:spcBef>
                <a:spcPts val="1200"/>
              </a:spcBef>
              <a:spcAft>
                <a:spcPts val="1200"/>
              </a:spcAft>
              <a:buNone/>
            </a:pPr>
            <a:endParaRPr sz="2400">
              <a:solidFill>
                <a:schemeClr val="dk1"/>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781</Words>
  <Application>Microsoft Office PowerPoint</Application>
  <PresentationFormat>On-screen Show (16:9)</PresentationFormat>
  <Paragraphs>56</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Verdana</vt:lpstr>
      <vt:lpstr>Simple Light</vt:lpstr>
      <vt:lpstr>CCCS MAT Discipline:  Where We've Been and Where We're Heading</vt:lpstr>
      <vt:lpstr>Overview</vt:lpstr>
      <vt:lpstr>Renumbering</vt:lpstr>
      <vt:lpstr>Redesigned Support (aka Co-Requisite) Courses</vt:lpstr>
      <vt:lpstr>Revised Topical Outlines</vt:lpstr>
      <vt:lpstr>Common Prerequisites, Co-Requisites, and Cut Scores on Placement Tests</vt:lpstr>
      <vt:lpstr>Colorado Online Courses</vt:lpstr>
      <vt:lpstr>Colorado Online Courses (cont’d)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CCCS MAT Discipline:  Where We've Been and Where We're Heading</dc:title>
  <dc:creator>Lorton, Brittni</dc:creator>
  <cp:lastModifiedBy>Lorton, Brittni</cp:lastModifiedBy>
  <cp:revision>1</cp:revision>
  <dcterms:modified xsi:type="dcterms:W3CDTF">2024-01-04T23:46:21Z</dcterms:modified>
</cp:coreProperties>
</file>