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Gill Sans"/>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f27c1786a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f27c1786a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f27c1786a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f27c1786a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dcd4eafb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cdcd4eafb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dcd4eafb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dcd4eafb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dcd4eafb9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cdcd4eafb9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27c1786a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f27c1786a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46fa9597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f46fa9597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4ce53c59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4ce53c59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3f8cdf7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93f8cdf7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4ce53c599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4ce53c599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3f8cdf71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93f8cdf71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2891865a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f2891865a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dcd4eaf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dcd4eaf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3f8cdf7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93f8cdf71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dcd4eafb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dcd4eafb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93f8cdf71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93f8cdf71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f46fa95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f46fa95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f46fa959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f46fa9597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46fa9597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f46fa9597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f27c1786ae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f27c1786ae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dcd4eaf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dcd4eaf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27c1786a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27c1786a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1655064"/>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5200"/>
              <a:buNone/>
              <a:defRPr sz="52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3931920"/>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ph type="title"/>
          </p:nvPr>
        </p:nvSpPr>
        <p:spPr>
          <a:xfrm>
            <a:off x="182880" y="91440"/>
            <a:ext cx="7315200" cy="548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3" name="Google Shape;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7"/>
          <p:cNvSpPr txBox="1"/>
          <p:nvPr>
            <p:ph type="title"/>
          </p:nvPr>
        </p:nvSpPr>
        <p:spPr>
          <a:xfrm>
            <a:off x="182880" y="91440"/>
            <a:ext cx="7315200" cy="548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8"/>
          <p:cNvSpPr txBox="1"/>
          <p:nvPr>
            <p:ph type="title"/>
          </p:nvPr>
        </p:nvSpPr>
        <p:spPr>
          <a:xfrm>
            <a:off x="182876" y="91450"/>
            <a:ext cx="7315200" cy="548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sp>
        <p:nvSpPr>
          <p:cNvPr id="73" name="Google Shape;73;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540375"/>
              </a:buClr>
              <a:buSzPts val="2400"/>
              <a:buNone/>
              <a:defRPr sz="2400">
                <a:solidFill>
                  <a:srgbClr val="540375"/>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4" name="Google Shape;74;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5" name="Google Shape;7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FFBF00"/>
              </a:buClr>
              <a:buSzPts val="4800"/>
              <a:buNone/>
              <a:defRPr sz="4800">
                <a:solidFill>
                  <a:srgbClr val="FFBF00"/>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8" name="Google Shape;7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10A19D"/>
              </a:buClr>
              <a:buSzPts val="4200"/>
              <a:buNone/>
              <a:defRPr sz="4200">
                <a:solidFill>
                  <a:srgbClr val="10A19D"/>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2" name="Google Shape;82;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2"/>
          <p:cNvSpPr txBox="1"/>
          <p:nvPr>
            <p:ph idx="1" type="body"/>
          </p:nvPr>
        </p:nvSpPr>
        <p:spPr>
          <a:xfrm>
            <a:off x="914400" y="4572000"/>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rgbClr val="10A19D"/>
              </a:buClr>
              <a:buSzPts val="1800"/>
              <a:buNone/>
              <a:defRPr>
                <a:solidFill>
                  <a:srgbClr val="10A19D"/>
                </a:solidFill>
              </a:defRPr>
            </a:lvl1pPr>
          </a:lstStyle>
          <a:p/>
        </p:txBody>
      </p:sp>
      <p:sp>
        <p:nvSpPr>
          <p:cNvPr id="87" name="Google Shape;8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540375"/>
              </a:buClr>
              <a:buSzPts val="12000"/>
              <a:buNone/>
              <a:defRPr sz="12000">
                <a:solidFill>
                  <a:srgbClr val="54037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0" name="Google Shape;90;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rgbClr val="540375"/>
              </a:buClr>
              <a:buSzPts val="1800"/>
              <a:buChar char="●"/>
              <a:defRPr>
                <a:solidFill>
                  <a:srgbClr val="540375"/>
                </a:solidFill>
              </a:defRPr>
            </a:lvl1pPr>
            <a:lvl2pPr indent="-317500" lvl="1" marL="914400" rtl="0" algn="ctr">
              <a:spcBef>
                <a:spcPts val="0"/>
              </a:spcBef>
              <a:spcAft>
                <a:spcPts val="0"/>
              </a:spcAft>
              <a:buClr>
                <a:srgbClr val="540375"/>
              </a:buClr>
              <a:buSzPts val="1400"/>
              <a:buChar char="○"/>
              <a:defRPr>
                <a:solidFill>
                  <a:srgbClr val="540375"/>
                </a:solidFill>
              </a:defRPr>
            </a:lvl2pPr>
            <a:lvl3pPr indent="-317500" lvl="2" marL="1371600" rtl="0" algn="ctr">
              <a:spcBef>
                <a:spcPts val="0"/>
              </a:spcBef>
              <a:spcAft>
                <a:spcPts val="0"/>
              </a:spcAft>
              <a:buClr>
                <a:srgbClr val="540375"/>
              </a:buClr>
              <a:buSzPts val="1400"/>
              <a:buChar char="■"/>
              <a:defRPr>
                <a:solidFill>
                  <a:srgbClr val="540375"/>
                </a:solidFill>
              </a:defRPr>
            </a:lvl3pPr>
            <a:lvl4pPr indent="-317500" lvl="3" marL="1828800" rtl="0" algn="ctr">
              <a:spcBef>
                <a:spcPts val="0"/>
              </a:spcBef>
              <a:spcAft>
                <a:spcPts val="0"/>
              </a:spcAft>
              <a:buClr>
                <a:srgbClr val="540375"/>
              </a:buClr>
              <a:buSzPts val="1400"/>
              <a:buChar char="●"/>
              <a:defRPr>
                <a:solidFill>
                  <a:srgbClr val="540375"/>
                </a:solidFill>
              </a:defRPr>
            </a:lvl4pPr>
            <a:lvl5pPr indent="-317500" lvl="4" marL="2286000" rtl="0" algn="ctr">
              <a:spcBef>
                <a:spcPts val="0"/>
              </a:spcBef>
              <a:spcAft>
                <a:spcPts val="0"/>
              </a:spcAft>
              <a:buClr>
                <a:srgbClr val="540375"/>
              </a:buClr>
              <a:buSzPts val="1400"/>
              <a:buChar char="○"/>
              <a:defRPr>
                <a:solidFill>
                  <a:srgbClr val="540375"/>
                </a:solidFill>
              </a:defRPr>
            </a:lvl5pPr>
            <a:lvl6pPr indent="-317500" lvl="5" marL="2743200" rtl="0" algn="ctr">
              <a:spcBef>
                <a:spcPts val="0"/>
              </a:spcBef>
              <a:spcAft>
                <a:spcPts val="0"/>
              </a:spcAft>
              <a:buClr>
                <a:srgbClr val="540375"/>
              </a:buClr>
              <a:buSzPts val="1400"/>
              <a:buChar char="■"/>
              <a:defRPr>
                <a:solidFill>
                  <a:srgbClr val="540375"/>
                </a:solidFill>
              </a:defRPr>
            </a:lvl6pPr>
            <a:lvl7pPr indent="-317500" lvl="6" marL="3200400" rtl="0" algn="ctr">
              <a:spcBef>
                <a:spcPts val="0"/>
              </a:spcBef>
              <a:spcAft>
                <a:spcPts val="0"/>
              </a:spcAft>
              <a:buClr>
                <a:srgbClr val="540375"/>
              </a:buClr>
              <a:buSzPts val="1400"/>
              <a:buChar char="●"/>
              <a:defRPr>
                <a:solidFill>
                  <a:srgbClr val="540375"/>
                </a:solidFill>
              </a:defRPr>
            </a:lvl7pPr>
            <a:lvl8pPr indent="-317500" lvl="7" marL="3657600" rtl="0" algn="ctr">
              <a:spcBef>
                <a:spcPts val="0"/>
              </a:spcBef>
              <a:spcAft>
                <a:spcPts val="0"/>
              </a:spcAft>
              <a:buClr>
                <a:srgbClr val="540375"/>
              </a:buClr>
              <a:buSzPts val="1400"/>
              <a:buChar char="○"/>
              <a:defRPr>
                <a:solidFill>
                  <a:srgbClr val="540375"/>
                </a:solidFill>
              </a:defRPr>
            </a:lvl8pPr>
            <a:lvl9pPr indent="-317500" lvl="8" marL="4114800" rtl="0" algn="ctr">
              <a:spcBef>
                <a:spcPts val="0"/>
              </a:spcBef>
              <a:spcAft>
                <a:spcPts val="0"/>
              </a:spcAft>
              <a:buClr>
                <a:srgbClr val="540375"/>
              </a:buClr>
              <a:buSzPts val="1400"/>
              <a:buChar char="■"/>
              <a:defRPr>
                <a:solidFill>
                  <a:srgbClr val="540375"/>
                </a:solidFill>
              </a:defRPr>
            </a:lvl9pPr>
          </a:lstStyle>
          <a:p/>
        </p:txBody>
      </p:sp>
      <p:sp>
        <p:nvSpPr>
          <p:cNvPr id="91" name="Google Shape;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Gill Sans"/>
              <a:buChar char="●"/>
              <a:defRPr sz="1800">
                <a:solidFill>
                  <a:schemeClr val="dk2"/>
                </a:solidFill>
                <a:latin typeface="Gill Sans"/>
                <a:ea typeface="Gill Sans"/>
                <a:cs typeface="Gill Sans"/>
                <a:sym typeface="Gill Sans"/>
              </a:defRPr>
            </a:lvl1pPr>
            <a:lvl2pPr indent="-317500" lvl="1" marL="9144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2pPr>
            <a:lvl3pPr indent="-317500" lvl="2" marL="13716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3pPr>
            <a:lvl4pPr indent="-317500" lvl="3" marL="18288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4pPr>
            <a:lvl5pPr indent="-317500" lvl="4" marL="22860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5pPr>
            <a:lvl6pPr indent="-317500" lvl="5" marL="27432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6pPr>
            <a:lvl7pPr indent="-317500" lvl="6" marL="32004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7pPr>
            <a:lvl8pPr indent="-317500" lvl="7" marL="36576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8pPr>
            <a:lvl9pPr indent="-317500" lvl="8" marL="4114800" rtl="0">
              <a:lnSpc>
                <a:spcPct val="115000"/>
              </a:lnSpc>
              <a:spcBef>
                <a:spcPts val="0"/>
              </a:spcBef>
              <a:spcAft>
                <a:spcPts val="0"/>
              </a:spcAft>
              <a:buClr>
                <a:schemeClr val="dk2"/>
              </a:buClr>
              <a:buSzPts val="1400"/>
              <a:buFont typeface="Gill Sans"/>
              <a:buChar char="■"/>
              <a:defRPr>
                <a:solidFill>
                  <a:schemeClr val="dk2"/>
                </a:solidFill>
                <a:latin typeface="Gill Sans"/>
                <a:ea typeface="Gill Sans"/>
                <a:cs typeface="Gill Sans"/>
                <a:sym typeface="Gill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 Id="rId11" Type="http://schemas.openxmlformats.org/officeDocument/2006/relationships/image" Target="../media/image17.png"/><Relationship Id="rId10" Type="http://schemas.openxmlformats.org/officeDocument/2006/relationships/image" Target="../media/image25.png"/><Relationship Id="rId9"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spreadsheets/d/1ENBYAXmTFZGIHxoPI_ffJkYWwX0KKLkg/edit?usp=sharing&amp;ouid=111489788341397748928&amp;rtpof=true&amp;sd=true" TargetMode="External"/><Relationship Id="rId4" Type="http://schemas.openxmlformats.org/officeDocument/2006/relationships/hyperlink" Target="https://docs.google.com/spreadsheets/d/1YUydzaFkJaSGtSkOGHtpMlD76fNh15Ge/edit?usp=sharing&amp;ouid=111489788341397748928&amp;rtpof=true&amp;sd=true" TargetMode="External"/><Relationship Id="rId5" Type="http://schemas.openxmlformats.org/officeDocument/2006/relationships/hyperlink" Target="https://drive.google.com/file/d/1Rdy3xrubOwTrnrCEG3X5p2i4EwGcCuM9/view?usp=sharing" TargetMode="External"/><Relationship Id="rId6" Type="http://schemas.openxmlformats.org/officeDocument/2006/relationships/image" Target="../media/image16.png"/><Relationship Id="rId7"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cde.state.co.us/postsecondary/graduationguidelin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presentation/d/12HPZFdkFbRXH02iXmn33X9mURu1Xj8mBrdj-Sbm1D-s/edit#slide=id.g1f27c1786ae_0_8" TargetMode="External"/><Relationship Id="rId4" Type="http://schemas.openxmlformats.org/officeDocument/2006/relationships/image" Target="../media/image1.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presentation/d/12HPZFdkFbRXH02iXmn33X9mURu1Xj8mBrdj-Sbm1D-s/edit#slide=id.g1f27c1786ae_0_8" TargetMode="External"/><Relationship Id="rId4" Type="http://schemas.openxmlformats.org/officeDocument/2006/relationships/image" Target="../media/image1.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cwdc.colorado.gov/resources/colorado-talent-pipeline-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Rachel.Sefton@ccd.edu" TargetMode="External"/><Relationship Id="rId4" Type="http://schemas.openxmlformats.org/officeDocument/2006/relationships/image" Target="../media/image1.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5100"/>
              <a:t>Colorado Math Pathways</a:t>
            </a:r>
            <a:endParaRPr sz="5100"/>
          </a:p>
          <a:p>
            <a:pPr indent="0" lvl="0" marL="0" rtl="0" algn="ctr">
              <a:spcBef>
                <a:spcPts val="0"/>
              </a:spcBef>
              <a:spcAft>
                <a:spcPts val="0"/>
              </a:spcAft>
              <a:buNone/>
            </a:pPr>
            <a:r>
              <a:rPr lang="en" sz="5100"/>
              <a:t>Task Force</a:t>
            </a:r>
            <a:endParaRPr sz="5100"/>
          </a:p>
          <a:p>
            <a:pPr indent="0" lvl="0" marL="0" rtl="0" algn="ctr">
              <a:spcBef>
                <a:spcPts val="0"/>
              </a:spcBef>
              <a:spcAft>
                <a:spcPts val="0"/>
              </a:spcAft>
              <a:buNone/>
            </a:pPr>
            <a:r>
              <a:rPr lang="en" sz="3550"/>
              <a:t>Update for CCCS</a:t>
            </a:r>
            <a:endParaRPr sz="3550"/>
          </a:p>
        </p:txBody>
      </p:sp>
      <p:sp>
        <p:nvSpPr>
          <p:cNvPr id="99" name="Google Shape;99;p25"/>
          <p:cNvSpPr txBox="1"/>
          <p:nvPr>
            <p:ph idx="1" type="subTitle"/>
          </p:nvPr>
        </p:nvSpPr>
        <p:spPr>
          <a:xfrm>
            <a:off x="2198800" y="3164625"/>
            <a:ext cx="49053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rPr>
              <a:t>Dr. Rachel Sefton, CCD</a:t>
            </a:r>
            <a:endParaRPr sz="2400">
              <a:solidFill>
                <a:schemeClr val="dk1"/>
              </a:solidFill>
            </a:endParaRPr>
          </a:p>
        </p:txBody>
      </p:sp>
      <p:pic>
        <p:nvPicPr>
          <p:cNvPr id="100" name="Google Shape;100;p25"/>
          <p:cNvPicPr preferRelativeResize="0"/>
          <p:nvPr/>
        </p:nvPicPr>
        <p:blipFill rotWithShape="1">
          <a:blip r:embed="rId3">
            <a:alphaModFix/>
          </a:blip>
          <a:srcRect b="9375" l="48237" r="15340" t="10765"/>
          <a:stretch/>
        </p:blipFill>
        <p:spPr>
          <a:xfrm>
            <a:off x="7305027" y="3411650"/>
            <a:ext cx="1527275" cy="1540200"/>
          </a:xfrm>
          <a:prstGeom prst="rect">
            <a:avLst/>
          </a:prstGeom>
          <a:noFill/>
          <a:ln>
            <a:noFill/>
          </a:ln>
        </p:spPr>
      </p:pic>
      <p:pic>
        <p:nvPicPr>
          <p:cNvPr id="101" name="Google Shape;101;p25"/>
          <p:cNvPicPr preferRelativeResize="0"/>
          <p:nvPr/>
        </p:nvPicPr>
        <p:blipFill rotWithShape="1">
          <a:blip r:embed="rId4">
            <a:alphaModFix/>
          </a:blip>
          <a:srcRect b="0" l="0" r="56259" t="0"/>
          <a:stretch/>
        </p:blipFill>
        <p:spPr>
          <a:xfrm>
            <a:off x="311700" y="3575776"/>
            <a:ext cx="1887100" cy="1376075"/>
          </a:xfrm>
          <a:prstGeom prst="rect">
            <a:avLst/>
          </a:prstGeom>
          <a:noFill/>
          <a:ln>
            <a:noFill/>
          </a:ln>
        </p:spPr>
      </p:pic>
      <p:sp>
        <p:nvSpPr>
          <p:cNvPr id="102" name="Google Shape;102;p25"/>
          <p:cNvSpPr txBox="1"/>
          <p:nvPr/>
        </p:nvSpPr>
        <p:spPr>
          <a:xfrm>
            <a:off x="2476300" y="4032963"/>
            <a:ext cx="4350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April 2024</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4"/>
          <p:cNvPicPr preferRelativeResize="0"/>
          <p:nvPr/>
        </p:nvPicPr>
        <p:blipFill>
          <a:blip r:embed="rId3">
            <a:alphaModFix/>
          </a:blip>
          <a:stretch>
            <a:fillRect/>
          </a:stretch>
        </p:blipFill>
        <p:spPr>
          <a:xfrm>
            <a:off x="3246488" y="1673425"/>
            <a:ext cx="1876425" cy="923925"/>
          </a:xfrm>
          <a:prstGeom prst="rect">
            <a:avLst/>
          </a:prstGeom>
          <a:noFill/>
          <a:ln>
            <a:noFill/>
          </a:ln>
        </p:spPr>
      </p:pic>
      <p:pic>
        <p:nvPicPr>
          <p:cNvPr id="192" name="Google Shape;192;p34"/>
          <p:cNvPicPr preferRelativeResize="0"/>
          <p:nvPr/>
        </p:nvPicPr>
        <p:blipFill>
          <a:blip r:embed="rId4">
            <a:alphaModFix/>
          </a:blip>
          <a:stretch>
            <a:fillRect/>
          </a:stretch>
        </p:blipFill>
        <p:spPr>
          <a:xfrm>
            <a:off x="5636338" y="200936"/>
            <a:ext cx="3233025" cy="1298369"/>
          </a:xfrm>
          <a:prstGeom prst="rect">
            <a:avLst/>
          </a:prstGeom>
          <a:noFill/>
          <a:ln>
            <a:noFill/>
          </a:ln>
        </p:spPr>
      </p:pic>
      <p:pic>
        <p:nvPicPr>
          <p:cNvPr id="193" name="Google Shape;193;p34"/>
          <p:cNvPicPr preferRelativeResize="0"/>
          <p:nvPr/>
        </p:nvPicPr>
        <p:blipFill>
          <a:blip r:embed="rId5">
            <a:alphaModFix/>
          </a:blip>
          <a:stretch>
            <a:fillRect/>
          </a:stretch>
        </p:blipFill>
        <p:spPr>
          <a:xfrm>
            <a:off x="1" y="1121238"/>
            <a:ext cx="3138350" cy="1827398"/>
          </a:xfrm>
          <a:prstGeom prst="rect">
            <a:avLst/>
          </a:prstGeom>
          <a:noFill/>
          <a:ln>
            <a:noFill/>
          </a:ln>
        </p:spPr>
      </p:pic>
      <p:pic>
        <p:nvPicPr>
          <p:cNvPr id="194" name="Google Shape;194;p34"/>
          <p:cNvPicPr preferRelativeResize="0"/>
          <p:nvPr/>
        </p:nvPicPr>
        <p:blipFill>
          <a:blip r:embed="rId6">
            <a:alphaModFix/>
          </a:blip>
          <a:stretch>
            <a:fillRect/>
          </a:stretch>
        </p:blipFill>
        <p:spPr>
          <a:xfrm>
            <a:off x="4023950" y="2639325"/>
            <a:ext cx="4733925" cy="923925"/>
          </a:xfrm>
          <a:prstGeom prst="rect">
            <a:avLst/>
          </a:prstGeom>
          <a:noFill/>
          <a:ln>
            <a:noFill/>
          </a:ln>
        </p:spPr>
      </p:pic>
      <p:pic>
        <p:nvPicPr>
          <p:cNvPr id="195" name="Google Shape;195;p34"/>
          <p:cNvPicPr preferRelativeResize="0"/>
          <p:nvPr/>
        </p:nvPicPr>
        <p:blipFill>
          <a:blip r:embed="rId7">
            <a:alphaModFix/>
          </a:blip>
          <a:stretch>
            <a:fillRect/>
          </a:stretch>
        </p:blipFill>
        <p:spPr>
          <a:xfrm>
            <a:off x="5122929" y="3772375"/>
            <a:ext cx="3824275" cy="1037303"/>
          </a:xfrm>
          <a:prstGeom prst="rect">
            <a:avLst/>
          </a:prstGeom>
          <a:noFill/>
          <a:ln>
            <a:noFill/>
          </a:ln>
        </p:spPr>
      </p:pic>
      <p:pic>
        <p:nvPicPr>
          <p:cNvPr id="196" name="Google Shape;196;p34"/>
          <p:cNvPicPr preferRelativeResize="0"/>
          <p:nvPr/>
        </p:nvPicPr>
        <p:blipFill>
          <a:blip r:embed="rId8">
            <a:alphaModFix/>
          </a:blip>
          <a:stretch>
            <a:fillRect/>
          </a:stretch>
        </p:blipFill>
        <p:spPr>
          <a:xfrm>
            <a:off x="183975" y="4100875"/>
            <a:ext cx="4235216" cy="790575"/>
          </a:xfrm>
          <a:prstGeom prst="rect">
            <a:avLst/>
          </a:prstGeom>
          <a:noFill/>
          <a:ln>
            <a:noFill/>
          </a:ln>
        </p:spPr>
      </p:pic>
      <p:pic>
        <p:nvPicPr>
          <p:cNvPr id="197" name="Google Shape;197;p34"/>
          <p:cNvPicPr preferRelativeResize="0"/>
          <p:nvPr/>
        </p:nvPicPr>
        <p:blipFill>
          <a:blip r:embed="rId9">
            <a:alphaModFix/>
          </a:blip>
          <a:stretch>
            <a:fillRect/>
          </a:stretch>
        </p:blipFill>
        <p:spPr>
          <a:xfrm>
            <a:off x="5683675" y="1639650"/>
            <a:ext cx="3138350" cy="790575"/>
          </a:xfrm>
          <a:prstGeom prst="rect">
            <a:avLst/>
          </a:prstGeom>
          <a:noFill/>
          <a:ln>
            <a:noFill/>
          </a:ln>
        </p:spPr>
      </p:pic>
      <p:pic>
        <p:nvPicPr>
          <p:cNvPr id="198" name="Google Shape;198;p34"/>
          <p:cNvPicPr preferRelativeResize="0"/>
          <p:nvPr/>
        </p:nvPicPr>
        <p:blipFill>
          <a:blip r:embed="rId10">
            <a:alphaModFix/>
          </a:blip>
          <a:stretch>
            <a:fillRect/>
          </a:stretch>
        </p:blipFill>
        <p:spPr>
          <a:xfrm>
            <a:off x="73500" y="200937"/>
            <a:ext cx="4794450" cy="790575"/>
          </a:xfrm>
          <a:prstGeom prst="rect">
            <a:avLst/>
          </a:prstGeom>
          <a:noFill/>
          <a:ln>
            <a:noFill/>
          </a:ln>
        </p:spPr>
      </p:pic>
      <p:pic>
        <p:nvPicPr>
          <p:cNvPr id="199" name="Google Shape;199;p34"/>
          <p:cNvPicPr preferRelativeResize="0"/>
          <p:nvPr/>
        </p:nvPicPr>
        <p:blipFill>
          <a:blip r:embed="rId11">
            <a:alphaModFix/>
          </a:blip>
          <a:stretch>
            <a:fillRect/>
          </a:stretch>
        </p:blipFill>
        <p:spPr>
          <a:xfrm>
            <a:off x="767725" y="2706576"/>
            <a:ext cx="2323524" cy="103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182880" y="91440"/>
            <a:ext cx="7315200" cy="54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force membership</a:t>
            </a:r>
            <a:endParaRPr/>
          </a:p>
        </p:txBody>
      </p:sp>
      <p:sp>
        <p:nvSpPr>
          <p:cNvPr id="205" name="Google Shape;205;p35"/>
          <p:cNvSpPr txBox="1"/>
          <p:nvPr>
            <p:ph idx="1" type="body"/>
          </p:nvPr>
        </p:nvSpPr>
        <p:spPr>
          <a:xfrm>
            <a:off x="4733775" y="909875"/>
            <a:ext cx="3999900" cy="3945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u="sng"/>
              <a:t>Co-Chairs</a:t>
            </a:r>
            <a:endParaRPr b="1" u="sng"/>
          </a:p>
          <a:p>
            <a:pPr indent="0" lvl="0" marL="0" rtl="0" algn="l">
              <a:spcBef>
                <a:spcPts val="1200"/>
              </a:spcBef>
              <a:spcAft>
                <a:spcPts val="0"/>
              </a:spcAft>
              <a:buNone/>
            </a:pPr>
            <a:r>
              <a:rPr b="1" lang="en"/>
              <a:t>Lisa Rogers</a:t>
            </a:r>
            <a:r>
              <a:rPr lang="en"/>
              <a:t>, Past President, Colorado Math Leaders; Board Member, Colorado Council of Teachers of Mathematics; and Student Achievement Coordinator, Fountain-Fort Carson School District 8</a:t>
            </a:r>
            <a:endParaRPr/>
          </a:p>
          <a:p>
            <a:pPr indent="0" lvl="0" marL="0" rtl="0" algn="l">
              <a:spcBef>
                <a:spcPts val="1200"/>
              </a:spcBef>
              <a:spcAft>
                <a:spcPts val="0"/>
              </a:spcAft>
              <a:buNone/>
            </a:pPr>
            <a:r>
              <a:rPr b="1" lang="en"/>
              <a:t>Rachel Sefton</a:t>
            </a:r>
            <a:r>
              <a:rPr lang="en"/>
              <a:t>, Past Co-Chair of the Mathematics Discipline for the Colorado Community College System; Chair of Mathematics &amp; Engineering and Associate Professor of Mathematics, Community College of Denver</a:t>
            </a:r>
            <a:endParaRPr/>
          </a:p>
          <a:p>
            <a:pPr indent="0" lvl="0" marL="0" rtl="0" algn="l">
              <a:spcBef>
                <a:spcPts val="1200"/>
              </a:spcBef>
              <a:spcAft>
                <a:spcPts val="1200"/>
              </a:spcAft>
              <a:buNone/>
            </a:pPr>
            <a:r>
              <a:rPr b="1" lang="en"/>
              <a:t>Kim Smith</a:t>
            </a:r>
            <a:r>
              <a:rPr lang="en"/>
              <a:t>, Past President, Colorado Math Leaders; Board Member, Colorado Council of Teachers of Mathematics; and Secondary Math Curriculum &amp; Learning Design Specialist, Mesa County School District 51</a:t>
            </a:r>
            <a:endParaRPr/>
          </a:p>
        </p:txBody>
      </p:sp>
      <p:sp>
        <p:nvSpPr>
          <p:cNvPr id="206" name="Google Shape;206;p35"/>
          <p:cNvSpPr txBox="1"/>
          <p:nvPr>
            <p:ph idx="2" type="body"/>
          </p:nvPr>
        </p:nvSpPr>
        <p:spPr>
          <a:xfrm>
            <a:off x="572100" y="909875"/>
            <a:ext cx="3999900" cy="3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Co-Facilitators</a:t>
            </a:r>
            <a:endParaRPr b="1" u="sng"/>
          </a:p>
          <a:p>
            <a:pPr indent="0" lvl="0" marL="0" rtl="0" algn="l">
              <a:spcBef>
                <a:spcPts val="1200"/>
              </a:spcBef>
              <a:spcAft>
                <a:spcPts val="0"/>
              </a:spcAft>
              <a:buNone/>
            </a:pPr>
            <a:r>
              <a:rPr b="1" lang="en"/>
              <a:t>Danen Jobe</a:t>
            </a:r>
            <a:r>
              <a:rPr lang="en"/>
              <a:t>, Director of Academic Affairs, Colorado Community College System</a:t>
            </a:r>
            <a:endParaRPr/>
          </a:p>
          <a:p>
            <a:pPr indent="0" lvl="0" marL="0" rtl="0" algn="l">
              <a:spcBef>
                <a:spcPts val="1200"/>
              </a:spcBef>
              <a:spcAft>
                <a:spcPts val="1200"/>
              </a:spcAft>
              <a:buNone/>
            </a:pPr>
            <a:r>
              <a:rPr b="1" lang="en"/>
              <a:t>Raymond Johnson</a:t>
            </a:r>
            <a:r>
              <a:rPr lang="en"/>
              <a:t>, Mathematics Specialist, Office of Standards and Instructional Support, Colorado Department of Education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182880" y="91440"/>
            <a:ext cx="7315200" cy="54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force membership (continued)</a:t>
            </a:r>
            <a:endParaRPr/>
          </a:p>
        </p:txBody>
      </p:sp>
      <p:sp>
        <p:nvSpPr>
          <p:cNvPr id="212" name="Google Shape;212;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Clr>
                <a:schemeClr val="dk1"/>
              </a:buClr>
              <a:buSzPct val="78571"/>
              <a:buFont typeface="Arial"/>
              <a:buNone/>
            </a:pPr>
            <a:r>
              <a:rPr b="1" lang="en"/>
              <a:t>Joseph Bolz</a:t>
            </a:r>
            <a:r>
              <a:rPr lang="en"/>
              <a:t>, Board Member, Colorado Council of Teachers of Mathematics, and Mathematics Teacher, Denver Public Schools</a:t>
            </a:r>
            <a:endParaRPr/>
          </a:p>
          <a:p>
            <a:pPr indent="0" lvl="0" marL="0" rtl="0" algn="l">
              <a:spcBef>
                <a:spcPts val="1200"/>
              </a:spcBef>
              <a:spcAft>
                <a:spcPts val="0"/>
              </a:spcAft>
              <a:buClr>
                <a:schemeClr val="dk1"/>
              </a:buClr>
              <a:buSzPct val="78571"/>
              <a:buFont typeface="Arial"/>
              <a:buNone/>
            </a:pPr>
            <a:r>
              <a:rPr b="1" lang="en"/>
              <a:t>Lori Cooper</a:t>
            </a:r>
            <a:r>
              <a:rPr lang="en"/>
              <a:t>, President, Colorado Association of School Executives, and Assistant Superintendent of Student Achievement, Fountain-Fort Carson School District 8</a:t>
            </a:r>
            <a:endParaRPr/>
          </a:p>
          <a:p>
            <a:pPr indent="0" lvl="0" marL="0" rtl="0" algn="l">
              <a:spcBef>
                <a:spcPts val="1200"/>
              </a:spcBef>
              <a:spcAft>
                <a:spcPts val="0"/>
              </a:spcAft>
              <a:buClr>
                <a:schemeClr val="dk1"/>
              </a:buClr>
              <a:buSzPct val="78571"/>
              <a:buFont typeface="Arial"/>
              <a:buNone/>
            </a:pPr>
            <a:r>
              <a:rPr b="1" lang="en"/>
              <a:t>Carl Einhaus</a:t>
            </a:r>
            <a:r>
              <a:rPr lang="en"/>
              <a:t>, Senior Director of Student Success &amp; P20 Alignment, Colorado Department of Higher Education</a:t>
            </a:r>
            <a:endParaRPr/>
          </a:p>
          <a:p>
            <a:pPr indent="0" lvl="0" marL="0" rtl="0" algn="l">
              <a:spcBef>
                <a:spcPts val="1200"/>
              </a:spcBef>
              <a:spcAft>
                <a:spcPts val="0"/>
              </a:spcAft>
              <a:buClr>
                <a:schemeClr val="dk1"/>
              </a:buClr>
              <a:buSzPct val="78571"/>
              <a:buFont typeface="Arial"/>
              <a:buNone/>
            </a:pPr>
            <a:r>
              <a:rPr b="1" lang="en"/>
              <a:t>Anne Egan</a:t>
            </a:r>
            <a:r>
              <a:rPr lang="en"/>
              <a:t>, Board Member, Colorado Association of School Boards, and Board Member, Cherry Creek School District</a:t>
            </a:r>
            <a:endParaRPr/>
          </a:p>
          <a:p>
            <a:pPr indent="0" lvl="0" marL="0" rtl="0" algn="l">
              <a:spcBef>
                <a:spcPts val="1200"/>
              </a:spcBef>
              <a:spcAft>
                <a:spcPts val="1200"/>
              </a:spcAft>
              <a:buNone/>
            </a:pPr>
            <a:r>
              <a:rPr b="1" lang="en"/>
              <a:t>Amanda Foster</a:t>
            </a:r>
            <a:r>
              <a:rPr lang="en"/>
              <a:t>, Member, Colorado Math Leaders, and Secondary Math Coordinator, Adams 12 Five Star Schools</a:t>
            </a:r>
            <a:endParaRPr/>
          </a:p>
        </p:txBody>
      </p:sp>
      <p:sp>
        <p:nvSpPr>
          <p:cNvPr id="213" name="Google Shape;213;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Amber Gardner</a:t>
            </a:r>
            <a:r>
              <a:rPr lang="en"/>
              <a:t>, Member, Colorado Math Leaders, Performance Improvement Partner, PK-12 Mathematics, Cherry Creek School District</a:t>
            </a:r>
            <a:endParaRPr b="1"/>
          </a:p>
          <a:p>
            <a:pPr indent="0" lvl="0" marL="0" rtl="0" algn="l">
              <a:spcBef>
                <a:spcPts val="1200"/>
              </a:spcBef>
              <a:spcAft>
                <a:spcPts val="0"/>
              </a:spcAft>
              <a:buClr>
                <a:schemeClr val="dk1"/>
              </a:buClr>
              <a:buSzPct val="78571"/>
              <a:buFont typeface="Arial"/>
              <a:buNone/>
            </a:pPr>
            <a:r>
              <a:rPr b="1" lang="en"/>
              <a:t>Monica Gilmore</a:t>
            </a:r>
            <a:r>
              <a:rPr lang="en"/>
              <a:t>, Member, Colorado Math Leaders, and Teacher on Special Assignment, Secondary Math, Boulder Valley School District</a:t>
            </a:r>
            <a:endParaRPr/>
          </a:p>
          <a:p>
            <a:pPr indent="0" lvl="0" marL="0" rtl="0" algn="l">
              <a:spcBef>
                <a:spcPts val="1200"/>
              </a:spcBef>
              <a:spcAft>
                <a:spcPts val="0"/>
              </a:spcAft>
              <a:buClr>
                <a:schemeClr val="dk1"/>
              </a:buClr>
              <a:buSzPct val="78571"/>
              <a:buFont typeface="Arial"/>
              <a:buNone/>
            </a:pPr>
            <a:r>
              <a:rPr b="1" lang="en"/>
              <a:t>Claudia Glascock</a:t>
            </a:r>
            <a:r>
              <a:rPr lang="en"/>
              <a:t>, Coordinator, Parent Academy for Student Success, Westminster Public Schools</a:t>
            </a:r>
            <a:endParaRPr/>
          </a:p>
          <a:p>
            <a:pPr indent="0" lvl="0" marL="0" rtl="0" algn="l">
              <a:spcBef>
                <a:spcPts val="1200"/>
              </a:spcBef>
              <a:spcAft>
                <a:spcPts val="0"/>
              </a:spcAft>
              <a:buClr>
                <a:schemeClr val="dk1"/>
              </a:buClr>
              <a:buSzPct val="78571"/>
              <a:buFont typeface="Arial"/>
              <a:buNone/>
            </a:pPr>
            <a:r>
              <a:rPr b="1" lang="en"/>
              <a:t>Gus Greivel</a:t>
            </a:r>
            <a:r>
              <a:rPr lang="en"/>
              <a:t>, Teaching Professor and Department Head, Department of Applied Mathematics and Statistics, Colorado School of Mines</a:t>
            </a:r>
            <a:endParaRPr/>
          </a:p>
          <a:p>
            <a:pPr indent="0" lvl="0" marL="0" rtl="0" algn="l">
              <a:spcBef>
                <a:spcPts val="1200"/>
              </a:spcBef>
              <a:spcAft>
                <a:spcPts val="1200"/>
              </a:spcAft>
              <a:buNone/>
            </a:pPr>
            <a:r>
              <a:rPr b="1" lang="en"/>
              <a:t>Lauren Jones Austin</a:t>
            </a:r>
            <a:r>
              <a:rPr lang="en"/>
              <a:t>, CTE Program Director for Special Populations, Counseling, Equity, and Middle School, Colorado Community College System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182880" y="91440"/>
            <a:ext cx="7315200" cy="54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force membership (continued)</a:t>
            </a:r>
            <a:endParaRPr/>
          </a:p>
        </p:txBody>
      </p:sp>
      <p:sp>
        <p:nvSpPr>
          <p:cNvPr id="219" name="Google Shape;219;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Mark Koester</a:t>
            </a:r>
            <a:r>
              <a:rPr lang="en"/>
              <a:t>, Professor of Mathematics, Department of Mathematics &amp; Statistics, Metropolitan State University of Denver</a:t>
            </a:r>
            <a:endParaRPr/>
          </a:p>
          <a:p>
            <a:pPr indent="0" lvl="0" marL="0" rtl="0" algn="l">
              <a:spcBef>
                <a:spcPts val="1200"/>
              </a:spcBef>
              <a:spcAft>
                <a:spcPts val="0"/>
              </a:spcAft>
              <a:buClr>
                <a:schemeClr val="dk1"/>
              </a:buClr>
              <a:buSzPts val="1100"/>
              <a:buFont typeface="Arial"/>
              <a:buNone/>
            </a:pPr>
            <a:r>
              <a:rPr b="1" lang="en"/>
              <a:t>Brook Koltun</a:t>
            </a:r>
            <a:r>
              <a:rPr lang="en"/>
              <a:t>, Director of Advising and Testing, Pikes Peak State College</a:t>
            </a:r>
            <a:endParaRPr/>
          </a:p>
          <a:p>
            <a:pPr indent="0" lvl="0" marL="0" rtl="0" algn="l">
              <a:spcBef>
                <a:spcPts val="1200"/>
              </a:spcBef>
              <a:spcAft>
                <a:spcPts val="0"/>
              </a:spcAft>
              <a:buClr>
                <a:schemeClr val="dk1"/>
              </a:buClr>
              <a:buSzPts val="1100"/>
              <a:buFont typeface="Arial"/>
              <a:buNone/>
            </a:pPr>
            <a:r>
              <a:rPr b="1" lang="en"/>
              <a:t>Megan Korponic</a:t>
            </a:r>
            <a:r>
              <a:rPr lang="en"/>
              <a:t>, Board Member, Colorado Council of Teachers of Mathematics, and Dean of Students, Greeley-Evans School District 6</a:t>
            </a:r>
            <a:endParaRPr/>
          </a:p>
          <a:p>
            <a:pPr indent="0" lvl="0" marL="0" rtl="0" algn="l">
              <a:spcBef>
                <a:spcPts val="1200"/>
              </a:spcBef>
              <a:spcAft>
                <a:spcPts val="0"/>
              </a:spcAft>
              <a:buClr>
                <a:schemeClr val="dk1"/>
              </a:buClr>
              <a:buSzPts val="1100"/>
              <a:buFont typeface="Arial"/>
              <a:buNone/>
            </a:pPr>
            <a:r>
              <a:rPr b="1" lang="en"/>
              <a:t>Jennifer Lamanski</a:t>
            </a:r>
            <a:r>
              <a:rPr lang="en"/>
              <a:t>, Instructor of Mathematics, Colorado Northwestern Community College</a:t>
            </a:r>
            <a:endParaRPr/>
          </a:p>
          <a:p>
            <a:pPr indent="0" lvl="0" marL="0" rtl="0" algn="l">
              <a:spcBef>
                <a:spcPts val="1200"/>
              </a:spcBef>
              <a:spcAft>
                <a:spcPts val="1200"/>
              </a:spcAft>
              <a:buNone/>
            </a:pPr>
            <a:r>
              <a:rPr b="1" lang="en"/>
              <a:t>Janet Oien</a:t>
            </a:r>
            <a:r>
              <a:rPr lang="en"/>
              <a:t>, Co-Director, Calculus Center, Colorado State University</a:t>
            </a:r>
            <a:endParaRPr/>
          </a:p>
        </p:txBody>
      </p:sp>
      <p:sp>
        <p:nvSpPr>
          <p:cNvPr id="220" name="Google Shape;220;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Chris Rasmussen</a:t>
            </a:r>
            <a:r>
              <a:rPr lang="en"/>
              <a:t>, Senior Director of Academic Pathways &amp; Innovation, Colorado Department of Higher Education</a:t>
            </a:r>
            <a:endParaRPr/>
          </a:p>
          <a:p>
            <a:pPr indent="0" lvl="0" marL="0" rtl="0" algn="l">
              <a:spcBef>
                <a:spcPts val="1200"/>
              </a:spcBef>
              <a:spcAft>
                <a:spcPts val="0"/>
              </a:spcAft>
              <a:buClr>
                <a:schemeClr val="dk1"/>
              </a:buClr>
              <a:buSzPts val="1100"/>
              <a:buFont typeface="Arial"/>
              <a:buNone/>
            </a:pPr>
            <a:r>
              <a:rPr b="1" lang="en"/>
              <a:t>Cheryl Reeves</a:t>
            </a:r>
            <a:r>
              <a:rPr lang="en"/>
              <a:t>, Member, Colorado Math Leaders, and Secondary Math Curriculum Specialist, Pueblo School District 60</a:t>
            </a:r>
            <a:endParaRPr/>
          </a:p>
          <a:p>
            <a:pPr indent="0" lvl="0" marL="0" rtl="0" algn="l">
              <a:spcBef>
                <a:spcPts val="1200"/>
              </a:spcBef>
              <a:spcAft>
                <a:spcPts val="0"/>
              </a:spcAft>
              <a:buNone/>
            </a:pPr>
            <a:r>
              <a:rPr b="1" lang="en"/>
              <a:t>Michelle Romero</a:t>
            </a:r>
            <a:r>
              <a:rPr lang="en"/>
              <a:t>, Director, Office of Postsecondary and Workforce Readiness, Colorado Department of Education</a:t>
            </a:r>
            <a:endParaRPr/>
          </a:p>
          <a:p>
            <a:pPr indent="0" lvl="0" marL="0" rtl="0" algn="l">
              <a:spcBef>
                <a:spcPts val="1200"/>
              </a:spcBef>
              <a:spcAft>
                <a:spcPts val="1200"/>
              </a:spcAft>
              <a:buNone/>
            </a:pPr>
            <a:r>
              <a:rPr b="1" lang="en"/>
              <a:t>Amy Spicer</a:t>
            </a:r>
            <a:r>
              <a:rPr lang="en"/>
              <a:t>, Vice President of Implementation Design, Colorado Education Initiative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state of pathways in higher ed</a:t>
            </a:r>
            <a:endParaRPr/>
          </a:p>
        </p:txBody>
      </p:sp>
      <p:sp>
        <p:nvSpPr>
          <p:cNvPr id="226" name="Google Shape;226;p38"/>
          <p:cNvSpPr txBox="1"/>
          <p:nvPr>
            <p:ph idx="1" type="body"/>
          </p:nvPr>
        </p:nvSpPr>
        <p:spPr>
          <a:xfrm>
            <a:off x="311700" y="13932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900"/>
          </a:p>
          <a:p>
            <a:pPr indent="-368300" lvl="0" marL="457200" rtl="0" algn="l">
              <a:spcBef>
                <a:spcPts val="1200"/>
              </a:spcBef>
              <a:spcAft>
                <a:spcPts val="0"/>
              </a:spcAft>
              <a:buSzPts val="2200"/>
              <a:buChar char="●"/>
            </a:pPr>
            <a:r>
              <a:rPr lang="en" sz="2200" u="sng">
                <a:solidFill>
                  <a:schemeClr val="hlink"/>
                </a:solidFill>
                <a:hlinkClick r:id="rId3"/>
              </a:rPr>
              <a:t>CCCS Gateway Math Courses</a:t>
            </a:r>
            <a:endParaRPr sz="2200"/>
          </a:p>
          <a:p>
            <a:pPr indent="-368300" lvl="0" marL="457200" rtl="0" algn="l">
              <a:spcBef>
                <a:spcPts val="0"/>
              </a:spcBef>
              <a:spcAft>
                <a:spcPts val="0"/>
              </a:spcAft>
              <a:buSzPts val="2200"/>
              <a:buChar char="●"/>
            </a:pPr>
            <a:r>
              <a:rPr lang="en" sz="2200" u="sng">
                <a:solidFill>
                  <a:schemeClr val="hlink"/>
                </a:solidFill>
                <a:hlinkClick r:id="rId4"/>
              </a:rPr>
              <a:t>Common Prerequisites for CCCS Math Courses</a:t>
            </a:r>
            <a:endParaRPr sz="2200"/>
          </a:p>
          <a:p>
            <a:pPr indent="-368300" lvl="0" marL="457200" rtl="0" algn="l">
              <a:spcBef>
                <a:spcPts val="0"/>
              </a:spcBef>
              <a:spcAft>
                <a:spcPts val="0"/>
              </a:spcAft>
              <a:buSzPts val="2200"/>
              <a:buChar char="●"/>
            </a:pPr>
            <a:r>
              <a:rPr lang="en" sz="2200" u="sng">
                <a:solidFill>
                  <a:schemeClr val="hlink"/>
                </a:solidFill>
                <a:hlinkClick r:id="rId5"/>
              </a:rPr>
              <a:t>CCHE Policy on College-Ready Assessments</a:t>
            </a:r>
            <a:endParaRPr sz="2200"/>
          </a:p>
          <a:p>
            <a:pPr indent="0" lvl="0" marL="0" rtl="0" algn="l">
              <a:spcBef>
                <a:spcPts val="1200"/>
              </a:spcBef>
              <a:spcAft>
                <a:spcPts val="0"/>
              </a:spcAft>
              <a:buNone/>
            </a:pPr>
            <a:r>
              <a:t/>
            </a:r>
            <a:endParaRPr sz="1100">
              <a:solidFill>
                <a:schemeClr val="dk1"/>
              </a:solidFill>
            </a:endParaRPr>
          </a:p>
          <a:p>
            <a:pPr indent="0" lvl="0" marL="0" rtl="0" algn="l">
              <a:spcBef>
                <a:spcPts val="300"/>
              </a:spcBef>
              <a:spcAft>
                <a:spcPts val="1200"/>
              </a:spcAft>
              <a:buNone/>
            </a:pPr>
            <a:r>
              <a:t/>
            </a:r>
            <a:endParaRPr/>
          </a:p>
        </p:txBody>
      </p:sp>
      <p:pic>
        <p:nvPicPr>
          <p:cNvPr id="227" name="Google Shape;227;p38"/>
          <p:cNvPicPr preferRelativeResize="0"/>
          <p:nvPr/>
        </p:nvPicPr>
        <p:blipFill>
          <a:blip r:embed="rId6">
            <a:alphaModFix/>
          </a:blip>
          <a:stretch>
            <a:fillRect/>
          </a:stretch>
        </p:blipFill>
        <p:spPr>
          <a:xfrm>
            <a:off x="6405701" y="4120326"/>
            <a:ext cx="2541500" cy="689350"/>
          </a:xfrm>
          <a:prstGeom prst="rect">
            <a:avLst/>
          </a:prstGeom>
          <a:noFill/>
          <a:ln>
            <a:noFill/>
          </a:ln>
        </p:spPr>
      </p:pic>
      <p:pic>
        <p:nvPicPr>
          <p:cNvPr id="228" name="Google Shape;228;p38"/>
          <p:cNvPicPr preferRelativeResize="0"/>
          <p:nvPr/>
        </p:nvPicPr>
        <p:blipFill>
          <a:blip r:embed="rId7">
            <a:alphaModFix/>
          </a:blip>
          <a:stretch>
            <a:fillRect/>
          </a:stretch>
        </p:blipFill>
        <p:spPr>
          <a:xfrm>
            <a:off x="183975" y="4202100"/>
            <a:ext cx="3692948" cy="68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Current state of pathways in high school</a:t>
            </a:r>
            <a:endParaRPr/>
          </a:p>
          <a:p>
            <a:pPr indent="0" lvl="0" marL="0" rtl="0" algn="l">
              <a:spcBef>
                <a:spcPts val="0"/>
              </a:spcBef>
              <a:spcAft>
                <a:spcPts val="0"/>
              </a:spcAft>
              <a:buNone/>
            </a:pPr>
            <a:r>
              <a:t/>
            </a:r>
            <a:endParaRPr/>
          </a:p>
        </p:txBody>
      </p:sp>
      <p:sp>
        <p:nvSpPr>
          <p:cNvPr id="234" name="Google Shape;234;p39"/>
          <p:cNvSpPr txBox="1"/>
          <p:nvPr>
            <p:ph idx="1" type="body"/>
          </p:nvPr>
        </p:nvSpPr>
        <p:spPr>
          <a:xfrm>
            <a:off x="311700" y="1152475"/>
            <a:ext cx="8520600" cy="3673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Colorado (CDE) has math standards for 9-12 that are not broken out by grade  level or by course. School districts can adopt their own standards that meet or exceed the state standards.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Math courses and the content of those courses are left to the districts and/or the schools to determine. That is, there are no statewide course descriptions or course learning outcomes.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HS graduation requirements: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Some districts require 4 years of math to graduate. Some require only 3. Some require only 2.</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Students must pass an assessment from the state’s </a:t>
            </a:r>
            <a:r>
              <a:rPr lang="en" u="sng">
                <a:solidFill>
                  <a:schemeClr val="hlink"/>
                </a:solidFill>
                <a:hlinkClick r:id="rId3"/>
              </a:rPr>
              <a:t>graduation guidelines menu of options</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Pathways vary from district to district and sometimes even school to school within a district.</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0"/>
          <p:cNvSpPr txBox="1"/>
          <p:nvPr>
            <p:ph type="title"/>
          </p:nvPr>
        </p:nvSpPr>
        <p:spPr>
          <a:xfrm>
            <a:off x="311700" y="445025"/>
            <a:ext cx="8520600" cy="9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Data:</a:t>
            </a:r>
            <a:r>
              <a:rPr lang="en" sz="2500"/>
              <a:t> </a:t>
            </a:r>
            <a:r>
              <a:rPr lang="en" sz="2500" u="sng">
                <a:solidFill>
                  <a:schemeClr val="hlink"/>
                </a:solidFill>
                <a:hlinkClick r:id="rId3"/>
              </a:rPr>
              <a:t>What We Have</a:t>
            </a:r>
            <a:endParaRPr sz="2500"/>
          </a:p>
        </p:txBody>
      </p:sp>
      <p:sp>
        <p:nvSpPr>
          <p:cNvPr id="240" name="Google Shape;240;p40"/>
          <p:cNvSpPr txBox="1"/>
          <p:nvPr>
            <p:ph idx="1" type="body"/>
          </p:nvPr>
        </p:nvSpPr>
        <p:spPr>
          <a:xfrm>
            <a:off x="311700" y="1199850"/>
            <a:ext cx="8520600" cy="3369000"/>
          </a:xfrm>
          <a:prstGeom prst="rect">
            <a:avLst/>
          </a:prstGeom>
        </p:spPr>
        <p:txBody>
          <a:bodyPr anchorCtr="0" anchor="t" bIns="91425" lIns="91425" spcFirstLastPara="1" rIns="91425" wrap="square" tIns="91425">
            <a:normAutofit lnSpcReduction="20000"/>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Higher Ed</a:t>
            </a:r>
            <a:endParaRPr>
              <a:solidFill>
                <a:schemeClr val="dk1"/>
              </a:solidFill>
            </a:endParaRPr>
          </a:p>
          <a:p>
            <a:pPr indent="0" lvl="0" marL="457200" rtl="0" algn="l">
              <a:lnSpc>
                <a:spcPct val="100000"/>
              </a:lnSpc>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rPr lang="en">
                <a:solidFill>
                  <a:schemeClr val="dk1"/>
                </a:solidFill>
              </a:rPr>
              <a:t>“Growing evidence suggests that choosing a specific degree pathway early in students’ academic careers can help ensure they complete their postsecondary education, even if they change their minds and pursue different paths later. Additionally, since outcomes for students who transfer from a two-year institution to a four-year institution are better when they pursue a defined degree pathway, it is important to ensure that more students—and particularly community college students—are identifying and pursuing a specific degree path.” (from </a:t>
            </a:r>
            <a:r>
              <a:rPr i="1" lang="en">
                <a:solidFill>
                  <a:schemeClr val="dk1"/>
                </a:solidFill>
              </a:rPr>
              <a:t>Pathways to Prosperity: Postsecondary Access and Success for Colorado’s High School Graduates 2022 Report</a:t>
            </a:r>
            <a:r>
              <a:rPr lang="en">
                <a:solidFill>
                  <a:schemeClr val="dk1"/>
                </a:solidFill>
              </a:rPr>
              <a:t>)</a:t>
            </a:r>
            <a:endParaRPr sz="2800">
              <a:solidFill>
                <a:schemeClr val="dk1"/>
              </a:solidFill>
            </a:endParaRPr>
          </a:p>
          <a:p>
            <a:pPr indent="0" lvl="0" marL="457200" rtl="0" algn="l">
              <a:lnSpc>
                <a:spcPct val="200000"/>
              </a:lnSpc>
              <a:spcBef>
                <a:spcPts val="300"/>
              </a:spcBef>
              <a:spcAft>
                <a:spcPts val="300"/>
              </a:spcAft>
              <a:buNone/>
            </a:pPr>
            <a:r>
              <a:t/>
            </a:r>
            <a:endParaRPr sz="2200">
              <a:solidFill>
                <a:schemeClr val="dk1"/>
              </a:solidFill>
            </a:endParaRPr>
          </a:p>
        </p:txBody>
      </p:sp>
      <p:pic>
        <p:nvPicPr>
          <p:cNvPr id="241" name="Google Shape;241;p40"/>
          <p:cNvPicPr preferRelativeResize="0"/>
          <p:nvPr/>
        </p:nvPicPr>
        <p:blipFill rotWithShape="1">
          <a:blip r:embed="rId4">
            <a:alphaModFix/>
          </a:blip>
          <a:srcRect b="0" l="0" r="56259" t="0"/>
          <a:stretch/>
        </p:blipFill>
        <p:spPr>
          <a:xfrm>
            <a:off x="53400" y="4339401"/>
            <a:ext cx="1024700" cy="747200"/>
          </a:xfrm>
          <a:prstGeom prst="rect">
            <a:avLst/>
          </a:prstGeom>
          <a:noFill/>
          <a:ln>
            <a:noFill/>
          </a:ln>
        </p:spPr>
      </p:pic>
      <p:pic>
        <p:nvPicPr>
          <p:cNvPr id="242" name="Google Shape;242;p40"/>
          <p:cNvPicPr preferRelativeResize="0"/>
          <p:nvPr/>
        </p:nvPicPr>
        <p:blipFill rotWithShape="1">
          <a:blip r:embed="rId5">
            <a:alphaModFix/>
          </a:blip>
          <a:srcRect b="9375" l="48237" r="15340" t="10765"/>
          <a:stretch/>
        </p:blipFill>
        <p:spPr>
          <a:xfrm>
            <a:off x="8356045" y="4339400"/>
            <a:ext cx="740930" cy="74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311700" y="445025"/>
            <a:ext cx="8520600" cy="9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Data:</a:t>
            </a:r>
            <a:r>
              <a:rPr lang="en" sz="2500"/>
              <a:t> </a:t>
            </a:r>
            <a:r>
              <a:rPr lang="en" sz="2500" u="sng">
                <a:solidFill>
                  <a:schemeClr val="hlink"/>
                </a:solidFill>
                <a:hlinkClick r:id="rId3"/>
              </a:rPr>
              <a:t>What We Have</a:t>
            </a:r>
            <a:endParaRPr sz="2500"/>
          </a:p>
        </p:txBody>
      </p:sp>
      <p:sp>
        <p:nvSpPr>
          <p:cNvPr id="248" name="Google Shape;248;p41"/>
          <p:cNvSpPr txBox="1"/>
          <p:nvPr>
            <p:ph idx="1" type="body"/>
          </p:nvPr>
        </p:nvSpPr>
        <p:spPr>
          <a:xfrm>
            <a:off x="311700" y="1199850"/>
            <a:ext cx="8520600" cy="3634800"/>
          </a:xfrm>
          <a:prstGeom prst="rect">
            <a:avLst/>
          </a:prstGeom>
        </p:spPr>
        <p:txBody>
          <a:bodyPr anchorCtr="0" anchor="t" bIns="91425" lIns="91425" spcFirstLastPara="1" rIns="91425" wrap="square" tIns="91425">
            <a:normAutofit fontScale="77500" lnSpcReduction="20000"/>
          </a:bodyPr>
          <a:lstStyle/>
          <a:p>
            <a:pPr indent="-322103" lvl="0" marL="457200" rtl="0" algn="l">
              <a:lnSpc>
                <a:spcPct val="100000"/>
              </a:lnSpc>
              <a:spcBef>
                <a:spcPts val="0"/>
              </a:spcBef>
              <a:spcAft>
                <a:spcPts val="0"/>
              </a:spcAft>
              <a:buClr>
                <a:schemeClr val="dk1"/>
              </a:buClr>
              <a:buSzPct val="100000"/>
              <a:buChar char="●"/>
            </a:pPr>
            <a:r>
              <a:rPr lang="en" sz="1900">
                <a:solidFill>
                  <a:schemeClr val="dk1"/>
                </a:solidFill>
              </a:rPr>
              <a:t>High School</a:t>
            </a:r>
            <a:endParaRPr sz="1900">
              <a:solidFill>
                <a:schemeClr val="dk1"/>
              </a:solidFill>
            </a:endParaRPr>
          </a:p>
          <a:p>
            <a:pPr indent="0" lvl="0" marL="0" rtl="0" algn="l">
              <a:lnSpc>
                <a:spcPct val="100000"/>
              </a:lnSpc>
              <a:spcBef>
                <a:spcPts val="0"/>
              </a:spcBef>
              <a:spcAft>
                <a:spcPts val="0"/>
              </a:spcAft>
              <a:buNone/>
            </a:pPr>
            <a:r>
              <a:t/>
            </a:r>
            <a:endParaRPr sz="1983">
              <a:solidFill>
                <a:schemeClr val="dk1"/>
              </a:solidFill>
            </a:endParaRPr>
          </a:p>
          <a:p>
            <a:pPr indent="457200" lvl="0" marL="0" rtl="0" algn="l">
              <a:lnSpc>
                <a:spcPct val="100000"/>
              </a:lnSpc>
              <a:spcBef>
                <a:spcPts val="0"/>
              </a:spcBef>
              <a:spcAft>
                <a:spcPts val="0"/>
              </a:spcAft>
              <a:buNone/>
            </a:pPr>
            <a:r>
              <a:rPr lang="en" sz="1983">
                <a:solidFill>
                  <a:schemeClr val="dk1"/>
                </a:solidFill>
              </a:rPr>
              <a:t>Colorado Math Leaders from 8 districts reported:</a:t>
            </a:r>
            <a:endParaRPr sz="1983">
              <a:solidFill>
                <a:schemeClr val="dk1"/>
              </a:solidFill>
            </a:endParaRPr>
          </a:p>
          <a:p>
            <a:pPr indent="-326228" lvl="0" marL="914400" rtl="0" algn="l">
              <a:spcBef>
                <a:spcPts val="0"/>
              </a:spcBef>
              <a:spcAft>
                <a:spcPts val="0"/>
              </a:spcAft>
              <a:buClr>
                <a:schemeClr val="dk1"/>
              </a:buClr>
              <a:buSzPct val="100000"/>
              <a:buChar char="●"/>
            </a:pPr>
            <a:r>
              <a:rPr lang="en" sz="1983">
                <a:solidFill>
                  <a:schemeClr val="dk1"/>
                </a:solidFill>
              </a:rPr>
              <a:t>7 districts require 3 years of math credit, 1 district requires 2 years of math credit</a:t>
            </a:r>
            <a:endParaRPr sz="1983">
              <a:solidFill>
                <a:schemeClr val="dk1"/>
              </a:solidFill>
            </a:endParaRPr>
          </a:p>
          <a:p>
            <a:pPr indent="-326228" lvl="1" marL="1371600" rtl="0" algn="l">
              <a:spcBef>
                <a:spcPts val="0"/>
              </a:spcBef>
              <a:spcAft>
                <a:spcPts val="0"/>
              </a:spcAft>
              <a:buClr>
                <a:schemeClr val="dk1"/>
              </a:buClr>
              <a:buSzPct val="100000"/>
              <a:buChar char="○"/>
            </a:pPr>
            <a:r>
              <a:rPr lang="en" sz="1983">
                <a:solidFill>
                  <a:schemeClr val="dk1"/>
                </a:solidFill>
              </a:rPr>
              <a:t>Some explicitly require Algebra 1 &amp; Geometry or Integrated I &amp; II</a:t>
            </a:r>
            <a:endParaRPr sz="1983">
              <a:solidFill>
                <a:schemeClr val="dk1"/>
              </a:solidFill>
            </a:endParaRPr>
          </a:p>
          <a:p>
            <a:pPr indent="-326228" lvl="0" marL="914400" rtl="0" algn="l">
              <a:spcBef>
                <a:spcPts val="0"/>
              </a:spcBef>
              <a:spcAft>
                <a:spcPts val="0"/>
              </a:spcAft>
              <a:buClr>
                <a:schemeClr val="dk1"/>
              </a:buClr>
              <a:buSzPct val="100000"/>
              <a:buChar char="●"/>
            </a:pPr>
            <a:r>
              <a:rPr lang="en" sz="1983">
                <a:solidFill>
                  <a:schemeClr val="dk1"/>
                </a:solidFill>
              </a:rPr>
              <a:t>6 districts follow the AGA sequence, 2 districts follow the Integrated sequence</a:t>
            </a:r>
            <a:endParaRPr sz="1983">
              <a:solidFill>
                <a:schemeClr val="dk1"/>
              </a:solidFill>
            </a:endParaRPr>
          </a:p>
          <a:p>
            <a:pPr indent="-326228" lvl="0" marL="914400" rtl="0" algn="l">
              <a:spcBef>
                <a:spcPts val="0"/>
              </a:spcBef>
              <a:spcAft>
                <a:spcPts val="0"/>
              </a:spcAft>
              <a:buClr>
                <a:schemeClr val="dk1"/>
              </a:buClr>
              <a:buSzPct val="100000"/>
              <a:buChar char="●"/>
            </a:pPr>
            <a:r>
              <a:rPr lang="en" sz="1983">
                <a:solidFill>
                  <a:schemeClr val="dk1"/>
                </a:solidFill>
              </a:rPr>
              <a:t>Current transition course offerings:</a:t>
            </a:r>
            <a:endParaRPr sz="1983">
              <a:solidFill>
                <a:schemeClr val="dk1"/>
              </a:solidFill>
            </a:endParaRPr>
          </a:p>
          <a:p>
            <a:pPr indent="-326228" lvl="1" marL="1371600" rtl="0" algn="l">
              <a:spcBef>
                <a:spcPts val="0"/>
              </a:spcBef>
              <a:spcAft>
                <a:spcPts val="0"/>
              </a:spcAft>
              <a:buClr>
                <a:schemeClr val="dk1"/>
              </a:buClr>
              <a:buSzPct val="100000"/>
              <a:buChar char="○"/>
            </a:pPr>
            <a:r>
              <a:rPr lang="en" sz="1983">
                <a:solidFill>
                  <a:schemeClr val="dk1"/>
                </a:solidFill>
              </a:rPr>
              <a:t>AP Statistics, College Algebra, AP Calculus AB, Dual/Concurrent Enrollment, Statistics (7 districts)</a:t>
            </a:r>
            <a:endParaRPr sz="1983">
              <a:solidFill>
                <a:schemeClr val="dk1"/>
              </a:solidFill>
            </a:endParaRPr>
          </a:p>
          <a:p>
            <a:pPr indent="-326228" lvl="1" marL="1371600" rtl="0" algn="l">
              <a:spcBef>
                <a:spcPts val="0"/>
              </a:spcBef>
              <a:spcAft>
                <a:spcPts val="0"/>
              </a:spcAft>
              <a:buClr>
                <a:schemeClr val="dk1"/>
              </a:buClr>
              <a:buSzPct val="100000"/>
              <a:buChar char="○"/>
            </a:pPr>
            <a:r>
              <a:rPr lang="en" sz="1983">
                <a:solidFill>
                  <a:schemeClr val="dk1"/>
                </a:solidFill>
              </a:rPr>
              <a:t>Pre-Calculus, AP Calculus BC (6 districts)</a:t>
            </a:r>
            <a:endParaRPr sz="1983">
              <a:solidFill>
                <a:schemeClr val="dk1"/>
              </a:solidFill>
            </a:endParaRPr>
          </a:p>
          <a:p>
            <a:pPr indent="-326228" lvl="1" marL="1371600" rtl="0" algn="l">
              <a:spcBef>
                <a:spcPts val="0"/>
              </a:spcBef>
              <a:spcAft>
                <a:spcPts val="0"/>
              </a:spcAft>
              <a:buClr>
                <a:schemeClr val="dk1"/>
              </a:buClr>
              <a:buSzPct val="100000"/>
              <a:buChar char="○"/>
            </a:pPr>
            <a:r>
              <a:rPr lang="en" sz="1983">
                <a:solidFill>
                  <a:schemeClr val="dk1"/>
                </a:solidFill>
              </a:rPr>
              <a:t>Quantitative Reasoning, Business Math, Personal Finance, Math for Liberal Arts (2 districts)</a:t>
            </a:r>
            <a:endParaRPr sz="1983">
              <a:solidFill>
                <a:schemeClr val="dk1"/>
              </a:solidFill>
            </a:endParaRPr>
          </a:p>
          <a:p>
            <a:pPr indent="-326228" lvl="1" marL="1371600" rtl="0" algn="l">
              <a:spcBef>
                <a:spcPts val="0"/>
              </a:spcBef>
              <a:spcAft>
                <a:spcPts val="0"/>
              </a:spcAft>
              <a:buClr>
                <a:schemeClr val="dk1"/>
              </a:buClr>
              <a:buSzPct val="100000"/>
              <a:buChar char="○"/>
            </a:pPr>
            <a:r>
              <a:rPr lang="en" sz="1983">
                <a:solidFill>
                  <a:schemeClr val="dk1"/>
                </a:solidFill>
              </a:rPr>
              <a:t>Data Science, Computer Science, Data Analysis and Problem Solving, Consumer Math, Math in the Modern World, Discrete Math, Financial Algebra, Math Topics, Math Analysis (1 district) </a:t>
            </a:r>
            <a:endParaRPr sz="2200">
              <a:solidFill>
                <a:schemeClr val="dk1"/>
              </a:solidFill>
            </a:endParaRPr>
          </a:p>
        </p:txBody>
      </p:sp>
      <p:pic>
        <p:nvPicPr>
          <p:cNvPr id="249" name="Google Shape;249;p41"/>
          <p:cNvPicPr preferRelativeResize="0"/>
          <p:nvPr/>
        </p:nvPicPr>
        <p:blipFill rotWithShape="1">
          <a:blip r:embed="rId4">
            <a:alphaModFix/>
          </a:blip>
          <a:srcRect b="0" l="0" r="56259" t="0"/>
          <a:stretch/>
        </p:blipFill>
        <p:spPr>
          <a:xfrm>
            <a:off x="53400" y="4339401"/>
            <a:ext cx="1024700" cy="747200"/>
          </a:xfrm>
          <a:prstGeom prst="rect">
            <a:avLst/>
          </a:prstGeom>
          <a:noFill/>
          <a:ln>
            <a:noFill/>
          </a:ln>
        </p:spPr>
      </p:pic>
      <p:pic>
        <p:nvPicPr>
          <p:cNvPr id="250" name="Google Shape;250;p41"/>
          <p:cNvPicPr preferRelativeResize="0"/>
          <p:nvPr/>
        </p:nvPicPr>
        <p:blipFill rotWithShape="1">
          <a:blip r:embed="rId5">
            <a:alphaModFix/>
          </a:blip>
          <a:srcRect b="9375" l="48237" r="15340" t="10765"/>
          <a:stretch/>
        </p:blipFill>
        <p:spPr>
          <a:xfrm>
            <a:off x="8338420" y="4339400"/>
            <a:ext cx="740930" cy="74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445025"/>
            <a:ext cx="8520600" cy="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Problems Found</a:t>
            </a:r>
            <a:r>
              <a:rPr lang="en" sz="2500"/>
              <a:t> </a:t>
            </a:r>
            <a:endParaRPr sz="2500"/>
          </a:p>
        </p:txBody>
      </p:sp>
      <p:sp>
        <p:nvSpPr>
          <p:cNvPr id="256" name="Google Shape;256;p42"/>
          <p:cNvSpPr txBox="1"/>
          <p:nvPr>
            <p:ph idx="1" type="body"/>
          </p:nvPr>
        </p:nvSpPr>
        <p:spPr>
          <a:xfrm>
            <a:off x="311700" y="1217500"/>
            <a:ext cx="8520600" cy="3564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Problem 1: Placement of students into math courses is determined more by the perception of student ability rather than students’ interests and postsecondary plans.</a:t>
            </a:r>
            <a:endParaRPr sz="2000">
              <a:solidFill>
                <a:schemeClr val="dk1"/>
              </a:solidFill>
            </a:endParaRPr>
          </a:p>
          <a:p>
            <a:pPr indent="0" lvl="0" marL="457200" rtl="0" algn="l">
              <a:lnSpc>
                <a:spcPct val="100000"/>
              </a:lnSpc>
              <a:spcBef>
                <a:spcPts val="0"/>
              </a:spcBef>
              <a:spcAft>
                <a:spcPts val="0"/>
              </a:spcAft>
              <a:buNone/>
            </a:pPr>
            <a:r>
              <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Problem 2: Our current math pathways are overly-focused on getting to calculus and do not provide equivalent opportunities to learn other mathematic</a:t>
            </a:r>
            <a:r>
              <a:rPr lang="en" sz="2000"/>
              <a:t>s.</a:t>
            </a:r>
            <a:endParaRPr sz="2000">
              <a:solidFill>
                <a:schemeClr val="dk1"/>
              </a:solidFill>
            </a:endParaRPr>
          </a:p>
        </p:txBody>
      </p:sp>
      <p:pic>
        <p:nvPicPr>
          <p:cNvPr id="257" name="Google Shape;257;p42"/>
          <p:cNvPicPr preferRelativeResize="0"/>
          <p:nvPr/>
        </p:nvPicPr>
        <p:blipFill rotWithShape="1">
          <a:blip r:embed="rId3">
            <a:alphaModFix/>
          </a:blip>
          <a:srcRect b="0" l="0" r="56259" t="0"/>
          <a:stretch/>
        </p:blipFill>
        <p:spPr>
          <a:xfrm>
            <a:off x="53400" y="4339401"/>
            <a:ext cx="1024700" cy="747200"/>
          </a:xfrm>
          <a:prstGeom prst="rect">
            <a:avLst/>
          </a:prstGeom>
          <a:noFill/>
          <a:ln>
            <a:noFill/>
          </a:ln>
        </p:spPr>
      </p:pic>
      <p:pic>
        <p:nvPicPr>
          <p:cNvPr id="258" name="Google Shape;258;p42"/>
          <p:cNvPicPr preferRelativeResize="0"/>
          <p:nvPr/>
        </p:nvPicPr>
        <p:blipFill rotWithShape="1">
          <a:blip r:embed="rId4">
            <a:alphaModFix/>
          </a:blip>
          <a:srcRect b="9375" l="48237" r="15340" t="10765"/>
          <a:stretch/>
        </p:blipFill>
        <p:spPr>
          <a:xfrm>
            <a:off x="8338370" y="4339400"/>
            <a:ext cx="740930" cy="74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311700" y="61750"/>
            <a:ext cx="8520600" cy="45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Potential Solutions</a:t>
            </a:r>
            <a:r>
              <a:rPr lang="en"/>
              <a:t> </a:t>
            </a:r>
            <a:endParaRPr/>
          </a:p>
        </p:txBody>
      </p:sp>
      <p:sp>
        <p:nvSpPr>
          <p:cNvPr id="264" name="Google Shape;264;p43"/>
          <p:cNvSpPr txBox="1"/>
          <p:nvPr>
            <p:ph idx="1" type="body"/>
          </p:nvPr>
        </p:nvSpPr>
        <p:spPr>
          <a:xfrm>
            <a:off x="311700" y="414650"/>
            <a:ext cx="8520600" cy="45879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chemeClr val="dk1"/>
              </a:buClr>
              <a:buSzPts val="2100"/>
              <a:buChar char="●"/>
            </a:pPr>
            <a:r>
              <a:rPr lang="en" sz="1400">
                <a:solidFill>
                  <a:schemeClr val="dk1"/>
                </a:solidFill>
              </a:rPr>
              <a:t>Communicate to stakeholders that mathematics is a tool to make sense of the world around us. It is a means of communication, logic, and reasoning. Different pathways are equally important in support students’ interests and career goals.</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Acknowledge career readiness pathways alongside college readiness pathways, and build pathways with in mind the jobs from the </a:t>
            </a:r>
            <a:r>
              <a:rPr lang="en" sz="1400" u="sng">
                <a:solidFill>
                  <a:srgbClr val="1155CC"/>
                </a:solidFill>
                <a:hlinkClick r:id="rId3">
                  <a:extLst>
                    <a:ext uri="{A12FA001-AC4F-418D-AE19-62706E023703}">
                      <ahyp:hlinkClr val="tx"/>
                    </a:ext>
                  </a:extLst>
                </a:hlinkClick>
              </a:rPr>
              <a:t>Talent Pipeline Report</a:t>
            </a:r>
            <a:r>
              <a:rPr lang="en" sz="1400">
                <a:solidFill>
                  <a:schemeClr val="dk1"/>
                </a:solidFill>
              </a:rPr>
              <a:t>.</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Clearly define what content is included in the core courses for the earlier years (whether Algebra I, Geometry, &amp; Algebra II or Integrated I, Integrated II, &amp; Integrated III or some new combination). Provide adequate support.</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Create a menu of transition courses for the later years (including scope and sequences) for high schools so that schools/districts are not left feeling like the burden is on them to create such courses.</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Explore concurrent enrollment options that include quantitative reasoning courses. </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Explore virtual/online options for smaller schools whose staff aren’t credentialed to teach concurrent enrollment.</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Clearly communicate those courses/options. Train counselors.</a:t>
            </a:r>
            <a:endParaRPr sz="1400">
              <a:solidFill>
                <a:schemeClr val="dk1"/>
              </a:solidFill>
            </a:endParaRPr>
          </a:p>
          <a:p>
            <a:pPr indent="-361950" lvl="0" marL="457200" rtl="0" algn="l">
              <a:lnSpc>
                <a:spcPct val="100000"/>
              </a:lnSpc>
              <a:spcBef>
                <a:spcPts val="0"/>
              </a:spcBef>
              <a:spcAft>
                <a:spcPts val="0"/>
              </a:spcAft>
              <a:buClr>
                <a:schemeClr val="dk1"/>
              </a:buClr>
              <a:buSzPts val="2100"/>
              <a:buChar char="●"/>
            </a:pPr>
            <a:r>
              <a:rPr lang="en" sz="1400">
                <a:solidFill>
                  <a:schemeClr val="dk1"/>
                </a:solidFill>
              </a:rPr>
              <a:t>Take students’ Individual Career and Academic Plan (ICAP) results into consideration when selecting a pathway of best fit.</a:t>
            </a: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108" name="Google Shape;108;p26"/>
          <p:cNvSpPr txBox="1"/>
          <p:nvPr>
            <p:ph idx="1" type="body"/>
          </p:nvPr>
        </p:nvSpPr>
        <p:spPr>
          <a:xfrm>
            <a:off x="311700" y="1017725"/>
            <a:ext cx="8520600" cy="3781500"/>
          </a:xfrm>
          <a:prstGeom prst="rect">
            <a:avLst/>
          </a:prstGeom>
        </p:spPr>
        <p:txBody>
          <a:bodyPr anchorCtr="0" anchor="t" bIns="91425" lIns="91425" spcFirstLastPara="1" rIns="91425" wrap="square" tIns="91425">
            <a:normAutofit fontScale="85000" lnSpcReduction="20000"/>
          </a:bodyPr>
          <a:lstStyle/>
          <a:p>
            <a:pPr indent="-355441" lvl="0" marL="457200" rtl="0" algn="l">
              <a:lnSpc>
                <a:spcPct val="150000"/>
              </a:lnSpc>
              <a:spcBef>
                <a:spcPts val="1200"/>
              </a:spcBef>
              <a:spcAft>
                <a:spcPts val="0"/>
              </a:spcAft>
              <a:buClr>
                <a:schemeClr val="dk1"/>
              </a:buClr>
              <a:buSzPct val="100000"/>
              <a:buChar char="●"/>
            </a:pPr>
            <a:r>
              <a:rPr lang="en" sz="2350">
                <a:solidFill>
                  <a:schemeClr val="dk1"/>
                </a:solidFill>
              </a:rPr>
              <a:t>Why Math Pathways?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Background</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Current State of Pathways in Higher Ed &amp; in High Schools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Data from Higher Ed &amp; High Schools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Problems Found</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Potential Solutions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Current Draft of Task Force Recommendations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Benefits to CCCS</a:t>
            </a:r>
            <a:endParaRPr sz="2350">
              <a:solidFill>
                <a:schemeClr val="dk1"/>
              </a:solidFill>
            </a:endParaRPr>
          </a:p>
          <a:p>
            <a:pPr indent="-355441" lvl="0" marL="457200" rtl="0" algn="l">
              <a:lnSpc>
                <a:spcPct val="150000"/>
              </a:lnSpc>
              <a:spcBef>
                <a:spcPts val="0"/>
              </a:spcBef>
              <a:spcAft>
                <a:spcPts val="0"/>
              </a:spcAft>
              <a:buClr>
                <a:schemeClr val="dk1"/>
              </a:buClr>
              <a:buSzPct val="100000"/>
              <a:buChar char="●"/>
            </a:pPr>
            <a:r>
              <a:rPr lang="en" sz="2350">
                <a:solidFill>
                  <a:schemeClr val="dk1"/>
                </a:solidFill>
              </a:rPr>
              <a:t>Questions / Suggestions</a:t>
            </a:r>
            <a:endParaRPr sz="235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Draft of Our Recommendations</a:t>
            </a:r>
            <a:endParaRPr/>
          </a:p>
        </p:txBody>
      </p:sp>
      <p:sp>
        <p:nvSpPr>
          <p:cNvPr id="270" name="Google Shape;270;p44"/>
          <p:cNvSpPr txBox="1"/>
          <p:nvPr>
            <p:ph idx="1" type="body"/>
          </p:nvPr>
        </p:nvSpPr>
        <p:spPr>
          <a:xfrm>
            <a:off x="311700" y="1152475"/>
            <a:ext cx="8520600" cy="3590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Create and advocate for equally rigorous mathematics pathways (e.g., calculus, statistics, and quantitative reasoning) from high school through postsecondary education, based on student interest and career goals. </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Connect students with career coaches, whether high school counselors or college navigators, to assist students in selecting the pathway best suited for them.</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Instead of remedial classes that delay progress, provide extra support classes that increase student success in the core mathematics curriculum.</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Strengthen connections between school districts and institutions of higher education (IHEs) through pathways, concurrent enrollment, and refining higher education admissions requirements (HEAR).</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Provide time and space for robust professional learning opportunities.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Benefits to CCCS</a:t>
            </a:r>
            <a:endParaRPr b="1"/>
          </a:p>
        </p:txBody>
      </p:sp>
      <p:sp>
        <p:nvSpPr>
          <p:cNvPr id="276" name="Google Shape;27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Strengthening</a:t>
            </a:r>
            <a:r>
              <a:rPr lang="en">
                <a:solidFill>
                  <a:schemeClr val="dk1"/>
                </a:solidFill>
              </a:rPr>
              <a:t> relationships with K-12 partners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Improving advising earlier in the process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De-emphasizing the traditional College Algebra / Pre-Calculus / Calculus pathway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Strengthening incoming students’ math preparation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Increasing concurrent enrollment numbers</a:t>
            </a:r>
            <a:endParaRPr>
              <a:solidFill>
                <a:schemeClr val="dk1"/>
              </a:solidFill>
            </a:endParaRPr>
          </a:p>
        </p:txBody>
      </p:sp>
      <p:pic>
        <p:nvPicPr>
          <p:cNvPr id="277" name="Google Shape;277;p45"/>
          <p:cNvPicPr preferRelativeResize="0"/>
          <p:nvPr/>
        </p:nvPicPr>
        <p:blipFill rotWithShape="1">
          <a:blip r:embed="rId3">
            <a:alphaModFix/>
          </a:blip>
          <a:srcRect b="0" l="0" r="56259" t="0"/>
          <a:stretch/>
        </p:blipFill>
        <p:spPr>
          <a:xfrm>
            <a:off x="53400" y="4339401"/>
            <a:ext cx="1024700" cy="747200"/>
          </a:xfrm>
          <a:prstGeom prst="rect">
            <a:avLst/>
          </a:prstGeom>
          <a:noFill/>
          <a:ln>
            <a:noFill/>
          </a:ln>
        </p:spPr>
      </p:pic>
      <p:pic>
        <p:nvPicPr>
          <p:cNvPr id="278" name="Google Shape;278;p45"/>
          <p:cNvPicPr preferRelativeResize="0"/>
          <p:nvPr/>
        </p:nvPicPr>
        <p:blipFill rotWithShape="1">
          <a:blip r:embed="rId4">
            <a:alphaModFix/>
          </a:blip>
          <a:srcRect b="9375" l="48237" r="15340" t="10765"/>
          <a:stretch/>
        </p:blipFill>
        <p:spPr>
          <a:xfrm>
            <a:off x="8347220" y="4339400"/>
            <a:ext cx="740930" cy="74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Questions? Suggestions?</a:t>
            </a:r>
            <a:endParaRPr/>
          </a:p>
        </p:txBody>
      </p:sp>
      <p:sp>
        <p:nvSpPr>
          <p:cNvPr id="284" name="Google Shape;284;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b="1"/>
          </a:p>
        </p:txBody>
      </p:sp>
      <p:sp>
        <p:nvSpPr>
          <p:cNvPr id="290" name="Google Shape;29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1200">
              <a:solidFill>
                <a:schemeClr val="dk1"/>
              </a:solidFill>
            </a:endParaRPr>
          </a:p>
          <a:p>
            <a:pPr indent="0" lvl="0" marL="0" rtl="0" algn="ctr">
              <a:spcBef>
                <a:spcPts val="1200"/>
              </a:spcBef>
              <a:spcAft>
                <a:spcPts val="0"/>
              </a:spcAft>
              <a:buNone/>
            </a:pPr>
            <a:r>
              <a:rPr lang="en" sz="3200">
                <a:solidFill>
                  <a:schemeClr val="dk1"/>
                </a:solidFill>
              </a:rPr>
              <a:t>Thank you!</a:t>
            </a:r>
            <a:endParaRPr sz="3200">
              <a:solidFill>
                <a:schemeClr val="dk1"/>
              </a:solidFill>
            </a:endParaRPr>
          </a:p>
          <a:p>
            <a:pPr indent="0" lvl="0" marL="0" rtl="0" algn="ctr">
              <a:spcBef>
                <a:spcPts val="1200"/>
              </a:spcBef>
              <a:spcAft>
                <a:spcPts val="0"/>
              </a:spcAft>
              <a:buNone/>
            </a:pPr>
            <a:r>
              <a:t/>
            </a:r>
            <a:endParaRPr sz="1200">
              <a:solidFill>
                <a:schemeClr val="dk1"/>
              </a:solidFill>
            </a:endParaRPr>
          </a:p>
          <a:p>
            <a:pPr indent="0" lvl="0" marL="0" rtl="0" algn="ctr">
              <a:spcBef>
                <a:spcPts val="1200"/>
              </a:spcBef>
              <a:spcAft>
                <a:spcPts val="0"/>
              </a:spcAft>
              <a:buNone/>
            </a:pPr>
            <a:r>
              <a:rPr lang="en" sz="2400" u="sng">
                <a:solidFill>
                  <a:schemeClr val="hlink"/>
                </a:solidFill>
                <a:hlinkClick r:id="rId3"/>
              </a:rPr>
              <a:t>Rachel.Sefton@ccd.edu</a:t>
            </a:r>
            <a:endParaRPr sz="2400">
              <a:solidFill>
                <a:schemeClr val="dk1"/>
              </a:solidFill>
            </a:endParaRPr>
          </a:p>
          <a:p>
            <a:pPr indent="0" lvl="0" marL="0" rtl="0" algn="l">
              <a:spcBef>
                <a:spcPts val="1200"/>
              </a:spcBef>
              <a:spcAft>
                <a:spcPts val="0"/>
              </a:spcAft>
              <a:buNone/>
            </a:pPr>
            <a:r>
              <a:t/>
            </a:r>
            <a:endParaRPr sz="2400">
              <a:solidFill>
                <a:schemeClr val="dk1"/>
              </a:solidFill>
            </a:endParaRPr>
          </a:p>
          <a:p>
            <a:pPr indent="0" lvl="0" marL="0" rtl="0" algn="ctr">
              <a:spcBef>
                <a:spcPts val="1200"/>
              </a:spcBef>
              <a:spcAft>
                <a:spcPts val="1200"/>
              </a:spcAft>
              <a:buNone/>
            </a:pPr>
            <a:r>
              <a:t/>
            </a:r>
            <a:endParaRPr sz="2400">
              <a:solidFill>
                <a:schemeClr val="dk1"/>
              </a:solidFill>
            </a:endParaRPr>
          </a:p>
        </p:txBody>
      </p:sp>
      <p:pic>
        <p:nvPicPr>
          <p:cNvPr id="291" name="Google Shape;291;p47"/>
          <p:cNvPicPr preferRelativeResize="0"/>
          <p:nvPr/>
        </p:nvPicPr>
        <p:blipFill rotWithShape="1">
          <a:blip r:embed="rId4">
            <a:alphaModFix/>
          </a:blip>
          <a:srcRect b="0" l="0" r="56259" t="0"/>
          <a:stretch/>
        </p:blipFill>
        <p:spPr>
          <a:xfrm>
            <a:off x="53400" y="4339401"/>
            <a:ext cx="1024700" cy="747200"/>
          </a:xfrm>
          <a:prstGeom prst="rect">
            <a:avLst/>
          </a:prstGeom>
          <a:noFill/>
          <a:ln>
            <a:noFill/>
          </a:ln>
        </p:spPr>
      </p:pic>
      <p:pic>
        <p:nvPicPr>
          <p:cNvPr id="292" name="Google Shape;292;p47"/>
          <p:cNvPicPr preferRelativeResize="0"/>
          <p:nvPr/>
        </p:nvPicPr>
        <p:blipFill rotWithShape="1">
          <a:blip r:embed="rId5">
            <a:alphaModFix/>
          </a:blip>
          <a:srcRect b="9375" l="48237" r="15340" t="10765"/>
          <a:stretch/>
        </p:blipFill>
        <p:spPr>
          <a:xfrm>
            <a:off x="8347220" y="4339400"/>
            <a:ext cx="740930" cy="74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math pathways?</a:t>
            </a:r>
            <a:endParaRPr/>
          </a:p>
        </p:txBody>
      </p:sp>
      <p:sp>
        <p:nvSpPr>
          <p:cNvPr id="114" name="Google Shape;114;p27"/>
          <p:cNvSpPr txBox="1"/>
          <p:nvPr>
            <p:ph idx="1" type="body"/>
          </p:nvPr>
        </p:nvSpPr>
        <p:spPr>
          <a:xfrm>
            <a:off x="311700" y="1017725"/>
            <a:ext cx="8520600" cy="79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Math pathways refer to the course or the sequence of courses and opportunities students experience as they prepare for college, career, or other ambitions.</a:t>
            </a:r>
            <a:endParaRPr>
              <a:solidFill>
                <a:schemeClr val="dk1"/>
              </a:solidFill>
            </a:endParaRPr>
          </a:p>
        </p:txBody>
      </p:sp>
      <p:sp>
        <p:nvSpPr>
          <p:cNvPr id="115" name="Google Shape;115;p27"/>
          <p:cNvSpPr txBox="1"/>
          <p:nvPr/>
        </p:nvSpPr>
        <p:spPr>
          <a:xfrm>
            <a:off x="311700" y="1973075"/>
            <a:ext cx="4170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Where we’ve traditionally been:</a:t>
            </a:r>
            <a:endParaRPr b="1"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Placement into tracks has been based by ability</a:t>
            </a:r>
            <a:endParaRPr sz="1600"/>
          </a:p>
          <a:p>
            <a:pPr indent="-330200" lvl="0" marL="457200" rtl="0" algn="l">
              <a:spcBef>
                <a:spcPts val="0"/>
              </a:spcBef>
              <a:spcAft>
                <a:spcPts val="0"/>
              </a:spcAft>
              <a:buSzPts val="1600"/>
              <a:buChar char="●"/>
            </a:pPr>
            <a:r>
              <a:rPr lang="en" sz="1600"/>
              <a:t>Calculus is prized above all; other options are “lesser”</a:t>
            </a:r>
            <a:endParaRPr sz="1600"/>
          </a:p>
          <a:p>
            <a:pPr indent="-330200" lvl="0" marL="457200" rtl="0" algn="l">
              <a:spcBef>
                <a:spcPts val="0"/>
              </a:spcBef>
              <a:spcAft>
                <a:spcPts val="0"/>
              </a:spcAft>
              <a:buSzPts val="1600"/>
              <a:buChar char="●"/>
            </a:pPr>
            <a:r>
              <a:rPr lang="en" sz="1600"/>
              <a:t>Math is a gatekeeper to “weed out” weaker students</a:t>
            </a:r>
            <a:endParaRPr sz="1600"/>
          </a:p>
          <a:p>
            <a:pPr indent="-330200" lvl="0" marL="457200" rtl="0" algn="l">
              <a:spcBef>
                <a:spcPts val="0"/>
              </a:spcBef>
              <a:spcAft>
                <a:spcPts val="0"/>
              </a:spcAft>
              <a:buSzPts val="1600"/>
              <a:buChar char="●"/>
            </a:pPr>
            <a:r>
              <a:rPr lang="en" sz="1600"/>
              <a:t>Access and outcomes are predictable by demographic factors</a:t>
            </a:r>
            <a:endParaRPr sz="1600"/>
          </a:p>
        </p:txBody>
      </p:sp>
      <p:sp>
        <p:nvSpPr>
          <p:cNvPr id="116" name="Google Shape;116;p27"/>
          <p:cNvSpPr txBox="1"/>
          <p:nvPr/>
        </p:nvSpPr>
        <p:spPr>
          <a:xfrm>
            <a:off x="4623600" y="1973075"/>
            <a:ext cx="41700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Where we want to be:</a:t>
            </a:r>
            <a:endParaRPr b="1"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Placement into pathways is based on student interest</a:t>
            </a:r>
            <a:endParaRPr sz="1600"/>
          </a:p>
          <a:p>
            <a:pPr indent="-330200" lvl="0" marL="457200" rtl="0" algn="l">
              <a:spcBef>
                <a:spcPts val="0"/>
              </a:spcBef>
              <a:spcAft>
                <a:spcPts val="0"/>
              </a:spcAft>
              <a:buSzPts val="1600"/>
              <a:buChar char="●"/>
            </a:pPr>
            <a:r>
              <a:rPr lang="en" sz="1600"/>
              <a:t>Different pathway options have similar relevance, rigor, and honor</a:t>
            </a:r>
            <a:endParaRPr sz="1600"/>
          </a:p>
          <a:p>
            <a:pPr indent="-330200" lvl="0" marL="457200" rtl="0" algn="l">
              <a:spcBef>
                <a:spcPts val="0"/>
              </a:spcBef>
              <a:spcAft>
                <a:spcPts val="0"/>
              </a:spcAft>
              <a:buSzPts val="1600"/>
              <a:buChar char="●"/>
            </a:pPr>
            <a:r>
              <a:rPr lang="en" sz="1600"/>
              <a:t>The </a:t>
            </a:r>
            <a:r>
              <a:rPr lang="en" sz="1600"/>
              <a:t>right courses at the right time with the right amount of support allow for more success</a:t>
            </a:r>
            <a:endParaRPr sz="1600"/>
          </a:p>
          <a:p>
            <a:pPr indent="-330200" lvl="0" marL="457200" rtl="0" algn="l">
              <a:spcBef>
                <a:spcPts val="0"/>
              </a:spcBef>
              <a:spcAft>
                <a:spcPts val="0"/>
              </a:spcAft>
              <a:buSzPts val="1600"/>
              <a:buChar char="●"/>
            </a:pPr>
            <a:r>
              <a:rPr lang="en" sz="1600"/>
              <a:t>Access and outcomes are not predictable by demographic factors</a:t>
            </a:r>
            <a:endParaRPr sz="1600"/>
          </a:p>
        </p:txBody>
      </p:sp>
      <p:cxnSp>
        <p:nvCxnSpPr>
          <p:cNvPr id="117" name="Google Shape;117;p27"/>
          <p:cNvCxnSpPr/>
          <p:nvPr/>
        </p:nvCxnSpPr>
        <p:spPr>
          <a:xfrm flipH="1" rot="10800000">
            <a:off x="350400" y="1812425"/>
            <a:ext cx="8443200" cy="5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123" name="Google Shape;123;p28"/>
          <p:cNvSpPr txBox="1"/>
          <p:nvPr>
            <p:ph idx="1" type="body"/>
          </p:nvPr>
        </p:nvSpPr>
        <p:spPr>
          <a:xfrm>
            <a:off x="311700" y="1152475"/>
            <a:ext cx="42603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i="1" lang="en" sz="1800">
                <a:solidFill>
                  <a:schemeClr val="dk1"/>
                </a:solidFill>
              </a:rPr>
              <a:t>“In fact, at most institutions, fewer than 20 percent of students in College Algebra are in programs that require a yearlong calculus sequence (Herriott &amp; Dunbar, 2009). Each year, only 50 percent of postsecondary students pass College Algebra, and fewer than 10 percent of students who pass this course enroll in Calculus (Gordon, 2008).”</a:t>
            </a:r>
            <a:endParaRPr i="1" sz="1800">
              <a:solidFill>
                <a:schemeClr val="dk1"/>
              </a:solidFill>
            </a:endParaRPr>
          </a:p>
        </p:txBody>
      </p:sp>
      <p:pic>
        <p:nvPicPr>
          <p:cNvPr id="124" name="Google Shape;124;p28"/>
          <p:cNvPicPr preferRelativeResize="0"/>
          <p:nvPr/>
        </p:nvPicPr>
        <p:blipFill>
          <a:blip r:embed="rId3">
            <a:alphaModFix/>
          </a:blip>
          <a:stretch>
            <a:fillRect/>
          </a:stretch>
        </p:blipFill>
        <p:spPr>
          <a:xfrm>
            <a:off x="5360000" y="661263"/>
            <a:ext cx="2952571" cy="38209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cont’d</a:t>
            </a:r>
            <a:endParaRPr/>
          </a:p>
        </p:txBody>
      </p:sp>
      <p:sp>
        <p:nvSpPr>
          <p:cNvPr id="130" name="Google Shape;130;p29"/>
          <p:cNvSpPr/>
          <p:nvPr/>
        </p:nvSpPr>
        <p:spPr>
          <a:xfrm>
            <a:off x="616300" y="3618950"/>
            <a:ext cx="884700" cy="8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2012</a:t>
            </a:r>
            <a:endParaRPr/>
          </a:p>
        </p:txBody>
      </p:sp>
      <p:sp>
        <p:nvSpPr>
          <p:cNvPr id="131" name="Google Shape;131;p29"/>
          <p:cNvSpPr/>
          <p:nvPr/>
        </p:nvSpPr>
        <p:spPr>
          <a:xfrm>
            <a:off x="3085900" y="1422875"/>
            <a:ext cx="884700" cy="8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2015</a:t>
            </a:r>
            <a:endParaRPr/>
          </a:p>
        </p:txBody>
      </p:sp>
      <p:sp>
        <p:nvSpPr>
          <p:cNvPr id="132" name="Google Shape;132;p29"/>
          <p:cNvSpPr/>
          <p:nvPr/>
        </p:nvSpPr>
        <p:spPr>
          <a:xfrm>
            <a:off x="5349550" y="3703025"/>
            <a:ext cx="884700" cy="8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2018</a:t>
            </a:r>
            <a:endParaRPr/>
          </a:p>
        </p:txBody>
      </p:sp>
      <p:sp>
        <p:nvSpPr>
          <p:cNvPr id="133" name="Google Shape;133;p29"/>
          <p:cNvSpPr/>
          <p:nvPr/>
        </p:nvSpPr>
        <p:spPr>
          <a:xfrm>
            <a:off x="7768150" y="1317563"/>
            <a:ext cx="884700" cy="8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2022</a:t>
            </a:r>
            <a:endParaRPr/>
          </a:p>
        </p:txBody>
      </p:sp>
      <p:cxnSp>
        <p:nvCxnSpPr>
          <p:cNvPr id="134" name="Google Shape;134;p29"/>
          <p:cNvCxnSpPr>
            <a:stCxn id="130" idx="6"/>
            <a:endCxn id="131" idx="2"/>
          </p:cNvCxnSpPr>
          <p:nvPr/>
        </p:nvCxnSpPr>
        <p:spPr>
          <a:xfrm flipH="1" rot="10800000">
            <a:off x="1501000" y="1865300"/>
            <a:ext cx="1584900" cy="21960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35" name="Google Shape;135;p29"/>
          <p:cNvCxnSpPr>
            <a:stCxn id="131" idx="6"/>
            <a:endCxn id="132" idx="2"/>
          </p:cNvCxnSpPr>
          <p:nvPr/>
        </p:nvCxnSpPr>
        <p:spPr>
          <a:xfrm>
            <a:off x="3970600" y="1865225"/>
            <a:ext cx="1379100" cy="2280300"/>
          </a:xfrm>
          <a:prstGeom prst="curvedConnector3">
            <a:avLst>
              <a:gd fmla="val 49995" name="adj1"/>
            </a:avLst>
          </a:prstGeom>
          <a:noFill/>
          <a:ln cap="flat" cmpd="sng" w="9525">
            <a:solidFill>
              <a:schemeClr val="dk2"/>
            </a:solidFill>
            <a:prstDash val="solid"/>
            <a:round/>
            <a:headEnd len="med" w="med" type="none"/>
            <a:tailEnd len="med" w="med" type="none"/>
          </a:ln>
        </p:spPr>
      </p:cxnSp>
      <p:cxnSp>
        <p:nvCxnSpPr>
          <p:cNvPr id="136" name="Google Shape;136;p29"/>
          <p:cNvCxnSpPr>
            <a:stCxn id="132" idx="6"/>
            <a:endCxn id="133" idx="2"/>
          </p:cNvCxnSpPr>
          <p:nvPr/>
        </p:nvCxnSpPr>
        <p:spPr>
          <a:xfrm flipH="1" rot="10800000">
            <a:off x="6234250" y="1759775"/>
            <a:ext cx="1533900" cy="2385600"/>
          </a:xfrm>
          <a:prstGeom prst="curvedConnector3">
            <a:avLst>
              <a:gd fmla="val 50000" name="adj1"/>
            </a:avLst>
          </a:prstGeom>
          <a:noFill/>
          <a:ln cap="flat" cmpd="sng" w="9525">
            <a:solidFill>
              <a:schemeClr val="dk2"/>
            </a:solidFill>
            <a:prstDash val="solid"/>
            <a:round/>
            <a:headEnd len="med" w="med" type="none"/>
            <a:tailEnd len="med" w="med" type="none"/>
          </a:ln>
        </p:spPr>
      </p:cxnSp>
      <p:pic>
        <p:nvPicPr>
          <p:cNvPr id="137" name="Google Shape;137;p29"/>
          <p:cNvPicPr preferRelativeResize="0"/>
          <p:nvPr/>
        </p:nvPicPr>
        <p:blipFill>
          <a:blip r:embed="rId3">
            <a:alphaModFix/>
          </a:blip>
          <a:stretch>
            <a:fillRect/>
          </a:stretch>
        </p:blipFill>
        <p:spPr>
          <a:xfrm>
            <a:off x="2502799" y="2484950"/>
            <a:ext cx="1959628" cy="2534950"/>
          </a:xfrm>
          <a:prstGeom prst="rect">
            <a:avLst/>
          </a:prstGeom>
          <a:noFill/>
          <a:ln>
            <a:noFill/>
          </a:ln>
          <a:effectLst>
            <a:outerShdw blurRad="57150" rotWithShape="0" algn="bl" dir="5400000" dist="19050">
              <a:srgbClr val="000000">
                <a:alpha val="50000"/>
              </a:srgbClr>
            </a:outerShdw>
          </a:effectLst>
        </p:spPr>
      </p:pic>
      <p:sp>
        <p:nvSpPr>
          <p:cNvPr id="138" name="Google Shape;138;p29"/>
          <p:cNvSpPr txBox="1"/>
          <p:nvPr/>
        </p:nvSpPr>
        <p:spPr>
          <a:xfrm>
            <a:off x="56725" y="2202275"/>
            <a:ext cx="159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139" name="Google Shape;139;p29"/>
          <p:cNvPicPr preferRelativeResize="0"/>
          <p:nvPr/>
        </p:nvPicPr>
        <p:blipFill>
          <a:blip r:embed="rId4">
            <a:alphaModFix/>
          </a:blip>
          <a:stretch>
            <a:fillRect/>
          </a:stretch>
        </p:blipFill>
        <p:spPr>
          <a:xfrm>
            <a:off x="4985238" y="1017713"/>
            <a:ext cx="1734125" cy="2463050"/>
          </a:xfrm>
          <a:prstGeom prst="rect">
            <a:avLst/>
          </a:prstGeom>
          <a:noFill/>
          <a:ln>
            <a:noFill/>
          </a:ln>
        </p:spPr>
      </p:pic>
      <p:pic>
        <p:nvPicPr>
          <p:cNvPr id="140" name="Google Shape;140;p29"/>
          <p:cNvPicPr preferRelativeResize="0"/>
          <p:nvPr/>
        </p:nvPicPr>
        <p:blipFill>
          <a:blip r:embed="rId5">
            <a:alphaModFix/>
          </a:blip>
          <a:stretch>
            <a:fillRect/>
          </a:stretch>
        </p:blipFill>
        <p:spPr>
          <a:xfrm>
            <a:off x="7288474" y="2202276"/>
            <a:ext cx="1844050" cy="2900751"/>
          </a:xfrm>
          <a:prstGeom prst="rect">
            <a:avLst/>
          </a:prstGeom>
          <a:noFill/>
          <a:ln>
            <a:noFill/>
          </a:ln>
        </p:spPr>
      </p:pic>
      <p:pic>
        <p:nvPicPr>
          <p:cNvPr id="141" name="Google Shape;141;p29"/>
          <p:cNvPicPr preferRelativeResize="0"/>
          <p:nvPr/>
        </p:nvPicPr>
        <p:blipFill>
          <a:blip r:embed="rId6">
            <a:alphaModFix/>
          </a:blip>
          <a:stretch>
            <a:fillRect/>
          </a:stretch>
        </p:blipFill>
        <p:spPr>
          <a:xfrm>
            <a:off x="118475" y="1005238"/>
            <a:ext cx="1959648" cy="24879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0"/>
          <p:cNvPicPr preferRelativeResize="0"/>
          <p:nvPr/>
        </p:nvPicPr>
        <p:blipFill>
          <a:blip r:embed="rId3">
            <a:alphaModFix/>
          </a:blip>
          <a:stretch>
            <a:fillRect/>
          </a:stretch>
        </p:blipFill>
        <p:spPr>
          <a:xfrm>
            <a:off x="152400" y="44100"/>
            <a:ext cx="8807951" cy="494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1"/>
          <p:cNvPicPr preferRelativeResize="0"/>
          <p:nvPr/>
        </p:nvPicPr>
        <p:blipFill>
          <a:blip r:embed="rId3">
            <a:alphaModFix/>
          </a:blip>
          <a:stretch>
            <a:fillRect/>
          </a:stretch>
        </p:blipFill>
        <p:spPr>
          <a:xfrm>
            <a:off x="122450" y="44100"/>
            <a:ext cx="8943277" cy="504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a:t>
            </a:r>
            <a:endParaRPr/>
          </a:p>
        </p:txBody>
      </p:sp>
      <p:sp>
        <p:nvSpPr>
          <p:cNvPr id="157" name="Google Shape;157;p32"/>
          <p:cNvSpPr/>
          <p:nvPr/>
        </p:nvSpPr>
        <p:spPr>
          <a:xfrm>
            <a:off x="182875" y="1057100"/>
            <a:ext cx="18288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Gill Sans"/>
                <a:ea typeface="Gill Sans"/>
                <a:cs typeface="Gill Sans"/>
                <a:sym typeface="Gill Sans"/>
              </a:rPr>
              <a:t>February 2023</a:t>
            </a:r>
            <a:endParaRPr>
              <a:solidFill>
                <a:schemeClr val="dk2"/>
              </a:solidFill>
              <a:latin typeface="Gill Sans"/>
              <a:ea typeface="Gill Sans"/>
              <a:cs typeface="Gill Sans"/>
              <a:sym typeface="Gill Sans"/>
            </a:endParaRPr>
          </a:p>
          <a:p>
            <a:pPr indent="0" lvl="0" marL="0" rtl="0" algn="ctr">
              <a:spcBef>
                <a:spcPts val="0"/>
              </a:spcBef>
              <a:spcAft>
                <a:spcPts val="0"/>
              </a:spcAft>
              <a:buNone/>
            </a:pPr>
            <a:r>
              <a:rPr lang="en">
                <a:solidFill>
                  <a:schemeClr val="dk2"/>
                </a:solidFill>
                <a:latin typeface="Gill Sans"/>
                <a:ea typeface="Gill Sans"/>
                <a:cs typeface="Gill Sans"/>
                <a:sym typeface="Gill Sans"/>
              </a:rPr>
              <a:t>Recruit Task Force</a:t>
            </a:r>
            <a:endParaRPr>
              <a:solidFill>
                <a:schemeClr val="dk2"/>
              </a:solidFill>
              <a:latin typeface="Gill Sans"/>
              <a:ea typeface="Gill Sans"/>
              <a:cs typeface="Gill Sans"/>
              <a:sym typeface="Gill Sans"/>
            </a:endParaRPr>
          </a:p>
        </p:txBody>
      </p:sp>
      <p:sp>
        <p:nvSpPr>
          <p:cNvPr id="158" name="Google Shape;158;p32"/>
          <p:cNvSpPr/>
          <p:nvPr/>
        </p:nvSpPr>
        <p:spPr>
          <a:xfrm>
            <a:off x="2490242" y="1057100"/>
            <a:ext cx="18288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Gill Sans"/>
                <a:ea typeface="Gill Sans"/>
                <a:cs typeface="Gill Sans"/>
                <a:sym typeface="Gill Sans"/>
              </a:rPr>
              <a:t>Spring/Summer 2023</a:t>
            </a:r>
            <a:endParaRPr>
              <a:solidFill>
                <a:schemeClr val="dk2"/>
              </a:solidFill>
              <a:latin typeface="Gill Sans"/>
              <a:ea typeface="Gill Sans"/>
              <a:cs typeface="Gill Sans"/>
              <a:sym typeface="Gill Sans"/>
            </a:endParaRPr>
          </a:p>
          <a:p>
            <a:pPr indent="0" lvl="0" marL="0" rtl="0" algn="ctr">
              <a:spcBef>
                <a:spcPts val="0"/>
              </a:spcBef>
              <a:spcAft>
                <a:spcPts val="0"/>
              </a:spcAft>
              <a:buNone/>
            </a:pPr>
            <a:r>
              <a:rPr lang="en">
                <a:solidFill>
                  <a:schemeClr val="dk2"/>
                </a:solidFill>
                <a:latin typeface="Gill Sans"/>
                <a:ea typeface="Gill Sans"/>
                <a:cs typeface="Gill Sans"/>
                <a:sym typeface="Gill Sans"/>
              </a:rPr>
              <a:t>Define the Problem</a:t>
            </a:r>
            <a:endParaRPr>
              <a:solidFill>
                <a:schemeClr val="dk2"/>
              </a:solidFill>
              <a:latin typeface="Gill Sans"/>
              <a:ea typeface="Gill Sans"/>
              <a:cs typeface="Gill Sans"/>
              <a:sym typeface="Gill Sans"/>
            </a:endParaRPr>
          </a:p>
        </p:txBody>
      </p:sp>
      <p:sp>
        <p:nvSpPr>
          <p:cNvPr id="159" name="Google Shape;159;p32"/>
          <p:cNvSpPr/>
          <p:nvPr/>
        </p:nvSpPr>
        <p:spPr>
          <a:xfrm>
            <a:off x="4797608" y="1057100"/>
            <a:ext cx="18288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Gill Sans"/>
                <a:ea typeface="Gill Sans"/>
                <a:cs typeface="Gill Sans"/>
                <a:sym typeface="Gill Sans"/>
              </a:rPr>
              <a:t>Summer/Fall 2023</a:t>
            </a:r>
            <a:endParaRPr>
              <a:solidFill>
                <a:schemeClr val="dk2"/>
              </a:solidFill>
              <a:latin typeface="Gill Sans"/>
              <a:ea typeface="Gill Sans"/>
              <a:cs typeface="Gill Sans"/>
              <a:sym typeface="Gill Sans"/>
            </a:endParaRPr>
          </a:p>
          <a:p>
            <a:pPr indent="0" lvl="0" marL="0" rtl="0" algn="ctr">
              <a:spcBef>
                <a:spcPts val="0"/>
              </a:spcBef>
              <a:spcAft>
                <a:spcPts val="0"/>
              </a:spcAft>
              <a:buNone/>
            </a:pPr>
            <a:r>
              <a:rPr lang="en">
                <a:solidFill>
                  <a:schemeClr val="dk2"/>
                </a:solidFill>
                <a:latin typeface="Gill Sans"/>
                <a:ea typeface="Gill Sans"/>
                <a:cs typeface="Gill Sans"/>
                <a:sym typeface="Gill Sans"/>
              </a:rPr>
              <a:t>Define the Challenges</a:t>
            </a:r>
            <a:endParaRPr>
              <a:solidFill>
                <a:schemeClr val="dk2"/>
              </a:solidFill>
              <a:latin typeface="Gill Sans"/>
              <a:ea typeface="Gill Sans"/>
              <a:cs typeface="Gill Sans"/>
              <a:sym typeface="Gill Sans"/>
            </a:endParaRPr>
          </a:p>
        </p:txBody>
      </p:sp>
      <p:sp>
        <p:nvSpPr>
          <p:cNvPr id="160" name="Google Shape;160;p32"/>
          <p:cNvSpPr/>
          <p:nvPr/>
        </p:nvSpPr>
        <p:spPr>
          <a:xfrm>
            <a:off x="7104975" y="1057100"/>
            <a:ext cx="1828800" cy="91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Gill Sans"/>
                <a:ea typeface="Gill Sans"/>
                <a:cs typeface="Gill Sans"/>
                <a:sym typeface="Gill Sans"/>
              </a:rPr>
              <a:t>Winter 2024</a:t>
            </a:r>
            <a:endParaRPr>
              <a:solidFill>
                <a:schemeClr val="dk2"/>
              </a:solidFill>
              <a:latin typeface="Gill Sans"/>
              <a:ea typeface="Gill Sans"/>
              <a:cs typeface="Gill Sans"/>
              <a:sym typeface="Gill Sans"/>
            </a:endParaRPr>
          </a:p>
          <a:p>
            <a:pPr indent="0" lvl="0" marL="0" rtl="0" algn="ctr">
              <a:spcBef>
                <a:spcPts val="0"/>
              </a:spcBef>
              <a:spcAft>
                <a:spcPts val="0"/>
              </a:spcAft>
              <a:buNone/>
            </a:pPr>
            <a:r>
              <a:rPr lang="en">
                <a:solidFill>
                  <a:schemeClr val="dk2"/>
                </a:solidFill>
                <a:latin typeface="Gill Sans"/>
                <a:ea typeface="Gill Sans"/>
                <a:cs typeface="Gill Sans"/>
                <a:sym typeface="Gill Sans"/>
              </a:rPr>
              <a:t>Brainstorm Solutions</a:t>
            </a:r>
            <a:endParaRPr>
              <a:solidFill>
                <a:schemeClr val="dk2"/>
              </a:solidFill>
              <a:latin typeface="Gill Sans"/>
              <a:ea typeface="Gill Sans"/>
              <a:cs typeface="Gill Sans"/>
              <a:sym typeface="Gill Sans"/>
            </a:endParaRPr>
          </a:p>
        </p:txBody>
      </p:sp>
      <p:sp>
        <p:nvSpPr>
          <p:cNvPr id="161" name="Google Shape;161;p32"/>
          <p:cNvSpPr/>
          <p:nvPr/>
        </p:nvSpPr>
        <p:spPr>
          <a:xfrm>
            <a:off x="196550" y="2388450"/>
            <a:ext cx="1828800" cy="914400"/>
          </a:xfrm>
          <a:prstGeom prst="roundRect">
            <a:avLst>
              <a:gd fmla="val 16667" name="adj"/>
            </a:avLst>
          </a:prstGeom>
          <a:solidFill>
            <a:srgbClr val="FF7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Gill Sans"/>
                <a:ea typeface="Gill Sans"/>
                <a:cs typeface="Gill Sans"/>
                <a:sym typeface="Gill Sans"/>
              </a:rPr>
              <a:t>Winter/Spring 2024</a:t>
            </a:r>
            <a:endParaRPr>
              <a:solidFill>
                <a:schemeClr val="lt1"/>
              </a:solidFill>
              <a:latin typeface="Gill Sans"/>
              <a:ea typeface="Gill Sans"/>
              <a:cs typeface="Gill Sans"/>
              <a:sym typeface="Gill Sans"/>
            </a:endParaRPr>
          </a:p>
          <a:p>
            <a:pPr indent="0" lvl="0" marL="0" rtl="0" algn="ctr">
              <a:spcBef>
                <a:spcPts val="0"/>
              </a:spcBef>
              <a:spcAft>
                <a:spcPts val="0"/>
              </a:spcAft>
              <a:buNone/>
            </a:pPr>
            <a:r>
              <a:rPr lang="en">
                <a:solidFill>
                  <a:schemeClr val="lt1"/>
                </a:solidFill>
                <a:latin typeface="Gill Sans"/>
                <a:ea typeface="Gill Sans"/>
                <a:cs typeface="Gill Sans"/>
                <a:sym typeface="Gill Sans"/>
              </a:rPr>
              <a:t>Prioritize Solutions and Draft Recommendations</a:t>
            </a:r>
            <a:endParaRPr>
              <a:solidFill>
                <a:schemeClr val="lt1"/>
              </a:solidFill>
              <a:latin typeface="Gill Sans"/>
              <a:ea typeface="Gill Sans"/>
              <a:cs typeface="Gill Sans"/>
              <a:sym typeface="Gill Sans"/>
            </a:endParaRPr>
          </a:p>
        </p:txBody>
      </p:sp>
      <p:sp>
        <p:nvSpPr>
          <p:cNvPr id="162" name="Google Shape;162;p32"/>
          <p:cNvSpPr/>
          <p:nvPr/>
        </p:nvSpPr>
        <p:spPr>
          <a:xfrm>
            <a:off x="2503917" y="2388450"/>
            <a:ext cx="1828800" cy="914400"/>
          </a:xfrm>
          <a:prstGeom prst="roundRect">
            <a:avLst>
              <a:gd fmla="val 16667" name="adj"/>
            </a:avLst>
          </a:prstGeom>
          <a:solidFill>
            <a:srgbClr val="10A19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Gill Sans"/>
                <a:ea typeface="Gill Sans"/>
                <a:cs typeface="Gill Sans"/>
                <a:sym typeface="Gill Sans"/>
              </a:rPr>
              <a:t>Summer/Fall 2024</a:t>
            </a:r>
            <a:endParaRPr>
              <a:solidFill>
                <a:schemeClr val="lt1"/>
              </a:solidFill>
              <a:latin typeface="Gill Sans"/>
              <a:ea typeface="Gill Sans"/>
              <a:cs typeface="Gill Sans"/>
              <a:sym typeface="Gill Sans"/>
            </a:endParaRPr>
          </a:p>
          <a:p>
            <a:pPr indent="0" lvl="0" marL="0" rtl="0" algn="ctr">
              <a:spcBef>
                <a:spcPts val="0"/>
              </a:spcBef>
              <a:spcAft>
                <a:spcPts val="0"/>
              </a:spcAft>
              <a:buNone/>
            </a:pPr>
            <a:r>
              <a:rPr lang="en">
                <a:solidFill>
                  <a:schemeClr val="lt1"/>
                </a:solidFill>
                <a:latin typeface="Gill Sans"/>
                <a:ea typeface="Gill Sans"/>
                <a:cs typeface="Gill Sans"/>
                <a:sym typeface="Gill Sans"/>
              </a:rPr>
              <a:t>Vet Recommendations</a:t>
            </a:r>
            <a:endParaRPr>
              <a:solidFill>
                <a:schemeClr val="lt1"/>
              </a:solidFill>
              <a:latin typeface="Gill Sans"/>
              <a:ea typeface="Gill Sans"/>
              <a:cs typeface="Gill Sans"/>
              <a:sym typeface="Gill Sans"/>
            </a:endParaRPr>
          </a:p>
        </p:txBody>
      </p:sp>
      <p:sp>
        <p:nvSpPr>
          <p:cNvPr id="163" name="Google Shape;163;p32"/>
          <p:cNvSpPr/>
          <p:nvPr/>
        </p:nvSpPr>
        <p:spPr>
          <a:xfrm>
            <a:off x="4811283" y="2388450"/>
            <a:ext cx="1828800" cy="914400"/>
          </a:xfrm>
          <a:prstGeom prst="roundRect">
            <a:avLst>
              <a:gd fmla="val 16667" name="adj"/>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ill Sans"/>
                <a:ea typeface="Gill Sans"/>
                <a:cs typeface="Gill Sans"/>
                <a:sym typeface="Gill Sans"/>
              </a:rPr>
              <a:t>September 2024</a:t>
            </a:r>
            <a:endParaRPr>
              <a:latin typeface="Gill Sans"/>
              <a:ea typeface="Gill Sans"/>
              <a:cs typeface="Gill Sans"/>
              <a:sym typeface="Gill Sans"/>
            </a:endParaRPr>
          </a:p>
          <a:p>
            <a:pPr indent="0" lvl="0" marL="0" rtl="0" algn="ctr">
              <a:spcBef>
                <a:spcPts val="0"/>
              </a:spcBef>
              <a:spcAft>
                <a:spcPts val="0"/>
              </a:spcAft>
              <a:buNone/>
            </a:pPr>
            <a:r>
              <a:rPr lang="en">
                <a:latin typeface="Gill Sans"/>
                <a:ea typeface="Gill Sans"/>
                <a:cs typeface="Gill Sans"/>
                <a:sym typeface="Gill Sans"/>
              </a:rPr>
              <a:t>NCTM Publishes HS Essential Content</a:t>
            </a:r>
            <a:endParaRPr>
              <a:latin typeface="Gill Sans"/>
              <a:ea typeface="Gill Sans"/>
              <a:cs typeface="Gill Sans"/>
              <a:sym typeface="Gill Sans"/>
            </a:endParaRPr>
          </a:p>
        </p:txBody>
      </p:sp>
      <p:sp>
        <p:nvSpPr>
          <p:cNvPr id="164" name="Google Shape;164;p32"/>
          <p:cNvSpPr/>
          <p:nvPr/>
        </p:nvSpPr>
        <p:spPr>
          <a:xfrm>
            <a:off x="7118650" y="2388450"/>
            <a:ext cx="1828800" cy="914400"/>
          </a:xfrm>
          <a:prstGeom prst="roundRect">
            <a:avLst>
              <a:gd fmla="val 16667" name="adj"/>
            </a:avLst>
          </a:prstGeom>
          <a:solidFill>
            <a:srgbClr val="10A19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Gill Sans"/>
                <a:ea typeface="Gill Sans"/>
                <a:cs typeface="Gill Sans"/>
                <a:sym typeface="Gill Sans"/>
              </a:rPr>
              <a:t>Fall 2024</a:t>
            </a:r>
            <a:endParaRPr>
              <a:solidFill>
                <a:schemeClr val="lt1"/>
              </a:solidFill>
              <a:latin typeface="Gill Sans"/>
              <a:ea typeface="Gill Sans"/>
              <a:cs typeface="Gill Sans"/>
              <a:sym typeface="Gill Sans"/>
            </a:endParaRPr>
          </a:p>
          <a:p>
            <a:pPr indent="0" lvl="0" marL="0" rtl="0" algn="ctr">
              <a:spcBef>
                <a:spcPts val="0"/>
              </a:spcBef>
              <a:spcAft>
                <a:spcPts val="0"/>
              </a:spcAft>
              <a:buNone/>
            </a:pPr>
            <a:r>
              <a:rPr lang="en">
                <a:solidFill>
                  <a:schemeClr val="lt1"/>
                </a:solidFill>
                <a:latin typeface="Gill Sans"/>
                <a:ea typeface="Gill Sans"/>
                <a:cs typeface="Gill Sans"/>
                <a:sym typeface="Gill Sans"/>
              </a:rPr>
              <a:t>Write and Publish Recommendations</a:t>
            </a:r>
            <a:endParaRPr>
              <a:solidFill>
                <a:schemeClr val="lt1"/>
              </a:solidFill>
              <a:latin typeface="Gill Sans"/>
              <a:ea typeface="Gill Sans"/>
              <a:cs typeface="Gill Sans"/>
              <a:sym typeface="Gill Sans"/>
            </a:endParaRPr>
          </a:p>
        </p:txBody>
      </p:sp>
      <p:sp>
        <p:nvSpPr>
          <p:cNvPr id="165" name="Google Shape;165;p32"/>
          <p:cNvSpPr/>
          <p:nvPr/>
        </p:nvSpPr>
        <p:spPr>
          <a:xfrm>
            <a:off x="2503917" y="3719800"/>
            <a:ext cx="1828800" cy="914400"/>
          </a:xfrm>
          <a:prstGeom prst="roundRect">
            <a:avLst>
              <a:gd fmla="val 16667" name="adj"/>
            </a:avLst>
          </a:prstGeom>
          <a:solidFill>
            <a:srgbClr val="FFB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ill Sans"/>
                <a:ea typeface="Gill Sans"/>
                <a:cs typeface="Gill Sans"/>
                <a:sym typeface="Gill Sans"/>
              </a:rPr>
              <a:t>2025</a:t>
            </a:r>
            <a:endParaRPr>
              <a:latin typeface="Gill Sans"/>
              <a:ea typeface="Gill Sans"/>
              <a:cs typeface="Gill Sans"/>
              <a:sym typeface="Gill Sans"/>
            </a:endParaRPr>
          </a:p>
          <a:p>
            <a:pPr indent="0" lvl="0" marL="0" rtl="0" algn="ctr">
              <a:spcBef>
                <a:spcPts val="0"/>
              </a:spcBef>
              <a:spcAft>
                <a:spcPts val="0"/>
              </a:spcAft>
              <a:buNone/>
            </a:pPr>
            <a:r>
              <a:rPr lang="en">
                <a:latin typeface="Gill Sans"/>
                <a:ea typeface="Gill Sans"/>
                <a:cs typeface="Gill Sans"/>
                <a:sym typeface="Gill Sans"/>
              </a:rPr>
              <a:t>Mathematics Standards Revision Cycle Begins</a:t>
            </a:r>
            <a:endParaRPr>
              <a:latin typeface="Gill Sans"/>
              <a:ea typeface="Gill Sans"/>
              <a:cs typeface="Gill Sans"/>
              <a:sym typeface="Gill Sans"/>
            </a:endParaRPr>
          </a:p>
        </p:txBody>
      </p:sp>
      <p:sp>
        <p:nvSpPr>
          <p:cNvPr id="166" name="Google Shape;166;p32"/>
          <p:cNvSpPr/>
          <p:nvPr/>
        </p:nvSpPr>
        <p:spPr>
          <a:xfrm>
            <a:off x="4811283" y="3719800"/>
            <a:ext cx="1828800" cy="914400"/>
          </a:xfrm>
          <a:prstGeom prst="roundRect">
            <a:avLst>
              <a:gd fmla="val 16667" name="adj"/>
            </a:avLst>
          </a:prstGeom>
          <a:solidFill>
            <a:srgbClr val="10A19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Gill Sans"/>
                <a:ea typeface="Gill Sans"/>
                <a:cs typeface="Gill Sans"/>
                <a:sym typeface="Gill Sans"/>
              </a:rPr>
              <a:t>2025-</a:t>
            </a:r>
            <a:endParaRPr>
              <a:solidFill>
                <a:schemeClr val="lt1"/>
              </a:solidFill>
              <a:latin typeface="Gill Sans"/>
              <a:ea typeface="Gill Sans"/>
              <a:cs typeface="Gill Sans"/>
              <a:sym typeface="Gill Sans"/>
            </a:endParaRPr>
          </a:p>
          <a:p>
            <a:pPr indent="0" lvl="0" marL="0" rtl="0" algn="ctr">
              <a:spcBef>
                <a:spcPts val="0"/>
              </a:spcBef>
              <a:spcAft>
                <a:spcPts val="0"/>
              </a:spcAft>
              <a:buNone/>
            </a:pPr>
            <a:r>
              <a:rPr lang="en">
                <a:solidFill>
                  <a:schemeClr val="lt1"/>
                </a:solidFill>
                <a:latin typeface="Gill Sans"/>
                <a:ea typeface="Gill Sans"/>
                <a:cs typeface="Gill Sans"/>
                <a:sym typeface="Gill Sans"/>
              </a:rPr>
              <a:t>Disseminate and Champion Recommendations</a:t>
            </a:r>
            <a:endParaRPr>
              <a:solidFill>
                <a:schemeClr val="lt1"/>
              </a:solidFill>
              <a:latin typeface="Gill Sans"/>
              <a:ea typeface="Gill Sans"/>
              <a:cs typeface="Gill Sans"/>
              <a:sym typeface="Gill Sans"/>
            </a:endParaRPr>
          </a:p>
        </p:txBody>
      </p:sp>
      <p:cxnSp>
        <p:nvCxnSpPr>
          <p:cNvPr id="167" name="Google Shape;167;p32"/>
          <p:cNvCxnSpPr>
            <a:stCxn id="157" idx="3"/>
            <a:endCxn id="158" idx="1"/>
          </p:cNvCxnSpPr>
          <p:nvPr/>
        </p:nvCxnSpPr>
        <p:spPr>
          <a:xfrm>
            <a:off x="2011675" y="151430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32"/>
          <p:cNvCxnSpPr>
            <a:stCxn id="158" idx="3"/>
            <a:endCxn id="159" idx="1"/>
          </p:cNvCxnSpPr>
          <p:nvPr/>
        </p:nvCxnSpPr>
        <p:spPr>
          <a:xfrm>
            <a:off x="4319042" y="151430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69" name="Google Shape;169;p32"/>
          <p:cNvCxnSpPr>
            <a:stCxn id="159" idx="3"/>
            <a:endCxn id="160" idx="1"/>
          </p:cNvCxnSpPr>
          <p:nvPr/>
        </p:nvCxnSpPr>
        <p:spPr>
          <a:xfrm>
            <a:off x="6626408" y="151430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70" name="Google Shape;170;p32"/>
          <p:cNvCxnSpPr>
            <a:stCxn id="160" idx="2"/>
            <a:endCxn id="161" idx="0"/>
          </p:cNvCxnSpPr>
          <p:nvPr/>
        </p:nvCxnSpPr>
        <p:spPr>
          <a:xfrm rot="5400000">
            <a:off x="4356675" y="-1274200"/>
            <a:ext cx="417000" cy="6908400"/>
          </a:xfrm>
          <a:prstGeom prst="bentConnector3">
            <a:avLst>
              <a:gd fmla="val 49994" name="adj1"/>
            </a:avLst>
          </a:prstGeom>
          <a:noFill/>
          <a:ln cap="flat" cmpd="sng" w="9525">
            <a:solidFill>
              <a:schemeClr val="dk2"/>
            </a:solidFill>
            <a:prstDash val="solid"/>
            <a:round/>
            <a:headEnd len="med" w="med" type="none"/>
            <a:tailEnd len="med" w="med" type="triangle"/>
          </a:ln>
        </p:spPr>
      </p:cxnSp>
      <p:cxnSp>
        <p:nvCxnSpPr>
          <p:cNvPr id="171" name="Google Shape;171;p32"/>
          <p:cNvCxnSpPr>
            <a:stCxn id="161" idx="3"/>
            <a:endCxn id="162" idx="1"/>
          </p:cNvCxnSpPr>
          <p:nvPr/>
        </p:nvCxnSpPr>
        <p:spPr>
          <a:xfrm>
            <a:off x="2025350" y="284565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72" name="Google Shape;172;p32"/>
          <p:cNvCxnSpPr>
            <a:stCxn id="162" idx="3"/>
            <a:endCxn id="163" idx="1"/>
          </p:cNvCxnSpPr>
          <p:nvPr/>
        </p:nvCxnSpPr>
        <p:spPr>
          <a:xfrm>
            <a:off x="4332717" y="284565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73" name="Google Shape;173;p32"/>
          <p:cNvCxnSpPr>
            <a:stCxn id="163" idx="3"/>
            <a:endCxn id="164" idx="1"/>
          </p:cNvCxnSpPr>
          <p:nvPr/>
        </p:nvCxnSpPr>
        <p:spPr>
          <a:xfrm>
            <a:off x="6640083" y="2845650"/>
            <a:ext cx="478500" cy="0"/>
          </a:xfrm>
          <a:prstGeom prst="straightConnector1">
            <a:avLst/>
          </a:prstGeom>
          <a:noFill/>
          <a:ln cap="flat" cmpd="sng" w="9525">
            <a:solidFill>
              <a:schemeClr val="dk2"/>
            </a:solidFill>
            <a:prstDash val="solid"/>
            <a:round/>
            <a:headEnd len="med" w="med" type="none"/>
            <a:tailEnd len="med" w="med" type="triangle"/>
          </a:ln>
        </p:spPr>
      </p:cxnSp>
      <p:cxnSp>
        <p:nvCxnSpPr>
          <p:cNvPr id="174" name="Google Shape;174;p32"/>
          <p:cNvCxnSpPr>
            <a:stCxn id="164" idx="2"/>
            <a:endCxn id="165" idx="0"/>
          </p:cNvCxnSpPr>
          <p:nvPr/>
        </p:nvCxnSpPr>
        <p:spPr>
          <a:xfrm rot="5400000">
            <a:off x="5517250" y="1204050"/>
            <a:ext cx="417000" cy="4614600"/>
          </a:xfrm>
          <a:prstGeom prst="bentConnector3">
            <a:avLst>
              <a:gd fmla="val 49994" name="adj1"/>
            </a:avLst>
          </a:prstGeom>
          <a:noFill/>
          <a:ln cap="flat" cmpd="sng" w="9525">
            <a:solidFill>
              <a:schemeClr val="dk2"/>
            </a:solidFill>
            <a:prstDash val="solid"/>
            <a:round/>
            <a:headEnd len="med" w="med" type="none"/>
            <a:tailEnd len="med" w="med" type="triangle"/>
          </a:ln>
        </p:spPr>
      </p:cxnSp>
      <p:cxnSp>
        <p:nvCxnSpPr>
          <p:cNvPr id="175" name="Google Shape;175;p32"/>
          <p:cNvCxnSpPr>
            <a:stCxn id="165" idx="3"/>
            <a:endCxn id="166" idx="1"/>
          </p:cNvCxnSpPr>
          <p:nvPr/>
        </p:nvCxnSpPr>
        <p:spPr>
          <a:xfrm>
            <a:off x="4332717" y="4177000"/>
            <a:ext cx="478500" cy="0"/>
          </a:xfrm>
          <a:prstGeom prst="straightConnector1">
            <a:avLst/>
          </a:prstGeom>
          <a:noFill/>
          <a:ln cap="flat" cmpd="sng" w="9525">
            <a:solidFill>
              <a:schemeClr val="dk2"/>
            </a:solidFill>
            <a:prstDash val="solid"/>
            <a:round/>
            <a:headEnd len="med" w="med" type="none"/>
            <a:tailEnd len="med" w="med" type="triangle"/>
          </a:ln>
        </p:spPr>
      </p:cxnSp>
      <p:pic>
        <p:nvPicPr>
          <p:cNvPr id="176" name="Google Shape;176;p32"/>
          <p:cNvPicPr preferRelativeResize="0"/>
          <p:nvPr/>
        </p:nvPicPr>
        <p:blipFill>
          <a:blip r:embed="rId3">
            <a:alphaModFix/>
          </a:blip>
          <a:stretch>
            <a:fillRect/>
          </a:stretch>
        </p:blipFill>
        <p:spPr>
          <a:xfrm>
            <a:off x="1719050" y="851163"/>
            <a:ext cx="457200" cy="457200"/>
          </a:xfrm>
          <a:prstGeom prst="rect">
            <a:avLst/>
          </a:prstGeom>
          <a:noFill/>
          <a:ln>
            <a:noFill/>
          </a:ln>
        </p:spPr>
      </p:pic>
      <p:pic>
        <p:nvPicPr>
          <p:cNvPr id="177" name="Google Shape;177;p32"/>
          <p:cNvPicPr preferRelativeResize="0"/>
          <p:nvPr/>
        </p:nvPicPr>
        <p:blipFill>
          <a:blip r:embed="rId3">
            <a:alphaModFix/>
          </a:blip>
          <a:stretch>
            <a:fillRect/>
          </a:stretch>
        </p:blipFill>
        <p:spPr>
          <a:xfrm>
            <a:off x="4021383" y="851163"/>
            <a:ext cx="457200" cy="457200"/>
          </a:xfrm>
          <a:prstGeom prst="rect">
            <a:avLst/>
          </a:prstGeom>
          <a:noFill/>
          <a:ln>
            <a:noFill/>
          </a:ln>
        </p:spPr>
      </p:pic>
      <p:pic>
        <p:nvPicPr>
          <p:cNvPr id="178" name="Google Shape;178;p32"/>
          <p:cNvPicPr preferRelativeResize="0"/>
          <p:nvPr/>
        </p:nvPicPr>
        <p:blipFill>
          <a:blip r:embed="rId3">
            <a:alphaModFix/>
          </a:blip>
          <a:stretch>
            <a:fillRect/>
          </a:stretch>
        </p:blipFill>
        <p:spPr>
          <a:xfrm>
            <a:off x="6323717" y="851163"/>
            <a:ext cx="457200" cy="457200"/>
          </a:xfrm>
          <a:prstGeom prst="rect">
            <a:avLst/>
          </a:prstGeom>
          <a:noFill/>
          <a:ln>
            <a:noFill/>
          </a:ln>
        </p:spPr>
      </p:pic>
      <p:pic>
        <p:nvPicPr>
          <p:cNvPr id="179" name="Google Shape;179;p32"/>
          <p:cNvPicPr preferRelativeResize="0"/>
          <p:nvPr/>
        </p:nvPicPr>
        <p:blipFill>
          <a:blip r:embed="rId3">
            <a:alphaModFix/>
          </a:blip>
          <a:stretch>
            <a:fillRect/>
          </a:stretch>
        </p:blipFill>
        <p:spPr>
          <a:xfrm>
            <a:off x="8626050" y="851163"/>
            <a:ext cx="457200" cy="457200"/>
          </a:xfrm>
          <a:prstGeom prst="rect">
            <a:avLst/>
          </a:prstGeom>
          <a:noFill/>
          <a:ln>
            <a:noFill/>
          </a:ln>
        </p:spPr>
      </p:pic>
      <p:pic>
        <p:nvPicPr>
          <p:cNvPr id="180" name="Google Shape;180;p32"/>
          <p:cNvPicPr preferRelativeResize="0"/>
          <p:nvPr/>
        </p:nvPicPr>
        <p:blipFill>
          <a:blip r:embed="rId4">
            <a:alphaModFix/>
          </a:blip>
          <a:stretch>
            <a:fillRect/>
          </a:stretch>
        </p:blipFill>
        <p:spPr>
          <a:xfrm>
            <a:off x="6200471" y="3097225"/>
            <a:ext cx="806604" cy="288075"/>
          </a:xfrm>
          <a:prstGeom prst="rect">
            <a:avLst/>
          </a:prstGeom>
          <a:noFill/>
          <a:ln>
            <a:noFill/>
          </a:ln>
        </p:spPr>
      </p:pic>
      <p:pic>
        <p:nvPicPr>
          <p:cNvPr id="181" name="Google Shape;181;p32"/>
          <p:cNvPicPr preferRelativeResize="0"/>
          <p:nvPr/>
        </p:nvPicPr>
        <p:blipFill>
          <a:blip r:embed="rId5">
            <a:alphaModFix/>
          </a:blip>
          <a:stretch>
            <a:fillRect/>
          </a:stretch>
        </p:blipFill>
        <p:spPr>
          <a:xfrm>
            <a:off x="4021375" y="4504875"/>
            <a:ext cx="457200" cy="1943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3"/>
          <p:cNvPicPr preferRelativeResize="0"/>
          <p:nvPr/>
        </p:nvPicPr>
        <p:blipFill>
          <a:blip r:embed="rId3">
            <a:alphaModFix/>
          </a:blip>
          <a:stretch>
            <a:fillRect/>
          </a:stretch>
        </p:blipFill>
        <p:spPr>
          <a:xfrm>
            <a:off x="0" y="76200"/>
            <a:ext cx="8873066" cy="499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lorado Math Pathway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