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5" r:id="rId4"/>
    <p:sldId id="259" r:id="rId5"/>
    <p:sldId id="273" r:id="rId6"/>
    <p:sldId id="260" r:id="rId7"/>
    <p:sldId id="269" r:id="rId8"/>
    <p:sldId id="276" r:id="rId9"/>
    <p:sldId id="277" r:id="rId10"/>
    <p:sldId id="283" r:id="rId11"/>
    <p:sldId id="278" r:id="rId12"/>
    <p:sldId id="286" r:id="rId13"/>
    <p:sldId id="268" r:id="rId14"/>
    <p:sldId id="28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3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A651-7147-9E43-9F04-7E008B55F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42B0F-A993-4F47-B5AD-537F406E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80405-68DC-D247-B098-77FB9B1F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23C37-9F66-1A4A-8EB1-22721C64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DA9F-1840-7A4C-AF55-370BF549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AE26-9C66-D34C-B211-A3A2C65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DD7F-9B18-834F-B514-44E0DF60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31A6-6F27-D443-9E3E-988241EC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9638-DFBB-3249-B288-78A1B187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FE339-3E7C-9F47-9A10-D60B7A61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00286-429D-B34C-875B-0B3B5000A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74C5C-0CFF-394A-B4F0-B596003B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843D-B701-C646-974D-DAF26C5C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BB394-9CFC-6E41-A359-FD7C78D3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F8A0-2E83-0545-A5F2-B85BE0D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F8E2-69E6-5340-B0D1-C05B88C0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99A72-7200-EC40-BB7C-336F17F6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EB1F-184B-3F48-9EB8-D9D011CB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B7ACA-7A6A-9245-B4D1-CE1D32E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C443-E448-024B-8D57-1C11561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9329-22CD-C64D-9F8C-55361760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06E04-339A-1A45-BBF1-5131A747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A4B1-FD17-EC45-9AE4-1C9CA8CB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08C9-AC15-CA47-A83F-E437C918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4691-48DD-174A-AE18-DCD652BF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BA2B-8F59-8A44-BA4D-FCAFDBF9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D737-D725-974C-95DE-1F4DA3665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84135-8EE9-DB4B-9E19-856EE0AF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7933-939E-1D44-86BE-CA015DE3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15A54-7FE1-4745-822A-7F669D24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10B8E-7CA9-314E-ACB9-F95D63D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ECDB-4191-A64B-A2C5-35EE54AE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5D978-EF56-B840-A4DE-D0387105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32438-7976-B04D-9652-0315799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2A3C8-36B7-5D40-8138-09586DB6F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0A81F-F98C-0D4D-AF60-6A2EC68C1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34573-B9B1-DB45-908C-263197AE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6EB91-466B-8347-9550-455934C6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516DD-F920-0745-98D1-A8570C26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891C-03F7-A14D-96D5-8C3E64F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A9FFB-9CB6-5041-982F-004D63DA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41CFA-B8B1-DE43-A3DB-C75EA78C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6F30F-FCE0-0047-898E-43F82459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2F1C1-047A-9C4C-B6D5-669AAF83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055F3-C888-1C4D-AD77-C201DDB7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041B6-E18E-264B-AEF1-2CE363E0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7CB0-6A92-554D-913A-D4D932D7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6D5D-A0FB-B348-A044-48225CF0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BC82-70C1-664A-99D2-692EFE95E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B71E4-5B85-2440-B8AF-B9F45D24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F471B-0760-BC42-A43C-A8A04317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0C244-50CF-0B40-A5EE-23B7ED6D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2BCB-B0D8-4643-BBE7-E7F952BA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EE84C-7AAF-4A45-BA4E-DE88FA70A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20033-5E4D-674C-BA29-3D7E1870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687A7-B355-D140-9EDD-D44A2965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5E29D-5FE3-D648-B073-08B6D4D2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27059-B7CC-1447-A008-E22D178C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A3B40-5C36-8D4A-B7D2-09CC6E27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031A4-EF28-674B-8D6A-B33330FE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DC97-E2BC-7F45-9643-7BBD978DB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78E4-27C9-3E47-AFA4-86A14FC78ED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FDEA-650B-FD4D-BE2B-703C6E74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73BB-1233-8F4C-85D6-34D17B81C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9DFE-0B0E-364B-9E68-03148354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ShareFormPage.aspx?id=6rEiKgp4PUqxt85fmsRTaPTajI5RT29Iuww7P6rRpMVUQ1kxRFhLVzQ4WklaR0dFQzYwQUpZTFUzOS4u&amp;sharetoken=oIU9DSApTBRfKq44mv4h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ShareFormPage.aspx?id=6rEiKgp4PUqxt85fmsRTaPTajI5RT29Iuww7P6rRpMVUOExFQ0xaUVQ4OUQ4VUtMWkpKNlFNS09WWC4u&amp;sharetoken=rgN6KrPwuJAzSUmgqzK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476D-E50E-DE41-9E45-4FD512DC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14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US" sz="6000" b="1" dirty="0">
                <a:solidFill>
                  <a:schemeClr val="bg1"/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Effective </a:t>
            </a:r>
            <a:b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D2L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7CC64-3F02-F046-AE8B-51E9C44CA5B3}"/>
              </a:ext>
            </a:extLst>
          </p:cNvPr>
          <p:cNvSpPr/>
          <p:nvPr/>
        </p:nvSpPr>
        <p:spPr>
          <a:xfrm>
            <a:off x="3048000" y="39050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Equity and Inclusion, Increasing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5A154-EDBE-4C42-BD63-60341E49BDF0}"/>
              </a:ext>
            </a:extLst>
          </p:cNvPr>
          <p:cNvSpPr/>
          <p:nvPr/>
        </p:nvSpPr>
        <p:spPr>
          <a:xfrm>
            <a:off x="1666102" y="2212719"/>
            <a:ext cx="8859795" cy="2508422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FC213-3F6A-A314-29E6-76F8444D640A}"/>
              </a:ext>
            </a:extLst>
          </p:cNvPr>
          <p:cNvSpPr/>
          <p:nvPr/>
        </p:nvSpPr>
        <p:spPr>
          <a:xfrm>
            <a:off x="838200" y="5924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Johanna M Debrecht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Johanna.Debrecht@rrcc.edu </a:t>
            </a:r>
          </a:p>
        </p:txBody>
      </p:sp>
    </p:spTree>
    <p:extLst>
      <p:ext uri="{BB962C8B-B14F-4D97-AF65-F5344CB8AC3E}">
        <p14:creationId xmlns:p14="http://schemas.microsoft.com/office/powerpoint/2010/main" val="290269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B95BF0-D240-614A-ADC1-44B6F942A490}"/>
              </a:ext>
            </a:extLst>
          </p:cNvPr>
          <p:cNvSpPr/>
          <p:nvPr/>
        </p:nvSpPr>
        <p:spPr>
          <a:xfrm>
            <a:off x="0" y="0"/>
            <a:ext cx="12192000" cy="1705970"/>
          </a:xfrm>
          <a:prstGeom prst="rect">
            <a:avLst/>
          </a:prstGeom>
          <a:solidFill>
            <a:srgbClr val="880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74982-D25A-5F45-9A9D-E59C8B9B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sz="6000" b="1" dirty="0">
                <a:solidFill>
                  <a:schemeClr val="bg1"/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BE78-1988-224C-93D2-E1C41D30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993"/>
            <a:ext cx="44005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Learning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GeoGebra, Desmos, CalcPlot3D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&amp; Manage Time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week, per module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 Guide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225D1-B4B4-F77F-6899-0192142F6426}"/>
              </a:ext>
            </a:extLst>
          </p:cNvPr>
          <p:cNvSpPr txBox="1">
            <a:spLocks/>
          </p:cNvSpPr>
          <p:nvPr/>
        </p:nvSpPr>
        <p:spPr>
          <a:xfrm>
            <a:off x="5514975" y="2002855"/>
            <a:ext cx="4972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&amp; Scaffolding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(with Feedback)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Structure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Top-down, sequential, one-stop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Connective Tissue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How to Navigate Course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Labels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6E2B30-26EE-BB48-849C-744A544D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1" y="653523"/>
            <a:ext cx="72871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b="1" dirty="0">
                <a:solidFill>
                  <a:schemeClr val="bg1"/>
                </a:solidFill>
                <a:latin typeface="Helvetica Neue LT Std 75" panose="020B0604020202020204" pitchFamily="34" charset="77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Trust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A9877-F4B4-7A4F-A7A0-CA2AA3D9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0" y="2044692"/>
            <a:ext cx="6648450" cy="41597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Why, the How, the What (rubric)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explanations / images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Mini-video how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to’s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Help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Cellphone photos to pdf files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 or no-stakes assignment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Check-ins</a:t>
            </a:r>
          </a:p>
        </p:txBody>
      </p:sp>
    </p:spTree>
    <p:extLst>
      <p:ext uri="{BB962C8B-B14F-4D97-AF65-F5344CB8AC3E}">
        <p14:creationId xmlns:p14="http://schemas.microsoft.com/office/powerpoint/2010/main" val="187648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72EB5-3D15-1B49-9E6A-49AD72FF8F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784" y="0"/>
            <a:ext cx="6414452" cy="6858000"/>
          </a:xfrm>
          <a:prstGeom prst="parallelogram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60015A-D967-D340-8E79-2ACDE4DD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89" y="267885"/>
            <a:ext cx="560354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57D920-F40A-E94A-9DAD-3C1ABFCE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8" y="1400176"/>
            <a:ext cx="5603543" cy="50768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Mid-semester &amp; end of semester surveys.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Mid-semester survey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End of semester survey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Reflections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~Every 3 weeks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 = Growth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119099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7877FBE-6168-6742-8B09-40FF9988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3" y="296885"/>
            <a:ext cx="2715905" cy="1325563"/>
          </a:xfrm>
        </p:spPr>
        <p:txBody>
          <a:bodyPr>
            <a:normAutofit/>
          </a:bodyPr>
          <a:lstStyle/>
          <a:p>
            <a:pPr algn="ctr"/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</a:t>
            </a:r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Video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0F35EB7-FF42-4743-BCC2-1834378E7EA2}"/>
              </a:ext>
            </a:extLst>
          </p:cNvPr>
          <p:cNvSpPr txBox="1">
            <a:spLocks/>
          </p:cNvSpPr>
          <p:nvPr/>
        </p:nvSpPr>
        <p:spPr>
          <a:xfrm>
            <a:off x="4735772" y="296885"/>
            <a:ext cx="2715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</a:t>
            </a:r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E25D18-59E0-AA44-8FEB-0856AEDB76B9}"/>
              </a:ext>
            </a:extLst>
          </p:cNvPr>
          <p:cNvSpPr txBox="1">
            <a:spLocks/>
          </p:cNvSpPr>
          <p:nvPr/>
        </p:nvSpPr>
        <p:spPr>
          <a:xfrm>
            <a:off x="8325133" y="296885"/>
            <a:ext cx="2715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F1F36F2-9756-7046-A9EF-14EBEF0D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763" y="4072269"/>
            <a:ext cx="2715905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Imposter Syndrome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8F29CB-E8D2-ED4E-BF72-FA8E3A8A7A30}"/>
              </a:ext>
            </a:extLst>
          </p:cNvPr>
          <p:cNvSpPr txBox="1">
            <a:spLocks/>
          </p:cNvSpPr>
          <p:nvPr/>
        </p:nvSpPr>
        <p:spPr>
          <a:xfrm>
            <a:off x="4722124" y="4072269"/>
            <a:ext cx="271590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guidelines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Helvetica Neue LT Std 45 Light" panose="020B0403020202020204" pitchFamily="34" charset="77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405283-9716-6844-9A8A-526EE3AF0858}"/>
              </a:ext>
            </a:extLst>
          </p:cNvPr>
          <p:cNvSpPr txBox="1">
            <a:spLocks/>
          </p:cNvSpPr>
          <p:nvPr/>
        </p:nvSpPr>
        <p:spPr>
          <a:xfrm>
            <a:off x="8366076" y="4072269"/>
            <a:ext cx="271590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Predictable, consistent structure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material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Helvetica Neue LT Std 45 Light" panose="020B0403020202020204" pitchFamily="34" charset="77"/>
            </a:endParaRPr>
          </a:p>
        </p:txBody>
      </p:sp>
      <p:pic>
        <p:nvPicPr>
          <p:cNvPr id="5" name="Picture 4" descr="A person in purple shirt and black scarf standing on a balcony overlooking a valley with mountains in the background&#10;&#10;Description automatically generated">
            <a:extLst>
              <a:ext uri="{FF2B5EF4-FFF2-40B4-BE49-F238E27FC236}">
                <a16:creationId xmlns:a16="http://schemas.microsoft.com/office/drawing/2014/main" id="{701D3C3F-E9EA-5FFA-68F6-70D9A657C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28" r="3798" b="19105"/>
          <a:stretch/>
        </p:blipFill>
        <p:spPr>
          <a:xfrm>
            <a:off x="1150962" y="1310187"/>
            <a:ext cx="2711354" cy="2524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9D6C6-120D-039C-C52B-A0E56764F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077" y="1257601"/>
            <a:ext cx="2511474" cy="2579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8BC92-381E-14FD-CE8E-9BD274270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327" y="1285713"/>
            <a:ext cx="271573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8692F9-E315-944B-92E6-0A27339FF3A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67F9E-D5D8-C642-8391-25C9AA8E5764}"/>
              </a:ext>
            </a:extLst>
          </p:cNvPr>
          <p:cNvSpPr/>
          <p:nvPr/>
        </p:nvSpPr>
        <p:spPr>
          <a:xfrm>
            <a:off x="3641725" y="997882"/>
            <a:ext cx="8448675" cy="1424326"/>
          </a:xfrm>
          <a:prstGeom prst="rect">
            <a:avLst/>
          </a:prstGeom>
          <a:solidFill>
            <a:srgbClr val="880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4E750B-4041-D04F-88AD-6864651B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435" y="1096645"/>
            <a:ext cx="7974965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6000" b="1" dirty="0">
                <a:solidFill>
                  <a:schemeClr val="bg1"/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Shell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EEC2B4-D696-624B-88CC-A7CB5C2F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920" y="2914375"/>
            <a:ext cx="2697480" cy="36007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88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It Together</a:t>
            </a:r>
          </a:p>
          <a:p>
            <a:pPr marL="0" indent="0" algn="ctr">
              <a:buNone/>
            </a:pPr>
            <a:endParaRPr lang="en-US" sz="4400" dirty="0">
              <a:solidFill>
                <a:srgbClr val="8806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88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really look like?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0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B6288D-2325-0244-8BAB-8C44AAEFDB8F}"/>
              </a:ext>
            </a:extLst>
          </p:cNvPr>
          <p:cNvSpPr/>
          <p:nvPr/>
        </p:nvSpPr>
        <p:spPr>
          <a:xfrm>
            <a:off x="439003" y="1528551"/>
            <a:ext cx="11313994" cy="383502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1B3A4C-E2EC-8642-871C-2D27305F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01" y="378773"/>
            <a:ext cx="10914797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759EE-05FD-6819-B815-84EDF49A7704}"/>
              </a:ext>
            </a:extLst>
          </p:cNvPr>
          <p:cNvSpPr txBox="1">
            <a:spLocks/>
          </p:cNvSpPr>
          <p:nvPr/>
        </p:nvSpPr>
        <p:spPr>
          <a:xfrm>
            <a:off x="439003" y="5363572"/>
            <a:ext cx="10914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8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Johanna.Debrecht@rrcc.edu</a:t>
            </a:r>
            <a:endParaRPr lang="en-US" dirty="0">
              <a:solidFill>
                <a:srgbClr val="8806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B30B-5D42-F941-8554-B5F5B798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F6B54C-AB7A-9748-8564-A0BFB16C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n-US" sz="6000" b="1" dirty="0">
                <a:solidFill>
                  <a:schemeClr val="bg1"/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Effective Design</a:t>
            </a:r>
          </a:p>
        </p:txBody>
      </p:sp>
    </p:spTree>
    <p:extLst>
      <p:ext uri="{BB962C8B-B14F-4D97-AF65-F5344CB8AC3E}">
        <p14:creationId xmlns:p14="http://schemas.microsoft.com/office/powerpoint/2010/main" val="94026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1F1D22-E6B3-0835-5C7A-5A339BEA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163053"/>
            <a:ext cx="6943725" cy="6529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E774E-1A49-7A50-9979-3955C0AF2E7D}"/>
              </a:ext>
            </a:extLst>
          </p:cNvPr>
          <p:cNvSpPr txBox="1"/>
          <p:nvPr/>
        </p:nvSpPr>
        <p:spPr>
          <a:xfrm>
            <a:off x="9820275" y="895350"/>
            <a:ext cx="2183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The Norton Guide to Equity-Minded Teaching, (2023), p. xix.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I. </a:t>
            </a:r>
            <a:r>
              <a:rPr lang="en-US" dirty="0" err="1">
                <a:solidFill>
                  <a:schemeClr val="bg1"/>
                </a:solidFill>
              </a:rPr>
              <a:t>Artze</a:t>
            </a:r>
            <a:r>
              <a:rPr lang="en-US" dirty="0">
                <a:solidFill>
                  <a:schemeClr val="bg1"/>
                </a:solidFill>
              </a:rPr>
              <a:t>-Vega, F. Darby, B. Dewsbury, M. Imad</a:t>
            </a:r>
          </a:p>
        </p:txBody>
      </p:sp>
    </p:spTree>
    <p:extLst>
      <p:ext uri="{BB962C8B-B14F-4D97-AF65-F5344CB8AC3E}">
        <p14:creationId xmlns:p14="http://schemas.microsoft.com/office/powerpoint/2010/main" val="26539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4982-D25A-5F45-9A9D-E59C8B9B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Helvetica Neue LT Std 75" panose="020B0604020202020204" pitchFamily="34" charset="77"/>
              </a:rPr>
              <a:t> 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BE78-1988-224C-93D2-E1C41D30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include options and support that acknowledge learner variability into our course design, we lower the barriers for all.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“Structured courses make it less likely that students disproportionately benefit from or are penalized by their varied levels of ‘college knowledge’”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Artze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-Vega et al., 2023, p. 140).</a:t>
            </a:r>
          </a:p>
        </p:txBody>
      </p:sp>
    </p:spTree>
    <p:extLst>
      <p:ext uri="{BB962C8B-B14F-4D97-AF65-F5344CB8AC3E}">
        <p14:creationId xmlns:p14="http://schemas.microsoft.com/office/powerpoint/2010/main" val="245859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6E2B30-26EE-BB48-849C-744A544D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506" y="653523"/>
            <a:ext cx="560354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A9877-F4B4-7A4F-A7A0-CA2AA3D9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044693"/>
            <a:ext cx="6015317" cy="42513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it relevant to their life, career, goals?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Module / Section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Images, names</a:t>
            </a:r>
          </a:p>
          <a:p>
            <a:pPr marL="0" indent="0" algn="ctr">
              <a:buNone/>
            </a:pP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Form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pPr marL="0" indent="0" algn="ctr">
              <a:buNone/>
            </a:pP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 White Guys Content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0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9DE56-6EBB-114A-88AC-153112D0C4CC}"/>
              </a:ext>
            </a:extLst>
          </p:cNvPr>
          <p:cNvSpPr>
            <a:spLocks/>
          </p:cNvSpPr>
          <p:nvPr/>
        </p:nvSpPr>
        <p:spPr>
          <a:xfrm>
            <a:off x="818865" y="549322"/>
            <a:ext cx="3903260" cy="28933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FEE1-7768-A74A-AE60-315701D14641}"/>
              </a:ext>
            </a:extLst>
          </p:cNvPr>
          <p:cNvSpPr/>
          <p:nvPr/>
        </p:nvSpPr>
        <p:spPr>
          <a:xfrm>
            <a:off x="818866" y="3592774"/>
            <a:ext cx="1869744" cy="138596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E974D-1B4B-4142-9A9D-8E048C99CC79}"/>
              </a:ext>
            </a:extLst>
          </p:cNvPr>
          <p:cNvSpPr/>
          <p:nvPr/>
        </p:nvSpPr>
        <p:spPr>
          <a:xfrm>
            <a:off x="2852382" y="3592774"/>
            <a:ext cx="1869744" cy="138596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59BC55-261E-5A4C-8288-910A2C7C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961" y="276367"/>
            <a:ext cx="560354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3E62FC-6D45-E648-A042-4F17A8B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961" y="1601930"/>
            <a:ext cx="6477000" cy="349700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rigor with support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Learning Objectives as visible course outline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confidence in their ability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transfer of learning to new contexts and problems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B95BF0-D240-614A-ADC1-44B6F942A490}"/>
              </a:ext>
            </a:extLst>
          </p:cNvPr>
          <p:cNvSpPr/>
          <p:nvPr/>
        </p:nvSpPr>
        <p:spPr>
          <a:xfrm>
            <a:off x="0" y="0"/>
            <a:ext cx="12192000" cy="1705970"/>
          </a:xfrm>
          <a:prstGeom prst="rect">
            <a:avLst/>
          </a:prstGeom>
          <a:solidFill>
            <a:srgbClr val="880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74982-D25A-5F45-9A9D-E59C8B9B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E9E881-80C8-9063-AB46-13C8D041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900"/>
            <a:ext cx="10515600" cy="4351338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880604"/>
                </a:solidFill>
              </a:rPr>
              <a:t>Grades impact students’ lives.</a:t>
            </a:r>
          </a:p>
        </p:txBody>
      </p:sp>
    </p:spTree>
    <p:extLst>
      <p:ext uri="{BB962C8B-B14F-4D97-AF65-F5344CB8AC3E}">
        <p14:creationId xmlns:p14="http://schemas.microsoft.com/office/powerpoint/2010/main" val="5073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B30B-5D42-F941-8554-B5F5B798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 guidelines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 – Omit 1, Oral or Written, Two Problem Options, Video or Image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recovery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replaces lowest exam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lowest exam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Homework average with exam average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 for Equity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– Reflect students’ learning and performance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Bias-resistance – Minimize subjectivity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– Growth mindset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F6B54C-AB7A-9748-8564-A0BFB16C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4982-D25A-5F45-9A9D-E59C8B9B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EBE78-1988-224C-93D2-E1C41D30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expectations and guidance explicit.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is not just content planning; it is surveying students, having one-on-one conversations, understanding the experiences that impact our students.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students engage with material, with us, with each other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manage time, learn study skills, manage anxiety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450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 LT Std 45 Light</vt:lpstr>
      <vt:lpstr>Helvetica Neue LT Std 75</vt:lpstr>
      <vt:lpstr>Office Theme</vt:lpstr>
      <vt:lpstr>Create a More Effective  D2L Course</vt:lpstr>
      <vt:lpstr>ELEMENTS of Effective Design</vt:lpstr>
      <vt:lpstr>PowerPoint Presentation</vt:lpstr>
      <vt:lpstr>Why Deliberate Design</vt:lpstr>
      <vt:lpstr>RELEVANCE</vt:lpstr>
      <vt:lpstr>RIGOR</vt:lpstr>
      <vt:lpstr>TRANSPARENCY</vt:lpstr>
      <vt:lpstr>TRANSPARENCY</vt:lpstr>
      <vt:lpstr>STRUCTURE</vt:lpstr>
      <vt:lpstr>STRUCTURE Elements</vt:lpstr>
      <vt:lpstr>STRUCTURE Assignments Build Trust</vt:lpstr>
      <vt:lpstr>REFLECTION</vt:lpstr>
      <vt:lpstr>Introductory Welcome Video</vt:lpstr>
      <vt:lpstr>EXAMPLE Course Shell</vt:lpstr>
      <vt:lpstr>THANK YOU FOR COMING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Moulton, Lindsey</dc:creator>
  <cp:lastModifiedBy>Debrecht, Johanna</cp:lastModifiedBy>
  <cp:revision>58</cp:revision>
  <dcterms:created xsi:type="dcterms:W3CDTF">2020-04-07T20:05:49Z</dcterms:created>
  <dcterms:modified xsi:type="dcterms:W3CDTF">2024-04-20T01:23:02Z</dcterms:modified>
</cp:coreProperties>
</file>