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11" r:id="rId2"/>
    <p:sldId id="514" r:id="rId3"/>
    <p:sldId id="536" r:id="rId4"/>
    <p:sldId id="444" r:id="rId5"/>
    <p:sldId id="533" r:id="rId6"/>
    <p:sldId id="512" r:id="rId7"/>
    <p:sldId id="513" r:id="rId8"/>
    <p:sldId id="525" r:id="rId9"/>
    <p:sldId id="515" r:id="rId10"/>
    <p:sldId id="527" r:id="rId11"/>
    <p:sldId id="534" r:id="rId12"/>
    <p:sldId id="535" r:id="rId13"/>
    <p:sldId id="519" r:id="rId14"/>
    <p:sldId id="532" r:id="rId15"/>
    <p:sldId id="537" r:id="rId16"/>
    <p:sldId id="538" r:id="rId17"/>
    <p:sldId id="539" r:id="rId18"/>
    <p:sldId id="540" r:id="rId19"/>
    <p:sldId id="530" r:id="rId20"/>
    <p:sldId id="52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1D843B-45E5-3643-814B-AEE145F6BEB6}">
          <p14:sldIdLst>
            <p14:sldId id="511"/>
            <p14:sldId id="514"/>
            <p14:sldId id="536"/>
            <p14:sldId id="444"/>
            <p14:sldId id="533"/>
            <p14:sldId id="512"/>
            <p14:sldId id="513"/>
            <p14:sldId id="525"/>
            <p14:sldId id="515"/>
            <p14:sldId id="527"/>
            <p14:sldId id="534"/>
            <p14:sldId id="535"/>
            <p14:sldId id="519"/>
            <p14:sldId id="532"/>
            <p14:sldId id="537"/>
            <p14:sldId id="538"/>
            <p14:sldId id="539"/>
            <p14:sldId id="540"/>
            <p14:sldId id="530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yro Maniat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438"/>
    <a:srgbClr val="050000"/>
    <a:srgbClr val="007A86"/>
    <a:srgbClr val="6F706F"/>
    <a:srgbClr val="FFFF00"/>
    <a:srgbClr val="F5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B6AF9-B9D4-634C-9B9F-DD6FA767F70B}" v="3" dt="2024-04-18T21:04:02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5776"/>
  </p:normalViewPr>
  <p:slideViewPr>
    <p:cSldViewPr snapToGrid="0">
      <p:cViewPr varScale="1">
        <p:scale>
          <a:sx n="143" d="100"/>
          <a:sy n="143" d="100"/>
        </p:scale>
        <p:origin x="36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3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D0041-FD05-8846-8091-B94985925C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5E9CA-40F8-114B-9E21-1662B7E96B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3860-CAE8-5A48-8FC4-F732F1FA0CE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2701A-A4E2-6E46-87F7-B5EE5E266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BD4B3-FE44-174F-ACC4-3F119680AC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DE75-4388-DC45-9044-81228BA39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A4CF-354F-B74D-92D0-6B9B6EA3D4D9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D556-A72A-AD4D-B42C-8C8236EB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clear that the traditional model of instruction isn’t working.  If it were, we wouldn’t have students in our developmental classes!</a:t>
            </a:r>
          </a:p>
          <a:p>
            <a:pPr marL="228600" indent="-228600">
              <a:buAutoNum type="arabicParenR"/>
            </a:pPr>
            <a:r>
              <a:rPr lang="en-US" dirty="0"/>
              <a:t>Research showed that active, collaborative, discovery based learning was much more effective.</a:t>
            </a:r>
          </a:p>
          <a:p>
            <a:pPr marL="228600" indent="-228600">
              <a:buAutoNum type="arabicParenR"/>
            </a:pPr>
            <a:r>
              <a:rPr lang="en-US" dirty="0"/>
              <a:t>I was ready to try it! </a:t>
            </a:r>
          </a:p>
          <a:p>
            <a:r>
              <a:rPr lang="en-US" dirty="0"/>
              <a:t>But that doesn’t mean my students were ready.</a:t>
            </a:r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marL="228600" indent="-228600">
              <a:buAutoNum type="arabicParenR"/>
            </a:pPr>
            <a:r>
              <a:rPr lang="en-US" dirty="0"/>
              <a:t>Continue to refine keystones and Math 100 curriculum</a:t>
            </a:r>
          </a:p>
          <a:p>
            <a:pPr marL="228600" indent="-228600">
              <a:buAutoNum type="arabicParenR"/>
            </a:pPr>
            <a:r>
              <a:rPr lang="en-US" dirty="0"/>
              <a:t>Focus on establishing classroom norms and student expectations at the beginning of class</a:t>
            </a:r>
          </a:p>
          <a:p>
            <a:pPr marL="228600" indent="-228600">
              <a:buAutoNum type="arabicParenR"/>
            </a:pPr>
            <a:r>
              <a:rPr lang="en-US" dirty="0"/>
              <a:t>Bringing data science to two-year-colleges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New Mexico , 60 mi N of Santa 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Take a few minutes to read this individually.</a:t>
            </a:r>
          </a:p>
          <a:p>
            <a:r>
              <a:rPr lang="en-US" dirty="0">
                <a:ea typeface="Calibri"/>
                <a:cs typeface="Calibri"/>
              </a:rPr>
              <a:t>Then ponder these questions – private write.</a:t>
            </a:r>
          </a:p>
          <a:p>
            <a:r>
              <a:rPr lang="en-US" dirty="0">
                <a:ea typeface="Calibri"/>
                <a:cs typeface="Calibri"/>
              </a:rPr>
              <a:t>Talk with the person next to you.</a:t>
            </a:r>
          </a:p>
          <a:p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It provided a helpful context – anchor – that we could come back to as we continued to work with lines.</a:t>
            </a: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it was challenging. Students struggled to make connections across contexts (hourly pay rate and hiking rate) and students continued to struggle with interpreting slope.</a:t>
            </a: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One of the challenges we encountered was that students weren’t necessarily prepared to engage in this WAY – particularly if they were used a class that was primarily lecture based and focused on learning procedures.</a:t>
            </a: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Hard to drop this in to a class with a different philosophy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Little if any naked math, all math has an inherent purpose</a:t>
            </a: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Students are not told the concepts, rather they discover them.</a:t>
            </a:r>
          </a:p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Students do their work in group together with their peers.  I did invest time (not enough) in building connections among class members / within teams.</a:t>
            </a:r>
          </a:p>
          <a:p>
            <a:pPr marL="685800" lvl="1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That speaking about math – and hearing and interpreting others’ – helps deepen their understanding</a:t>
            </a:r>
          </a:p>
          <a:p>
            <a:pPr marL="228600" lvl="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  opportunities to reflect at the end of lessons…’what did I learn about the relationships between lines and graphs today?’</a:t>
            </a:r>
          </a:p>
          <a:p>
            <a:pPr marL="685800" lvl="1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And at the end of the module, where students assess themselves on each learning outcome as part of studying for the exam.</a:t>
            </a:r>
          </a:p>
          <a:p>
            <a:pPr marL="228600" indent="-228600">
              <a:buAutoNum type="arabicParenR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Previously these were vague.  Wanted clear, actionable objectives so that students could asses whether they’ve done them.  (And this was a good time to make sure they aligned with the expectations for the subsequent course.)</a:t>
            </a:r>
          </a:p>
          <a:p>
            <a:pPr marL="685800" lvl="1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Moved (moving) to standards based grading</a:t>
            </a:r>
          </a:p>
          <a:p>
            <a:pPr marL="685800" lvl="1" indent="-2286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685800" lvl="1" indent="-2286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228600" lvl="0" indent="-228600">
              <a:buAutoNum type="arabicParenR"/>
            </a:pPr>
            <a:r>
              <a:rPr lang="en-US" dirty="0">
                <a:ea typeface="Calibri"/>
                <a:cs typeface="Calibri"/>
              </a:rPr>
              <a:t>There are some excellent resources available. Exploratory. Well scaffolded. For the most part they were age appropriate.  Not always. But in those cases we were able to make minor changes.</a:t>
            </a:r>
          </a:p>
          <a:p>
            <a:pPr marL="228600" lvl="0" indent="-2286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228600" lvl="0" indent="-2286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arenR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3851573"/>
            <a:ext cx="9144000" cy="1291927"/>
          </a:xfrm>
          <a:prstGeom prst="rect">
            <a:avLst/>
          </a:prstGeom>
          <a:blipFill dpi="0" rotWithShape="1">
            <a:blip r:embed="rId2"/>
            <a:srcRect/>
            <a:stretch>
              <a:fillRect t="-1" b="-152145"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2" y="1"/>
            <a:ext cx="9143999" cy="38515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1"/>
            <a:ext cx="8077200" cy="174752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4700" b="1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70" y="3884171"/>
            <a:ext cx="3120529" cy="12922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7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13" y="1113606"/>
            <a:ext cx="2839024" cy="3611556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595" y="1296162"/>
            <a:ext cx="5668665" cy="3429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472516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472516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1140" y="4777118"/>
            <a:ext cx="733864" cy="150876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403770" y="321393"/>
            <a:ext cx="45720" cy="88532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163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13" y="1113606"/>
            <a:ext cx="2839024" cy="3611556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595" y="1296162"/>
            <a:ext cx="5668665" cy="3429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472516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472516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1139" y="4777118"/>
            <a:ext cx="733864" cy="150876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403770" y="321392"/>
            <a:ext cx="45720" cy="88532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163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2" y="-22860"/>
            <a:ext cx="9143999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1"/>
            <a:ext cx="8077200" cy="1747520"/>
          </a:xfr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700" b="1">
                <a:solidFill>
                  <a:schemeClr val="tx1">
                    <a:lumMod val="95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86918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Gotham Book" charset="0"/>
                <a:ea typeface="Gotham Book" charset="0"/>
                <a:cs typeface="Gotham Book" charset="0"/>
              </a:rPr>
              <a:t>THE UNIVERSITY OF NEW MEXICO- TAOS</a:t>
            </a:r>
          </a:p>
        </p:txBody>
      </p:sp>
    </p:spTree>
    <p:extLst>
      <p:ext uri="{BB962C8B-B14F-4D97-AF65-F5344CB8AC3E}">
        <p14:creationId xmlns:p14="http://schemas.microsoft.com/office/powerpoint/2010/main" val="166854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3851572"/>
            <a:ext cx="9144000" cy="1291927"/>
          </a:xfrm>
          <a:prstGeom prst="rect">
            <a:avLst/>
          </a:prstGeom>
          <a:blipFill dpi="0" rotWithShape="1">
            <a:blip r:embed="rId2"/>
            <a:srcRect/>
            <a:stretch>
              <a:fillRect t="-1" b="-152145"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4700" b="1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69" y="3884171"/>
            <a:ext cx="3120529" cy="12922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1" y="-22860"/>
            <a:ext cx="9143999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700" b="1">
                <a:solidFill>
                  <a:schemeClr val="tx1">
                    <a:lumMod val="95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Gotham Book" charset="0"/>
                <a:ea typeface="Gotham Book" charset="0"/>
                <a:cs typeface="Gotham Book" charset="0"/>
              </a:rPr>
              <a:t>THE UNIVERSITY OF NEW MEXICO- TAOS</a:t>
            </a:r>
          </a:p>
        </p:txBody>
      </p:sp>
    </p:spTree>
    <p:extLst>
      <p:ext uri="{BB962C8B-B14F-4D97-AF65-F5344CB8AC3E}">
        <p14:creationId xmlns:p14="http://schemas.microsoft.com/office/powerpoint/2010/main" val="166854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lvl1pPr>
              <a:defRPr b="0">
                <a:latin typeface="Vitesse Black" pitchFamily="50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132"/>
            <a:ext cx="8229600" cy="346920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1885950"/>
            <a:ext cx="9144000" cy="3257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  <a:effectLst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6918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Gotham Book" charset="0"/>
                <a:ea typeface="Gotham Book" charset="0"/>
                <a:cs typeface="Gotham Book" charset="0"/>
              </a:rPr>
              <a:t>THE UNIVERSITY OF NEW MEXICO- TAOS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1885950"/>
            <a:ext cx="9144000" cy="3257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  <a:effectLst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Gotham Book" charset="0"/>
                <a:ea typeface="Gotham Book" charset="0"/>
                <a:cs typeface="Gotham Book" charset="0"/>
              </a:rPr>
              <a:t>THE UNIVERSITY OF NEW MEXICO- TAOS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7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blipFill dpi="0" rotWithShape="1">
            <a:blip r:embed="rId18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899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Gotham Book" charset="0"/>
                <a:ea typeface="Gotham Book" charset="0"/>
                <a:cs typeface="Gotham Book" charset="0"/>
              </a:rPr>
              <a:t>THE UNIVERSITY OF NEW MEXICO- TAOS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61" r:id="rId3"/>
    <p:sldLayoutId id="2147483673" r:id="rId4"/>
    <p:sldLayoutId id="2147483662" r:id="rId5"/>
    <p:sldLayoutId id="2147483715" r:id="rId6"/>
    <p:sldLayoutId id="2147483663" r:id="rId7"/>
    <p:sldLayoutId id="2147483664" r:id="rId8"/>
    <p:sldLayoutId id="2147483716" r:id="rId9"/>
    <p:sldLayoutId id="2147483665" r:id="rId10"/>
    <p:sldLayoutId id="2147483666" r:id="rId11"/>
    <p:sldLayoutId id="2147483667" r:id="rId12"/>
    <p:sldLayoutId id="2147483717" r:id="rId13"/>
    <p:sldLayoutId id="2147483718" r:id="rId14"/>
    <p:sldLayoutId id="2147483668" r:id="rId15"/>
    <p:sldLayoutId id="2147483672" r:id="rId16"/>
  </p:sldLayoutIdLst>
  <p:txStyles>
    <p:titleStyle>
      <a:lvl1pPr algn="l" rtl="0" eaLnBrk="1" latinLnBrk="0" hangingPunct="1">
        <a:spcBef>
          <a:spcPct val="0"/>
        </a:spcBef>
        <a:buNone/>
        <a:defRPr kumimoji="0" sz="3400" b="0" i="0" kern="1200" spc="0">
          <a:solidFill>
            <a:schemeClr val="bg1"/>
          </a:solidFill>
          <a:effectLst/>
          <a:latin typeface="Vitesse Black" pitchFamily="50" charset="0"/>
          <a:ea typeface="Vitesse Black" pitchFamily="50" charset="0"/>
          <a:cs typeface="Vitesse Black" pitchFamily="50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 spc="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pc="0" smtClean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klipple@unm.edu" TargetMode="External"/><Relationship Id="rId2" Type="http://schemas.openxmlformats.org/officeDocument/2006/relationships/hyperlink" Target="mailto:colnic@unm.ed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77AC-F02E-3743-9D30-D4FB2FD67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473"/>
            <a:ext cx="9144000" cy="174752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STEM-Ready:</a:t>
            </a:r>
            <a:br>
              <a:rPr lang="en-US" sz="4000" dirty="0"/>
            </a:br>
            <a:r>
              <a:rPr lang="en-US" sz="4000" dirty="0"/>
              <a:t>An NSF Grant to </a:t>
            </a:r>
            <a:br>
              <a:rPr lang="en-US" sz="4000" dirty="0"/>
            </a:br>
            <a:r>
              <a:rPr lang="en-US" sz="4000" dirty="0"/>
              <a:t>Shift Skills &amp; Mindset </a:t>
            </a:r>
            <a:br>
              <a:rPr lang="en-US" sz="4000" dirty="0"/>
            </a:br>
            <a:r>
              <a:rPr lang="en-US" sz="4000" dirty="0"/>
              <a:t>of Developmental Math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E9DDB-2DA5-3041-9AE1-7FB96BA18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883" y="2877672"/>
            <a:ext cx="8077200" cy="1601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>
                <a:latin typeface="Vitesse Bold" pitchFamily="50" charset="0"/>
              </a:rPr>
              <a:t>Colin Nicholls &amp; </a:t>
            </a:r>
            <a:r>
              <a:rPr lang="en-US" sz="2800" dirty="0">
                <a:solidFill>
                  <a:schemeClr val="tx1"/>
                </a:solidFill>
                <a:latin typeface="Vitesse Bold" pitchFamily="50" charset="0"/>
              </a:rPr>
              <a:t>Karon </a:t>
            </a:r>
            <a:r>
              <a:rPr lang="en-US" sz="2800" dirty="0" err="1">
                <a:solidFill>
                  <a:schemeClr val="tx1"/>
                </a:solidFill>
                <a:latin typeface="Vitesse Bold" pitchFamily="50" charset="0"/>
              </a:rPr>
              <a:t>Klipple</a:t>
            </a:r>
            <a:endParaRPr lang="en-US" sz="2800" dirty="0">
              <a:solidFill>
                <a:schemeClr val="tx1"/>
              </a:solidFill>
              <a:latin typeface="Vitesse Bold" pitchFamily="50" charset="0"/>
            </a:endParaRPr>
          </a:p>
          <a:p>
            <a:pPr algn="ctr"/>
            <a:endParaRPr lang="en-US" sz="1600" dirty="0"/>
          </a:p>
          <a:p>
            <a:pPr algn="ctr"/>
            <a:r>
              <a:rPr lang="en-US" sz="2800" dirty="0">
                <a:latin typeface="Vitesse Bold" pitchFamily="50" charset="0"/>
              </a:rPr>
              <a:t>University of New Mexico - Taos </a:t>
            </a:r>
          </a:p>
          <a:p>
            <a:pPr algn="ctr"/>
            <a:endParaRPr lang="en-US" sz="2800" dirty="0">
              <a:latin typeface="Vitesse Bold" pitchFamily="50" charset="0"/>
            </a:endParaRPr>
          </a:p>
          <a:p>
            <a:pPr algn="ctr"/>
            <a:r>
              <a:rPr lang="en-US" dirty="0"/>
              <a:t>Project Funded by NSF D.U.E. Award # 1928720</a:t>
            </a:r>
          </a:p>
        </p:txBody>
      </p:sp>
    </p:spTree>
    <p:extLst>
      <p:ext uri="{BB962C8B-B14F-4D97-AF65-F5344CB8AC3E}">
        <p14:creationId xmlns:p14="http://schemas.microsoft.com/office/powerpoint/2010/main" val="40687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F545-FB80-264D-A318-061F5B1F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Progress Portfolio </a:t>
            </a:r>
            <a:r>
              <a:rPr lang="en-US" sz="2400" dirty="0"/>
              <a:t>– </a:t>
            </a:r>
            <a:r>
              <a:rPr lang="en-US" sz="2700" dirty="0"/>
              <a:t>Implementation Keystone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6C58-3CD3-5543-8759-ED27A9A10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18872" indent="0" algn="ctr">
              <a:buNone/>
            </a:pPr>
            <a:r>
              <a:rPr lang="en-US" b="1" dirty="0"/>
              <a:t>Meta Cognition -</a:t>
            </a:r>
          </a:p>
          <a:p>
            <a:pPr marL="118872" indent="0" algn="ctr">
              <a:buNone/>
            </a:pPr>
            <a:r>
              <a:rPr lang="en-US" b="1" dirty="0"/>
              <a:t>A High Yield Strategy</a:t>
            </a:r>
          </a:p>
          <a:p>
            <a:pPr marL="118872" indent="0" algn="ctr">
              <a:buNone/>
            </a:pPr>
            <a:r>
              <a:rPr lang="en-US" sz="2200" b="1" i="1" dirty="0">
                <a:solidFill>
                  <a:srgbClr val="C70438"/>
                </a:solidFill>
              </a:rPr>
              <a:t>(</a:t>
            </a:r>
            <a:r>
              <a:rPr lang="en-US" sz="2200" b="1" i="1" u="sng" dirty="0">
                <a:solidFill>
                  <a:srgbClr val="C70438"/>
                </a:solidFill>
              </a:rPr>
              <a:t>Preparation</a:t>
            </a:r>
            <a:r>
              <a:rPr lang="en-US" sz="2200" b="1" i="1" dirty="0">
                <a:solidFill>
                  <a:srgbClr val="C70438"/>
                </a:solidFill>
              </a:rPr>
              <a:t> not process)</a:t>
            </a:r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r>
              <a:rPr lang="en-US" sz="1800" dirty="0"/>
              <a:t>Students are required to reflect on learning 2 or 3 times per semester plus in Final.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This is carried forward and continued in all Math classes up to and including first level Gen. Ed. courses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1CECA-BF4D-2D41-85CD-2DDA27607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1904" y="1222867"/>
            <a:ext cx="3893156" cy="3727505"/>
          </a:xfrm>
        </p:spPr>
        <p:txBody>
          <a:bodyPr>
            <a:normAutofit fontScale="92500"/>
          </a:bodyPr>
          <a:lstStyle/>
          <a:p>
            <a:pPr marL="118872" indent="0" algn="ctr">
              <a:buNone/>
            </a:pPr>
            <a:r>
              <a:rPr lang="en-US" b="1" dirty="0">
                <a:solidFill>
                  <a:srgbClr val="C70438"/>
                </a:solidFill>
              </a:rPr>
              <a:t>Concept.         </a:t>
            </a:r>
          </a:p>
          <a:p>
            <a:pPr marL="118872" indent="0" algn="ctr">
              <a:buNone/>
            </a:pPr>
            <a:endParaRPr lang="en-US" b="1" dirty="0">
              <a:solidFill>
                <a:srgbClr val="C70438"/>
              </a:solidFill>
            </a:endParaRPr>
          </a:p>
          <a:p>
            <a:pPr marL="118872" indent="0" algn="ctr">
              <a:buNone/>
            </a:pPr>
            <a:endParaRPr lang="en-US" b="1" dirty="0">
              <a:solidFill>
                <a:srgbClr val="C7043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6F407C-E816-0C4E-AA99-4F229A5C5EE3}"/>
              </a:ext>
            </a:extLst>
          </p:cNvPr>
          <p:cNvGrpSpPr/>
          <p:nvPr/>
        </p:nvGrpSpPr>
        <p:grpSpPr>
          <a:xfrm>
            <a:off x="4981903" y="1681655"/>
            <a:ext cx="3823137" cy="3116659"/>
            <a:chOff x="0" y="0"/>
            <a:chExt cx="2564800" cy="21738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1B5356-587D-484F-9A3B-F6068A77CC25}"/>
                </a:ext>
              </a:extLst>
            </p:cNvPr>
            <p:cNvSpPr/>
            <p:nvPr/>
          </p:nvSpPr>
          <p:spPr>
            <a:xfrm>
              <a:off x="550259" y="0"/>
              <a:ext cx="1488559" cy="1477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93D8DC-1119-4C41-8A5F-DBC5F25B639B}"/>
                </a:ext>
              </a:extLst>
            </p:cNvPr>
            <p:cNvSpPr/>
            <p:nvPr/>
          </p:nvSpPr>
          <p:spPr>
            <a:xfrm>
              <a:off x="1076241" y="695915"/>
              <a:ext cx="1488559" cy="1477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98A710-71E2-F14A-9CB2-CE245E5F9E46}"/>
                </a:ext>
              </a:extLst>
            </p:cNvPr>
            <p:cNvSpPr/>
            <p:nvPr/>
          </p:nvSpPr>
          <p:spPr>
            <a:xfrm>
              <a:off x="0" y="695915"/>
              <a:ext cx="1488559" cy="1477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2A8977-A3E4-F042-BAF3-F74F196DD279}"/>
              </a:ext>
            </a:extLst>
          </p:cNvPr>
          <p:cNvSpPr txBox="1"/>
          <p:nvPr/>
        </p:nvSpPr>
        <p:spPr>
          <a:xfrm>
            <a:off x="6453747" y="191523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Math </a:t>
            </a:r>
          </a:p>
          <a:p>
            <a:pPr algn="ctr"/>
            <a:r>
              <a:rPr lang="en-US" dirty="0"/>
              <a:t>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55246-AB47-EB43-8AD2-11680E788FC7}"/>
              </a:ext>
            </a:extLst>
          </p:cNvPr>
          <p:cNvSpPr txBox="1"/>
          <p:nvPr/>
        </p:nvSpPr>
        <p:spPr>
          <a:xfrm>
            <a:off x="5378132" y="3641406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Math </a:t>
            </a:r>
          </a:p>
          <a:p>
            <a:pPr algn="ctr"/>
            <a:r>
              <a:rPr lang="en-US" dirty="0"/>
              <a:t>Habits of </a:t>
            </a:r>
          </a:p>
          <a:p>
            <a:pPr algn="ctr"/>
            <a:r>
              <a:rPr lang="en-US" dirty="0"/>
              <a:t>Mind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DD60B-6DD2-A342-A472-672D1EDFB4D7}"/>
              </a:ext>
            </a:extLst>
          </p:cNvPr>
          <p:cNvSpPr txBox="1"/>
          <p:nvPr/>
        </p:nvSpPr>
        <p:spPr>
          <a:xfrm>
            <a:off x="7203190" y="380057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Employability </a:t>
            </a:r>
          </a:p>
          <a:p>
            <a:pPr algn="ctr"/>
            <a:r>
              <a:rPr lang="en-US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81119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4AE6-6214-3D5D-1B15-E8AE44B3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-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9428-04F0-49DB-F889-A21176D5A9A2}"/>
              </a:ext>
            </a:extLst>
          </p:cNvPr>
          <p:cNvSpPr txBox="1"/>
          <p:nvPr/>
        </p:nvSpPr>
        <p:spPr>
          <a:xfrm>
            <a:off x="457199" y="1072358"/>
            <a:ext cx="805927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50000"/>
                </a:solidFill>
              </a:rPr>
              <a:t>7 Keystones Identified: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400" i="1" dirty="0">
                <a:solidFill>
                  <a:srgbClr val="0070C0"/>
                </a:solidFill>
              </a:rPr>
              <a:t>-  Proportions			- Linearity</a:t>
            </a:r>
          </a:p>
          <a:p>
            <a:pPr marL="800100" lvl="1" indent="-342900">
              <a:buFontTx/>
              <a:buChar char="-"/>
            </a:pPr>
            <a:r>
              <a:rPr lang="en-US" sz="2400" i="1" dirty="0">
                <a:solidFill>
                  <a:srgbClr val="0070C0"/>
                </a:solidFill>
              </a:rPr>
              <a:t>Fractions			- Percentages</a:t>
            </a:r>
          </a:p>
          <a:p>
            <a:pPr marL="800100" lvl="1" indent="-342900">
              <a:buFontTx/>
              <a:buChar char="-"/>
            </a:pPr>
            <a:r>
              <a:rPr lang="en-US" sz="2400" i="1" dirty="0">
                <a:solidFill>
                  <a:srgbClr val="0070C0"/>
                </a:solidFill>
              </a:rPr>
              <a:t>Signed Integers		  	-  Learning Environment</a:t>
            </a:r>
          </a:p>
          <a:p>
            <a:pPr marL="800100" lvl="1" indent="-342900" algn="ctr">
              <a:buFontTx/>
              <a:buChar char="-"/>
            </a:pPr>
            <a:r>
              <a:rPr lang="en-US" sz="2400" i="1" dirty="0">
                <a:solidFill>
                  <a:srgbClr val="0070C0"/>
                </a:solidFill>
              </a:rPr>
              <a:t> Metacognitive reflection</a:t>
            </a:r>
          </a:p>
          <a:p>
            <a:r>
              <a:rPr lang="en-US" sz="2400" dirty="0"/>
              <a:t>Tested initially in Classrooms and well received </a:t>
            </a:r>
            <a:r>
              <a:rPr lang="en-US" sz="2400" i="1" u="sng" dirty="0"/>
              <a:t>except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       </a:t>
            </a:r>
            <a:r>
              <a:rPr lang="en-US" sz="2400" dirty="0"/>
              <a:t>in Pre-Algebra level classes </a:t>
            </a:r>
            <a:r>
              <a:rPr lang="en-US" sz="2000" i="1" dirty="0">
                <a:solidFill>
                  <a:srgbClr val="0070C0"/>
                </a:solidFill>
              </a:rPr>
              <a:t>(Cognitive demand too high)</a:t>
            </a:r>
          </a:p>
          <a:p>
            <a:r>
              <a:rPr lang="en-US" sz="800" dirty="0"/>
              <a:t>         </a:t>
            </a:r>
          </a:p>
          <a:p>
            <a:r>
              <a:rPr lang="en-US" sz="2400" dirty="0"/>
              <a:t>  ‘Chunked’ pre-Alg. Level courses to be more palatable for 					Introductory classes</a:t>
            </a:r>
          </a:p>
          <a:p>
            <a:endParaRPr lang="en-US" sz="800" dirty="0"/>
          </a:p>
          <a:p>
            <a:pPr marL="800100" lvl="1" indent="-342900" algn="ctr">
              <a:buFontTx/>
              <a:buChar char="-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9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4AE6-6214-3D5D-1B15-E8AE44B3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- 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9428-04F0-49DB-F889-A21176D5A9A2}"/>
                  </a:ext>
                </a:extLst>
              </p:cNvPr>
              <p:cNvSpPr txBox="1"/>
              <p:nvPr/>
            </p:nvSpPr>
            <p:spPr>
              <a:xfrm>
                <a:off x="286871" y="1072358"/>
                <a:ext cx="8229599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50000"/>
                    </a:solidFill>
                  </a:rPr>
                  <a:t>Contexts, Student Handouts, Instructor/Facilitation Notes &amp; Additional Resources developed for all 7 Keystones</a:t>
                </a:r>
                <a:endParaRPr lang="en-US" sz="2200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Proportions 			- Linearity</a:t>
                </a:r>
              </a:p>
              <a:p>
                <a:pPr lvl="1"/>
                <a:r>
                  <a:rPr lang="en-US" sz="2400" i="1" dirty="0">
                    <a:solidFill>
                      <a:srgbClr val="0070C0"/>
                    </a:solidFill>
                  </a:rPr>
                  <a:t>	</a:t>
                </a:r>
                <a:r>
                  <a:rPr lang="en-US" sz="1600" i="1" dirty="0">
                    <a:solidFill>
                      <a:srgbClr val="0070C0"/>
                    </a:solidFill>
                  </a:rPr>
                  <a:t>  </a:t>
                </a:r>
                <a:r>
                  <a:rPr lang="en-US" i="1" dirty="0">
                    <a:solidFill>
                      <a:srgbClr val="00B050"/>
                    </a:solidFill>
                  </a:rPr>
                  <a:t>(Coffee Pot, Fruit Punch)		     (Hiking)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Fractions			- Percentages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	  </a:t>
                </a:r>
                <a:r>
                  <a:rPr lang="en-US" i="1" dirty="0">
                    <a:solidFill>
                      <a:srgbClr val="00B050"/>
                    </a:solidFill>
                  </a:rPr>
                  <a:t>(Computer Class Pass rates)	    (Covid Rates)</a:t>
                </a:r>
                <a:endParaRPr lang="en-US" sz="2400" i="1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Signed Integers	 (+/-)	  	- Signed Integers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0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×/÷</m:t>
                    </m:r>
                  </m:oMath>
                </a14:m>
                <a:r>
                  <a:rPr lang="en-US" sz="2400" kern="1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	  </a:t>
                </a:r>
                <a:r>
                  <a:rPr lang="en-US" i="1" dirty="0">
                    <a:solidFill>
                      <a:srgbClr val="00B050"/>
                    </a:solidFill>
                  </a:rPr>
                  <a:t>(Temperatures)		             (Moving through Jupiter’s Atmosphere)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Learning Environment 		- Metacognitive reflection</a:t>
                </a:r>
              </a:p>
              <a:p>
                <a:pPr marL="800100" lvl="1" indent="-342900" algn="ctr">
                  <a:buFontTx/>
                  <a:buChar char="-"/>
                </a:pPr>
                <a:endParaRPr lang="en-US" sz="800" dirty="0"/>
              </a:p>
              <a:p>
                <a:pPr lvl="1" algn="ctr"/>
                <a:r>
                  <a:rPr lang="en-US" sz="2400" dirty="0">
                    <a:solidFill>
                      <a:srgbClr val="C70438"/>
                    </a:solidFill>
                  </a:rPr>
                  <a:t>Copies of all Keystones are available on Request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9428-04F0-49DB-F889-A21176D5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1" y="1072358"/>
                <a:ext cx="8229599" cy="3785652"/>
              </a:xfrm>
              <a:prstGeom prst="rect">
                <a:avLst/>
              </a:prstGeom>
              <a:blipFill>
                <a:blip r:embed="rId2"/>
                <a:stretch>
                  <a:fillRect l="-1387" t="-1338" r="-924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6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753-F189-D144-B33A-47E8D335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Karon’s Stuff</a:t>
            </a:r>
          </a:p>
        </p:txBody>
      </p:sp>
    </p:spTree>
    <p:extLst>
      <p:ext uri="{BB962C8B-B14F-4D97-AF65-F5344CB8AC3E}">
        <p14:creationId xmlns:p14="http://schemas.microsoft.com/office/powerpoint/2010/main" val="165355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62DC-99E2-05AB-F441-09E534BC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/>
              <a:t>Linear Models Keystone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9907-286B-379C-4051-38F4F4BD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2017"/>
            <a:ext cx="4837470" cy="3486297"/>
          </a:xfrm>
        </p:spPr>
        <p:txBody>
          <a:bodyPr vert="horz" lIns="54864" tIns="91440" rIns="91440" bIns="45720" rtlCol="0" anchor="t">
            <a:normAutofit fontScale="92500"/>
          </a:bodyPr>
          <a:lstStyle/>
          <a:p>
            <a:pPr marL="118745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b="1" dirty="0">
                <a:latin typeface="Gotham Book"/>
              </a:rPr>
              <a:t>When</a:t>
            </a:r>
            <a:r>
              <a:rPr lang="en-US" sz="2400" dirty="0">
                <a:latin typeface="Gotham Book"/>
              </a:rPr>
              <a:t>: this is students' first introduction to linear models</a:t>
            </a:r>
          </a:p>
          <a:p>
            <a:pPr marL="118745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400" dirty="0">
              <a:latin typeface="Gotham Book"/>
            </a:endParaRPr>
          </a:p>
          <a:p>
            <a:pPr marL="118745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b="1" dirty="0">
                <a:latin typeface="Gotham Book"/>
              </a:rPr>
              <a:t>Learning Outcomes</a:t>
            </a:r>
            <a:r>
              <a:rPr lang="en-US" sz="2400" dirty="0">
                <a:latin typeface="Gotham Book"/>
              </a:rPr>
              <a:t>: </a:t>
            </a:r>
            <a:endParaRPr lang="en-US" sz="2400" dirty="0"/>
          </a:p>
          <a:p>
            <a:pPr marL="438785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Gotham Book"/>
              </a:rPr>
              <a:t>Students recognize that linear relationships can be described by words, tables, graphs, and equations.</a:t>
            </a:r>
            <a:endParaRPr lang="en-US" sz="2400" dirty="0"/>
          </a:p>
          <a:p>
            <a:pPr marL="438785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Gotham Book"/>
              </a:rPr>
              <a:t>Students recognize that the steepness of a line is related to rate.</a:t>
            </a:r>
            <a:endParaRPr lang="en-US" sz="2400" dirty="0"/>
          </a:p>
          <a:p>
            <a:pPr marL="438785">
              <a:lnSpc>
                <a:spcPct val="90000"/>
              </a:lnSpc>
              <a:spcAft>
                <a:spcPts val="600"/>
              </a:spcAft>
            </a:pPr>
            <a:endParaRPr lang="en-US" sz="2400"/>
          </a:p>
          <a:p>
            <a:pPr marL="438785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438785">
              <a:lnSpc>
                <a:spcPct val="90000"/>
              </a:lnSpc>
              <a:spcAft>
                <a:spcPts val="600"/>
              </a:spcAft>
            </a:pPr>
            <a:endParaRPr lang="en-US" sz="2400"/>
          </a:p>
        </p:txBody>
      </p:sp>
      <p:pic>
        <p:nvPicPr>
          <p:cNvPr id="6" name="Picture 5" descr="A graph on a paper&#10;&#10;Description automatically generated">
            <a:extLst>
              <a:ext uri="{FF2B5EF4-FFF2-40B4-BE49-F238E27FC236}">
                <a16:creationId xmlns:a16="http://schemas.microsoft.com/office/drawing/2014/main" id="{0B380137-2351-162C-4814-8149F47E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5568265" y="1215129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5D27-5E38-FBCB-1083-273D1303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/>
              <a:t>Let's Explore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8AEA3F-D6C3-8E0D-0430-55E88108B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29876"/>
            <a:ext cx="4040188" cy="2963466"/>
          </a:xfrm>
        </p:spPr>
        <p:txBody>
          <a:bodyPr vert="horz" lIns="91440" tIns="91440" rIns="91440" bIns="45720" rtlCol="0">
            <a:normAutofit/>
          </a:bodyPr>
          <a:lstStyle/>
          <a:p>
            <a:pPr marL="438785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38785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26770FF-899F-5A24-8C29-79D81F634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1171" y="1529876"/>
            <a:ext cx="4041775" cy="2963466"/>
          </a:xfrm>
        </p:spPr>
        <p:txBody>
          <a:bodyPr vert="horz" lIns="54864" tIns="91440" rIns="91440" bIns="45720" rtlCol="0" anchor="t">
            <a:normAutofit/>
          </a:bodyPr>
          <a:lstStyle/>
          <a:p>
            <a:pPr marL="438785"/>
            <a:r>
              <a:rPr lang="en-US" dirty="0">
                <a:latin typeface="Calibri"/>
              </a:rPr>
              <a:t>Where do you anticipate students might </a:t>
            </a:r>
            <a:r>
              <a:rPr lang="en-US" i="1" dirty="0">
                <a:solidFill>
                  <a:srgbClr val="C00000"/>
                </a:solidFill>
                <a:latin typeface="Calibri"/>
              </a:rPr>
              <a:t>struggle</a:t>
            </a:r>
            <a:r>
              <a:rPr lang="en-US" dirty="0">
                <a:latin typeface="Calibri"/>
              </a:rPr>
              <a:t>?</a:t>
            </a:r>
          </a:p>
          <a:p>
            <a:pPr marL="118745" indent="0">
              <a:buNone/>
            </a:pPr>
            <a:endParaRPr lang="en-US" dirty="0">
              <a:latin typeface="Calibri"/>
            </a:endParaRPr>
          </a:p>
          <a:p>
            <a:pPr marL="438785"/>
            <a:r>
              <a:rPr lang="en-US" dirty="0">
                <a:latin typeface="Calibri"/>
              </a:rPr>
              <a:t>Have you used an end of lesson </a:t>
            </a:r>
            <a:r>
              <a:rPr lang="en-US" i="1" dirty="0">
                <a:solidFill>
                  <a:srgbClr val="C00000"/>
                </a:solidFill>
                <a:latin typeface="Calibri"/>
              </a:rPr>
              <a:t>reflection</a:t>
            </a:r>
            <a:r>
              <a:rPr lang="en-US" dirty="0">
                <a:latin typeface="Calibri"/>
              </a:rPr>
              <a:t>? How did it work? What advice do you have about it?</a:t>
            </a:r>
          </a:p>
          <a:p>
            <a:pPr marL="438785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73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1A6E-E23C-ECFE-707C-7C7A7D5A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>
                <a:latin typeface="Vitesse Black"/>
              </a:rPr>
              <a:t>Redesigning Elementary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D1D7D-3240-CE3A-98E4-4CFF8B61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58" y="1287415"/>
            <a:ext cx="5598504" cy="3469207"/>
          </a:xfrm>
        </p:spPr>
        <p:txBody>
          <a:bodyPr vert="horz" lIns="54864" tIns="91440" rIns="91440" bIns="45720" rtlCol="0" anchor="t">
            <a:normAutofit lnSpcReduction="10000"/>
          </a:bodyPr>
          <a:lstStyle/>
          <a:p>
            <a:pPr marL="118745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Instructional Approach: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All math content is contextualized to real-world scenarios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Students discover / explore concepts &amp; construct their own knowledge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Students work in groups to promote mathematical discourse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Students reflect on their own learning, guided by the learning 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57FD1-F85A-1342-869B-F0571AC5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31" y="1517069"/>
            <a:ext cx="3124200" cy="300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5C51B-0145-794C-8A86-FB07293A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568">
            <a:off x="5655455" y="2542729"/>
            <a:ext cx="5047923" cy="3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1A6E-E23C-ECFE-707C-7C7A7D5A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>
                <a:latin typeface="Vitesse Black"/>
              </a:rPr>
              <a:t>Redesigning Elementary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D1D7D-3240-CE3A-98E4-4CFF8B61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268"/>
            <a:ext cx="5115697" cy="3469207"/>
          </a:xfrm>
        </p:spPr>
        <p:txBody>
          <a:bodyPr vert="horz" lIns="54864" tIns="91440" rIns="91440" bIns="45720" rtlCol="0" anchor="t">
            <a:normAutofit/>
          </a:bodyPr>
          <a:lstStyle/>
          <a:p>
            <a:pPr marL="118745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Development Process: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Refined the learning outcomes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Identified OER resources </a:t>
            </a:r>
          </a:p>
          <a:p>
            <a:pPr marL="731393" lvl="1"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</a:rPr>
              <a:t>Open Up Resources (grades 6-10)</a:t>
            </a:r>
          </a:p>
          <a:p>
            <a:pPr marL="731393" lvl="1"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</a:rPr>
              <a:t>Carnegie Math Pathways (quantitative reasoning for college students)</a:t>
            </a:r>
          </a:p>
          <a:p>
            <a:pPr marL="438785">
              <a:buFont typeface="Calibri"/>
              <a:buChar char="-"/>
            </a:pPr>
            <a:r>
              <a:rPr lang="en-US" sz="2400" dirty="0">
                <a:latin typeface="Calibri"/>
                <a:ea typeface="Calibri"/>
                <a:cs typeface="Calibri"/>
              </a:rPr>
              <a:t>Learn by doing!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EAB53-D66B-754B-AEC1-E22EF0CE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97" y="1606550"/>
            <a:ext cx="30607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D4C32-B0AD-294E-AA98-DA87E4DC8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89" y="2693773"/>
            <a:ext cx="3249291" cy="1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A414-4293-FF41-A0A5-93D55C8D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6FCB-F495-1E4E-B3B4-428A8945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707"/>
            <a:ext cx="8229600" cy="3469207"/>
          </a:xfrm>
        </p:spPr>
        <p:txBody>
          <a:bodyPr>
            <a:normAutofit/>
          </a:bodyPr>
          <a:lstStyle/>
          <a:p>
            <a:r>
              <a:rPr lang="en-US" sz="2400" dirty="0"/>
              <a:t>Teaching and Learning is cultural</a:t>
            </a:r>
          </a:p>
          <a:p>
            <a:r>
              <a:rPr lang="en-US" sz="2400" dirty="0"/>
              <a:t>Just as we focus on shifting students’ mindsets about their ability to learn, we must also shift their expectation of what’s expected of them in a mathematics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79074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0CD8-FB3B-1747-930A-A493B910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5937-2D49-C543-9371-75E70A7B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sz="3600" b="1" dirty="0">
                <a:solidFill>
                  <a:srgbClr val="C70438"/>
                </a:solidFill>
              </a:rPr>
              <a:t>Questions ??</a:t>
            </a:r>
          </a:p>
        </p:txBody>
      </p:sp>
    </p:spTree>
    <p:extLst>
      <p:ext uri="{BB962C8B-B14F-4D97-AF65-F5344CB8AC3E}">
        <p14:creationId xmlns:p14="http://schemas.microsoft.com/office/powerpoint/2010/main" val="81598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Presentation Content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401"/>
            <a:ext cx="8229600" cy="346920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b="1" dirty="0">
                <a:solidFill>
                  <a:srgbClr val="C70438"/>
                </a:solidFill>
              </a:rPr>
              <a:t>Background &amp; Program Overview</a:t>
            </a:r>
            <a:r>
              <a:rPr lang="en-US" sz="2800" dirty="0">
                <a:solidFill>
                  <a:srgbClr val="C70438"/>
                </a:solidFill>
              </a:rPr>
              <a:t> – CN</a:t>
            </a:r>
          </a:p>
          <a:p>
            <a:pPr marL="118872" indent="0">
              <a:buNone/>
            </a:pPr>
            <a:endParaRPr lang="en-US" sz="1600" dirty="0">
              <a:solidFill>
                <a:srgbClr val="C70438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70438"/>
                </a:solidFill>
              </a:rPr>
              <a:t>Experience A Stem Ready Module </a:t>
            </a:r>
            <a:r>
              <a:rPr lang="en-US" dirty="0">
                <a:solidFill>
                  <a:srgbClr val="C70438"/>
                </a:solidFill>
              </a:rPr>
              <a:t>– KK</a:t>
            </a:r>
          </a:p>
          <a:p>
            <a:pPr marL="768096" lvl="2" indent="0">
              <a:buNone/>
            </a:pPr>
            <a:r>
              <a:rPr lang="en-US" sz="2200" dirty="0">
                <a:solidFill>
                  <a:srgbClr val="C70438"/>
                </a:solidFill>
              </a:rPr>
              <a:t>(plus comments on Planning, Implementation etc.)</a:t>
            </a:r>
          </a:p>
          <a:p>
            <a:pPr marL="457200" lvl="1" indent="0">
              <a:buNone/>
            </a:pPr>
            <a:endParaRPr lang="en-US" sz="1600" dirty="0">
              <a:solidFill>
                <a:srgbClr val="C70438"/>
              </a:solidFill>
            </a:endParaRPr>
          </a:p>
          <a:p>
            <a:pPr marL="768096" lvl="2" indent="0">
              <a:buNone/>
            </a:pPr>
            <a:endParaRPr lang="en-US" sz="1600" dirty="0">
              <a:solidFill>
                <a:srgbClr val="C70438"/>
              </a:solidFill>
            </a:endParaRPr>
          </a:p>
          <a:p>
            <a:pPr marL="1033272" lvl="3" indent="0">
              <a:buNone/>
            </a:pPr>
            <a:r>
              <a:rPr lang="en-US" sz="2800" b="1" dirty="0">
                <a:solidFill>
                  <a:srgbClr val="C70438"/>
                </a:solidFill>
              </a:rPr>
              <a:t>Status &amp; Next Steps </a:t>
            </a:r>
            <a:r>
              <a:rPr lang="en-US" sz="2800" dirty="0">
                <a:solidFill>
                  <a:srgbClr val="C70438"/>
                </a:solidFill>
              </a:rPr>
              <a:t>- KK</a:t>
            </a:r>
          </a:p>
          <a:p>
            <a:pPr marL="1033272" lvl="3" indent="0">
              <a:buNone/>
            </a:pPr>
            <a:endParaRPr lang="en-US" sz="1700" b="1" dirty="0">
              <a:solidFill>
                <a:srgbClr val="C70438"/>
              </a:solidFill>
            </a:endParaRPr>
          </a:p>
          <a:p>
            <a:pPr marL="1444752" lvl="5" indent="0">
              <a:buNone/>
            </a:pPr>
            <a:r>
              <a:rPr lang="en-US" sz="2800" b="1" dirty="0">
                <a:solidFill>
                  <a:srgbClr val="C70438"/>
                </a:solidFill>
              </a:rPr>
              <a:t>Q &amp; A</a:t>
            </a:r>
          </a:p>
          <a:p>
            <a:pPr lvl="2"/>
            <a:endParaRPr lang="en-US" sz="2000" dirty="0">
              <a:solidFill>
                <a:srgbClr val="C70438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88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2AAD-A963-E146-B088-30810F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CD3C-9632-164C-9155-3B04E5783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/>
              <a:t>Colin Nicholls – UNM Taos </a:t>
            </a:r>
          </a:p>
          <a:p>
            <a:pPr marL="118872" indent="0" algn="ctr">
              <a:buNone/>
            </a:pPr>
            <a:r>
              <a:rPr lang="en-US" sz="2400" dirty="0">
                <a:hlinkClick r:id="rId2"/>
              </a:rPr>
              <a:t>colnic@unm.edu</a:t>
            </a:r>
            <a:endParaRPr lang="en-US" sz="2400" dirty="0"/>
          </a:p>
          <a:p>
            <a:pPr algn="ctr"/>
            <a:endParaRPr lang="en-US" dirty="0"/>
          </a:p>
          <a:p>
            <a:pPr marL="118872" indent="0" algn="ctr">
              <a:buNone/>
            </a:pPr>
            <a:r>
              <a:rPr lang="en-US" dirty="0"/>
              <a:t>Karon </a:t>
            </a:r>
            <a:r>
              <a:rPr lang="en-US" dirty="0" err="1"/>
              <a:t>Klipple</a:t>
            </a:r>
            <a:r>
              <a:rPr lang="en-US" dirty="0"/>
              <a:t> – UNM Taos</a:t>
            </a:r>
          </a:p>
          <a:p>
            <a:pPr marL="118872" indent="0" algn="ctr">
              <a:buNone/>
            </a:pPr>
            <a:r>
              <a:rPr lang="en-US" sz="2400" dirty="0">
                <a:hlinkClick r:id="rId3"/>
              </a:rPr>
              <a:t>Kklipple@unm.edu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8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977DA-3A6C-690A-E60E-D8ABD5A9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 - Taos</a:t>
            </a:r>
          </a:p>
        </p:txBody>
      </p:sp>
      <p:pic>
        <p:nvPicPr>
          <p:cNvPr id="10" name="Content Placeholder 9" descr="A map of a state&#10;&#10;Description automatically generated">
            <a:extLst>
              <a:ext uri="{FF2B5EF4-FFF2-40B4-BE49-F238E27FC236}">
                <a16:creationId xmlns:a16="http://schemas.microsoft.com/office/drawing/2014/main" id="{AAC57917-AFC9-5FAA-F633-8449C1B48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8" y="1330325"/>
            <a:ext cx="2724123" cy="3468688"/>
          </a:xfrm>
        </p:spPr>
      </p:pic>
      <p:pic>
        <p:nvPicPr>
          <p:cNvPr id="8" name="Content Placeholder 7" descr="A building with a path and a mountain in the background&#10;&#10;Description automatically generated">
            <a:extLst>
              <a:ext uri="{FF2B5EF4-FFF2-40B4-BE49-F238E27FC236}">
                <a16:creationId xmlns:a16="http://schemas.microsoft.com/office/drawing/2014/main" id="{9DF6E75A-C841-0E6D-79C2-495C8BD41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37" y="1515276"/>
            <a:ext cx="4851759" cy="3209123"/>
          </a:xfrm>
        </p:spPr>
      </p:pic>
    </p:spTree>
    <p:extLst>
      <p:ext uri="{BB962C8B-B14F-4D97-AF65-F5344CB8AC3E}">
        <p14:creationId xmlns:p14="http://schemas.microsoft.com/office/powerpoint/2010/main" val="12323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Background - I</a:t>
            </a:r>
            <a:endParaRPr lang="en-US" b="0" dirty="0">
              <a:latin typeface="Vitesse Black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1271"/>
            <a:ext cx="8346141" cy="359733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>
                <a:solidFill>
                  <a:schemeClr val="tx1"/>
                </a:solidFill>
              </a:rPr>
              <a:t>UNM-Taos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050000"/>
                </a:solidFill>
              </a:rPr>
              <a:t>Open Access branch campus of Univ. New Mexico</a:t>
            </a:r>
          </a:p>
          <a:p>
            <a:pPr lvl="1"/>
            <a:endParaRPr lang="en-US" dirty="0">
              <a:solidFill>
                <a:srgbClr val="050000"/>
              </a:solidFill>
            </a:endParaRPr>
          </a:p>
          <a:p>
            <a:pPr lvl="1"/>
            <a:r>
              <a:rPr lang="en-US" dirty="0">
                <a:solidFill>
                  <a:srgbClr val="050000"/>
                </a:solidFill>
              </a:rPr>
              <a:t>HSI, Serving Rural Communities in Northern NM</a:t>
            </a:r>
          </a:p>
          <a:p>
            <a:pPr lvl="1"/>
            <a:endParaRPr lang="en-US" dirty="0">
              <a:solidFill>
                <a:srgbClr val="050000"/>
              </a:solidFill>
            </a:endParaRPr>
          </a:p>
          <a:p>
            <a:pPr lvl="1"/>
            <a:r>
              <a:rPr lang="en-US" dirty="0">
                <a:solidFill>
                  <a:srgbClr val="050000"/>
                </a:solidFill>
              </a:rPr>
              <a:t>Students Frequently Underprepared for College</a:t>
            </a:r>
          </a:p>
        </p:txBody>
      </p:sp>
    </p:spTree>
    <p:extLst>
      <p:ext uri="{BB962C8B-B14F-4D97-AF65-F5344CB8AC3E}">
        <p14:creationId xmlns:p14="http://schemas.microsoft.com/office/powerpoint/2010/main" val="18429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E72D28-7648-1778-3AB3-566B2D99E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94434"/>
              </p:ext>
            </p:extLst>
          </p:nvPr>
        </p:nvGraphicFramePr>
        <p:xfrm>
          <a:off x="-1" y="0"/>
          <a:ext cx="3012141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41">
                  <a:extLst>
                    <a:ext uri="{9D8B030D-6E8A-4147-A177-3AD203B41FA5}">
                      <a16:colId xmlns:a16="http://schemas.microsoft.com/office/drawing/2014/main" val="671671228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Background</a:t>
                      </a:r>
                    </a:p>
                    <a:p>
                      <a:pPr algn="r"/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/>
                        <a:t> </a:t>
                      </a:r>
                      <a:r>
                        <a:rPr lang="en-US" sz="2800" dirty="0"/>
                        <a:t>II</a:t>
                      </a:r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57903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A416A-A4E6-A366-A913-BC66C9AC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76" y="-1"/>
            <a:ext cx="4128654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86"/>
            <a:ext cx="7109012" cy="717132"/>
          </a:xfrm>
        </p:spPr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Background - III</a:t>
            </a:r>
            <a:endParaRPr lang="en-US" b="0" dirty="0">
              <a:latin typeface="Vitesse Black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669"/>
            <a:ext cx="8229600" cy="361093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>
                <a:solidFill>
                  <a:schemeClr val="tx1"/>
                </a:solidFill>
              </a:rPr>
              <a:t>Students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50000"/>
                </a:solidFill>
              </a:rPr>
              <a:t>Have experienced K-12 math &amp; it didn’t ‘stick’</a:t>
            </a:r>
          </a:p>
          <a:p>
            <a:pPr lvl="4"/>
            <a:endParaRPr lang="en-US" dirty="0">
              <a:solidFill>
                <a:srgbClr val="050000"/>
              </a:solidFill>
            </a:endParaRPr>
          </a:p>
          <a:p>
            <a:pPr lvl="1"/>
            <a:r>
              <a:rPr lang="en-US" dirty="0">
                <a:solidFill>
                  <a:srgbClr val="050000"/>
                </a:solidFill>
              </a:rPr>
              <a:t>Deficiencies typically in Gr 6-10 Content</a:t>
            </a:r>
          </a:p>
          <a:p>
            <a:pPr lvl="1"/>
            <a:endParaRPr lang="en-US" dirty="0">
              <a:solidFill>
                <a:srgbClr val="050000"/>
              </a:solidFill>
            </a:endParaRPr>
          </a:p>
          <a:p>
            <a:pPr lvl="1"/>
            <a:r>
              <a:rPr lang="en-US" dirty="0">
                <a:solidFill>
                  <a:srgbClr val="050000"/>
                </a:solidFill>
              </a:rPr>
              <a:t>Local High School had success with students using Constructivist approaches</a:t>
            </a:r>
          </a:p>
          <a:p>
            <a:pPr lvl="3"/>
            <a:r>
              <a:rPr lang="en-US" sz="2400" dirty="0">
                <a:solidFill>
                  <a:srgbClr val="C70438"/>
                </a:solidFill>
              </a:rPr>
              <a:t>-</a:t>
            </a:r>
            <a:r>
              <a:rPr lang="en-US" sz="2400" i="1" dirty="0">
                <a:solidFill>
                  <a:srgbClr val="C70438"/>
                </a:solidFill>
              </a:rPr>
              <a:t>But materials are K-12 focused</a:t>
            </a:r>
            <a:endParaRPr lang="en-US" sz="2400" dirty="0">
              <a:solidFill>
                <a:srgbClr val="C70438"/>
              </a:solidFill>
            </a:endParaRPr>
          </a:p>
          <a:p>
            <a:pPr lvl="6"/>
            <a:endParaRPr lang="en-US" dirty="0">
              <a:solidFill>
                <a:srgbClr val="0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9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Program Overview - Issues</a:t>
            </a:r>
            <a:endParaRPr lang="en-US" sz="2800" b="0" dirty="0">
              <a:latin typeface="Vitesse Black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669"/>
            <a:ext cx="8229600" cy="361093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dirty="0">
                <a:solidFill>
                  <a:srgbClr val="050000"/>
                </a:solidFill>
              </a:rPr>
              <a:t>Instructors experience many students struggling with common topics </a:t>
            </a:r>
            <a:r>
              <a:rPr lang="en-US" sz="2200" dirty="0">
                <a:solidFill>
                  <a:srgbClr val="C70438"/>
                </a:solidFill>
              </a:rPr>
              <a:t>(fractions, signed integer arithmetic, proportions..)</a:t>
            </a:r>
          </a:p>
          <a:p>
            <a:pPr lvl="2"/>
            <a:r>
              <a:rPr lang="en-US" sz="2200" b="1" i="1" u="sng" dirty="0">
                <a:solidFill>
                  <a:srgbClr val="C70438"/>
                </a:solidFill>
              </a:rPr>
              <a:t>Foundational for later advanced content</a:t>
            </a:r>
          </a:p>
          <a:p>
            <a:pPr lvl="4"/>
            <a:endParaRPr lang="en-US" sz="1700" dirty="0">
              <a:solidFill>
                <a:srgbClr val="050000"/>
              </a:solidFill>
            </a:endParaRPr>
          </a:p>
          <a:p>
            <a:pPr lvl="1"/>
            <a:r>
              <a:rPr lang="en-US" sz="2600" dirty="0">
                <a:solidFill>
                  <a:srgbClr val="050000"/>
                </a:solidFill>
              </a:rPr>
              <a:t>Constructivist approaches have benefit</a:t>
            </a:r>
          </a:p>
          <a:p>
            <a:pPr lvl="2"/>
            <a:r>
              <a:rPr lang="en-US" dirty="0">
                <a:solidFill>
                  <a:srgbClr val="050000"/>
                </a:solidFill>
              </a:rPr>
              <a:t>Build conceptual understanding &amp; Habits of Mind</a:t>
            </a:r>
          </a:p>
          <a:p>
            <a:pPr lvl="2"/>
            <a:r>
              <a:rPr lang="en-US" sz="2200" b="1" i="1" u="sng" dirty="0">
                <a:solidFill>
                  <a:srgbClr val="C70438"/>
                </a:solidFill>
              </a:rPr>
              <a:t>Constructivist Approaches are student paced &amp; tend to be slow</a:t>
            </a:r>
          </a:p>
          <a:p>
            <a:pPr lvl="2"/>
            <a:endParaRPr lang="en-US" sz="2200" b="1" dirty="0">
              <a:solidFill>
                <a:srgbClr val="050000"/>
              </a:solidFill>
            </a:endParaRPr>
          </a:p>
          <a:p>
            <a:pPr lvl="1"/>
            <a:r>
              <a:rPr lang="en-US" sz="2600" dirty="0">
                <a:solidFill>
                  <a:srgbClr val="050000"/>
                </a:solidFill>
              </a:rPr>
              <a:t>Students think they are ‘Bad at Math’</a:t>
            </a:r>
            <a:endParaRPr lang="en-US" sz="1700" dirty="0">
              <a:solidFill>
                <a:srgbClr val="050000"/>
              </a:solidFill>
            </a:endParaRPr>
          </a:p>
          <a:p>
            <a:pPr lvl="2"/>
            <a:r>
              <a:rPr lang="en-US" sz="2200" b="1" i="1" u="sng" dirty="0">
                <a:solidFill>
                  <a:srgbClr val="C70438"/>
                </a:solidFill>
              </a:rPr>
              <a:t>We lose Potential STEM students before they reach STEM courses</a:t>
            </a:r>
          </a:p>
          <a:p>
            <a:pPr marL="457200" lvl="1" indent="0">
              <a:buNone/>
            </a:pPr>
            <a:endParaRPr lang="en-US" sz="2600" dirty="0">
              <a:solidFill>
                <a:srgbClr val="0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Program Overview - Approach</a:t>
            </a:r>
            <a:endParaRPr lang="en-US" b="0" dirty="0">
              <a:latin typeface="Vitesse Black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669"/>
            <a:ext cx="8229600" cy="36109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>
                <a:solidFill>
                  <a:srgbClr val="050000"/>
                </a:solidFill>
              </a:rPr>
              <a:t>Use constructivist approach </a:t>
            </a:r>
            <a:r>
              <a:rPr lang="en-US" sz="2200" dirty="0">
                <a:solidFill>
                  <a:srgbClr val="0070C0"/>
                </a:solidFill>
              </a:rPr>
              <a:t>(experiential, contextual, groupwork, reflection…) </a:t>
            </a:r>
            <a:r>
              <a:rPr lang="en-US" sz="2600" dirty="0">
                <a:solidFill>
                  <a:srgbClr val="050000"/>
                </a:solidFill>
              </a:rPr>
              <a:t>with ‘Age Appropriate‘ context</a:t>
            </a:r>
          </a:p>
          <a:p>
            <a:pPr marL="768096" lvl="2" indent="0">
              <a:buNone/>
            </a:pPr>
            <a:r>
              <a:rPr lang="en-US" sz="2200" b="1" i="1" u="sng" dirty="0">
                <a:solidFill>
                  <a:srgbClr val="C70438"/>
                </a:solidFill>
              </a:rPr>
              <a:t>Only on Key Topics – ‘Keystones’</a:t>
            </a:r>
          </a:p>
          <a:p>
            <a:pPr lvl="4"/>
            <a:r>
              <a:rPr lang="en-US" sz="1700" dirty="0">
                <a:solidFill>
                  <a:srgbClr val="050000"/>
                </a:solidFill>
              </a:rPr>
              <a:t>Selected based on student needs and relevance to content of Later STEM courses</a:t>
            </a:r>
          </a:p>
          <a:p>
            <a:pPr lvl="5"/>
            <a:r>
              <a:rPr lang="en-US" sz="1400" dirty="0">
                <a:solidFill>
                  <a:srgbClr val="00B050"/>
                </a:solidFill>
              </a:rPr>
              <a:t>e.g. Fractions → rational numbers → Rational Functions</a:t>
            </a:r>
          </a:p>
          <a:p>
            <a:pPr lvl="5"/>
            <a:r>
              <a:rPr lang="en-US" sz="1400" dirty="0">
                <a:solidFill>
                  <a:srgbClr val="00B050"/>
                </a:solidFill>
              </a:rPr>
              <a:t>Signed integers → chemical processes (Gibbs free energy, endo/exothermic reactions </a:t>
            </a:r>
            <a:r>
              <a:rPr lang="en-US" sz="1400" dirty="0" err="1">
                <a:solidFill>
                  <a:srgbClr val="00B050"/>
                </a:solidFill>
              </a:rPr>
              <a:t>etc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</a:p>
          <a:p>
            <a:pPr lvl="4"/>
            <a:r>
              <a:rPr lang="en-US" sz="1700" dirty="0">
                <a:solidFill>
                  <a:srgbClr val="050000"/>
                </a:solidFill>
              </a:rPr>
              <a:t>7 different Keystones have been developed.</a:t>
            </a:r>
          </a:p>
          <a:p>
            <a:pPr lvl="4"/>
            <a:r>
              <a:rPr lang="en-US" sz="1700" dirty="0">
                <a:solidFill>
                  <a:srgbClr val="050000"/>
                </a:solidFill>
              </a:rPr>
              <a:t>Keystone Modules include activities which enhance Employability skills &amp; Mathematical Habits of Mind</a:t>
            </a:r>
          </a:p>
          <a:p>
            <a:pPr marL="457200" lvl="1" indent="0">
              <a:buNone/>
            </a:pPr>
            <a:endParaRPr lang="en-US" sz="2600" dirty="0">
              <a:solidFill>
                <a:srgbClr val="0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082-87D8-4634-9080-885CFBA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4572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Program Overview - Realizations</a:t>
            </a:r>
            <a:endParaRPr lang="en-US" b="0" dirty="0">
              <a:latin typeface="Vitesse Black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62BD4B-7588-4C64-A26C-57342976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669"/>
            <a:ext cx="8229600" cy="3610939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600" dirty="0">
              <a:solidFill>
                <a:srgbClr val="050000"/>
              </a:solidFill>
            </a:endParaRPr>
          </a:p>
          <a:p>
            <a:pPr lvl="1"/>
            <a:r>
              <a:rPr lang="en-US" sz="2600" dirty="0">
                <a:solidFill>
                  <a:srgbClr val="050000"/>
                </a:solidFill>
              </a:rPr>
              <a:t>Can’t stick to rigid calendar progress</a:t>
            </a:r>
            <a:endParaRPr lang="en-US" sz="1700" dirty="0">
              <a:solidFill>
                <a:srgbClr val="050000"/>
              </a:solidFill>
            </a:endParaRPr>
          </a:p>
          <a:p>
            <a:pPr lvl="2"/>
            <a:r>
              <a:rPr lang="en-US" sz="2200" b="1" i="1" u="sng" dirty="0">
                <a:solidFill>
                  <a:srgbClr val="C70438"/>
                </a:solidFill>
              </a:rPr>
              <a:t>Student Paced Pedagogy - analysis &amp; intervention essential</a:t>
            </a:r>
          </a:p>
          <a:p>
            <a:pPr lvl="2"/>
            <a:endParaRPr lang="en-US" sz="1600" b="1" i="1" u="sng" dirty="0">
              <a:solidFill>
                <a:srgbClr val="C70438"/>
              </a:solidFill>
            </a:endParaRPr>
          </a:p>
          <a:p>
            <a:pPr lvl="1"/>
            <a:r>
              <a:rPr lang="en-US" sz="2600" dirty="0">
                <a:solidFill>
                  <a:srgbClr val="050000"/>
                </a:solidFill>
              </a:rPr>
              <a:t>The ‘COVID monkey wrench in the works’</a:t>
            </a:r>
          </a:p>
          <a:p>
            <a:pPr lvl="2"/>
            <a:r>
              <a:rPr lang="en-US" sz="2200" b="1" i="1" u="sng" dirty="0">
                <a:solidFill>
                  <a:srgbClr val="C70438"/>
                </a:solidFill>
              </a:rPr>
              <a:t>How do you achieve interaction online?</a:t>
            </a:r>
          </a:p>
          <a:p>
            <a:pPr marL="768096" lvl="2" indent="0">
              <a:buNone/>
            </a:pPr>
            <a:endParaRPr lang="en-US" sz="1600" b="1" i="1" u="sng" dirty="0">
              <a:solidFill>
                <a:srgbClr val="C70438"/>
              </a:solidFill>
            </a:endParaRPr>
          </a:p>
          <a:p>
            <a:pPr lvl="1"/>
            <a:r>
              <a:rPr lang="en-US" sz="2600" dirty="0">
                <a:solidFill>
                  <a:srgbClr val="050000"/>
                </a:solidFill>
              </a:rPr>
              <a:t>Addition of ‘Implementation/Learning Environment’             .                                                                                      Keystones</a:t>
            </a:r>
          </a:p>
          <a:p>
            <a:pPr lvl="2"/>
            <a:r>
              <a:rPr lang="en-US" sz="2200" dirty="0">
                <a:solidFill>
                  <a:srgbClr val="050000"/>
                </a:solidFill>
              </a:rPr>
              <a:t>Icebreakers</a:t>
            </a:r>
            <a:endParaRPr lang="en-US" sz="2200" b="1" dirty="0">
              <a:solidFill>
                <a:srgbClr val="050000"/>
              </a:solidFill>
            </a:endParaRPr>
          </a:p>
          <a:p>
            <a:pPr lvl="2"/>
            <a:r>
              <a:rPr lang="en-US" sz="2200" dirty="0">
                <a:solidFill>
                  <a:srgbClr val="050000"/>
                </a:solidFill>
              </a:rPr>
              <a:t>Personal Progress Portfolio</a:t>
            </a:r>
          </a:p>
          <a:p>
            <a:pPr lvl="2"/>
            <a:endParaRPr lang="en-US" sz="2200" b="1" i="1" u="sng" dirty="0">
              <a:solidFill>
                <a:srgbClr val="C70438"/>
              </a:solidFill>
            </a:endParaRPr>
          </a:p>
          <a:p>
            <a:pPr lvl="2"/>
            <a:endParaRPr lang="en-US" sz="2200" b="1" i="1" u="sng" dirty="0">
              <a:solidFill>
                <a:srgbClr val="C70438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31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M Power Point Template">
  <a:themeElements>
    <a:clrScheme name="UNM Palette">
      <a:dk1>
        <a:srgbClr val="AA0530"/>
      </a:dk1>
      <a:lt1>
        <a:srgbClr val="FFFFFF"/>
      </a:lt1>
      <a:dk2>
        <a:srgbClr val="505150"/>
      </a:dk2>
      <a:lt2>
        <a:srgbClr val="999A98"/>
      </a:lt2>
      <a:accent1>
        <a:srgbClr val="AA0530"/>
      </a:accent1>
      <a:accent2>
        <a:srgbClr val="505150"/>
      </a:accent2>
      <a:accent3>
        <a:srgbClr val="E47623"/>
      </a:accent3>
      <a:accent4>
        <a:srgbClr val="EFA33C"/>
      </a:accent4>
      <a:accent5>
        <a:srgbClr val="530058"/>
      </a:accent5>
      <a:accent6>
        <a:srgbClr val="92B600"/>
      </a:accent6>
      <a:hlink>
        <a:srgbClr val="007384"/>
      </a:hlink>
      <a:folHlink>
        <a:srgbClr val="7C8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M-Taos PPT Template 2020" id="{81B71CA2-1E30-EF41-B4D1-18C54CD30347}" vid="{17052733-8856-D645-B544-D006CC7B0F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15030</TotalTime>
  <Words>1299</Words>
  <Application>Microsoft Macintosh PowerPoint</Application>
  <PresentationFormat>On-screen Show (16:9)</PresentationFormat>
  <Paragraphs>196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Gotham Book</vt:lpstr>
      <vt:lpstr>Times New Roman</vt:lpstr>
      <vt:lpstr>Verdana</vt:lpstr>
      <vt:lpstr>Vitesse Black</vt:lpstr>
      <vt:lpstr>Vitesse Bold</vt:lpstr>
      <vt:lpstr>Wingdings</vt:lpstr>
      <vt:lpstr>Wingdings 2</vt:lpstr>
      <vt:lpstr>Wingdings 3</vt:lpstr>
      <vt:lpstr>UNM Power Point Template</vt:lpstr>
      <vt:lpstr>STEM-Ready: An NSF Grant to  Shift Skills &amp; Mindset  of Developmental Math Students</vt:lpstr>
      <vt:lpstr>Presentation Content</vt:lpstr>
      <vt:lpstr>UNM - Taos</vt:lpstr>
      <vt:lpstr>Background - I</vt:lpstr>
      <vt:lpstr>PowerPoint Presentation</vt:lpstr>
      <vt:lpstr>Background - III</vt:lpstr>
      <vt:lpstr>Program Overview - Issues</vt:lpstr>
      <vt:lpstr>Program Overview - Approach</vt:lpstr>
      <vt:lpstr>Program Overview - Realizations</vt:lpstr>
      <vt:lpstr>Personal Progress Portfolio – Implementation Keystone</vt:lpstr>
      <vt:lpstr>Current Status - I</vt:lpstr>
      <vt:lpstr>Current Status - II</vt:lpstr>
      <vt:lpstr>Karon’s Stuff</vt:lpstr>
      <vt:lpstr>Linear Models Keystone</vt:lpstr>
      <vt:lpstr>Let's Explore</vt:lpstr>
      <vt:lpstr>Redesigning Elementary Algebra</vt:lpstr>
      <vt:lpstr>Redesigning Elementary Algebra</vt:lpstr>
      <vt:lpstr>Lessons Learned and Next Steps</vt:lpstr>
      <vt:lpstr>PowerPoint Presentation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Ethan Gregory Rule</dc:creator>
  <cp:lastModifiedBy>Colin Nicholls</cp:lastModifiedBy>
  <cp:revision>100</cp:revision>
  <cp:lastPrinted>2021-05-21T15:57:33Z</cp:lastPrinted>
  <dcterms:created xsi:type="dcterms:W3CDTF">2017-09-13T16:57:15Z</dcterms:created>
  <dcterms:modified xsi:type="dcterms:W3CDTF">2024-04-18T21:04:06Z</dcterms:modified>
</cp:coreProperties>
</file>