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3" r:id="rId4"/>
    <p:sldId id="265" r:id="rId5"/>
    <p:sldId id="266" r:id="rId6"/>
    <p:sldId id="259" r:id="rId7"/>
    <p:sldId id="258" r:id="rId8"/>
    <p:sldId id="261" r:id="rId9"/>
    <p:sldId id="260" r:id="rId10"/>
    <p:sldId id="273" r:id="rId11"/>
    <p:sldId id="278" r:id="rId12"/>
    <p:sldId id="279" r:id="rId13"/>
    <p:sldId id="267" r:id="rId14"/>
    <p:sldId id="271" r:id="rId15"/>
    <p:sldId id="268" r:id="rId16"/>
    <p:sldId id="269" r:id="rId17"/>
    <p:sldId id="270" r:id="rId18"/>
    <p:sldId id="274" r:id="rId19"/>
    <p:sldId id="277" r:id="rId20"/>
    <p:sldId id="272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5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715"/>
  </p:normalViewPr>
  <p:slideViewPr>
    <p:cSldViewPr snapToGrid="0">
      <p:cViewPr varScale="1">
        <p:scale>
          <a:sx n="97" d="100"/>
          <a:sy n="97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tliffe/Desktop/Student%20Survey%20Spring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gatliffe/Desktop/Student%20Survey%20Kathleen's%20Ques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Stress Level in Relation to Optimism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213144886857598E-2"/>
          <c:y val="0.13276037656176259"/>
          <c:w val="0.94791152288929181"/>
          <c:h val="0.81008420477408782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3663757242608825"/>
                  <c:y val="0.2745008370016739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/>
                      <a:t>y = -0.2372x + 4.2113</a:t>
                    </a:r>
                    <a:br>
                      <a:rPr lang="en-US" sz="2400" baseline="0"/>
                    </a:br>
                    <a:r>
                      <a:rPr lang="en-US" sz="2400" baseline="0"/>
                      <a:t>R² = 0.0457</a:t>
                    </a:r>
                    <a:endParaRPr lang="en-US" sz="2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Sheet1!$A$2:$A$56</c:f>
              <c:numCache>
                <c:formatCode>General</c:formatCode>
                <c:ptCount val="5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2.5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3.5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4.5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</c:numCache>
            </c:numRef>
          </c:xVal>
          <c:yVal>
            <c:numRef>
              <c:f>Sheet1!$B$2:$B$56</c:f>
              <c:numCache>
                <c:formatCode>General</c:formatCode>
                <c:ptCount val="55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3.5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4.5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3</c:v>
                </c:pt>
                <c:pt idx="44">
                  <c:v>3.5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3.5</c:v>
                </c:pt>
                <c:pt idx="53">
                  <c:v>4</c:v>
                </c:pt>
                <c:pt idx="5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B1-064E-9F45-9DF5B8869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504895"/>
        <c:axId val="516579071"/>
      </c:scatterChart>
      <c:valAx>
        <c:axId val="516504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579071"/>
        <c:crosses val="autoZero"/>
        <c:crossBetween val="midCat"/>
      </c:valAx>
      <c:valAx>
        <c:axId val="51657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504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Sheet1!$B$1:$B$58</cx:f>
        <cx:lvl ptCount="58" formatCode="General">
          <cx:pt idx="0">6</cx:pt>
          <cx:pt idx="1">10</cx:pt>
          <cx:pt idx="2">25</cx:pt>
          <cx:pt idx="3">10</cx:pt>
          <cx:pt idx="4">4</cx:pt>
          <cx:pt idx="5">15</cx:pt>
          <cx:pt idx="6">4</cx:pt>
          <cx:pt idx="7">0</cx:pt>
          <cx:pt idx="8">6</cx:pt>
          <cx:pt idx="9">0</cx:pt>
          <cx:pt idx="10">20</cx:pt>
          <cx:pt idx="11">10</cx:pt>
          <cx:pt idx="12">10</cx:pt>
          <cx:pt idx="13">3.5</cx:pt>
          <cx:pt idx="14">55</cx:pt>
          <cx:pt idx="15">9</cx:pt>
          <cx:pt idx="16">12</cx:pt>
          <cx:pt idx="17">15</cx:pt>
          <cx:pt idx="18">2</cx:pt>
          <cx:pt idx="19">20</cx:pt>
          <cx:pt idx="20">14</cx:pt>
          <cx:pt idx="21">14</cx:pt>
          <cx:pt idx="22">6</cx:pt>
          <cx:pt idx="23">20</cx:pt>
          <cx:pt idx="24">20</cx:pt>
          <cx:pt idx="25">10</cx:pt>
          <cx:pt idx="26">7.5</cx:pt>
          <cx:pt idx="27">6.5</cx:pt>
          <cx:pt idx="28">6</cx:pt>
          <cx:pt idx="29">4</cx:pt>
          <cx:pt idx="30">15</cx:pt>
          <cx:pt idx="31">18</cx:pt>
          <cx:pt idx="32">5</cx:pt>
          <cx:pt idx="33">20</cx:pt>
          <cx:pt idx="34">20</cx:pt>
          <cx:pt idx="35">8</cx:pt>
          <cx:pt idx="36">1</cx:pt>
          <cx:pt idx="37">6</cx:pt>
          <cx:pt idx="38">12</cx:pt>
          <cx:pt idx="39">2</cx:pt>
          <cx:pt idx="40">40</cx:pt>
          <cx:pt idx="41">12.5</cx:pt>
          <cx:pt idx="42">14</cx:pt>
          <cx:pt idx="43">15</cx:pt>
          <cx:pt idx="44">36</cx:pt>
          <cx:pt idx="45">7</cx:pt>
          <cx:pt idx="46">36</cx:pt>
          <cx:pt idx="47">30</cx:pt>
          <cx:pt idx="48">6</cx:pt>
          <cx:pt idx="49">50</cx:pt>
          <cx:pt idx="50">10</cx:pt>
          <cx:pt idx="51">20</cx:pt>
          <cx:pt idx="52">7</cx:pt>
          <cx:pt idx="53">12</cx:pt>
          <cx:pt idx="54">8</cx:pt>
          <cx:pt idx="55">8</cx:pt>
          <cx:pt idx="56">1</cx:pt>
          <cx:pt idx="57">30</cx:pt>
        </cx:lvl>
      </cx:numDim>
    </cx:data>
  </cx:chartData>
  <cx:chart>
    <cx:title pos="t" align="ctr" overlay="0">
      <cx:tx>
        <cx:txData>
          <cx:v>Average Weekly Study Time of Students Taking MAT1260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Average Weekly Study Time of Students Taking MAT1260</a:t>
          </a:r>
        </a:p>
      </cx:txPr>
    </cx:title>
    <cx:plotArea>
      <cx:plotAreaRegion>
        <cx:series layoutId="clusteredColumn" uniqueId="{B1A23406-7BF6-254F-9A89-81222005E76D}">
          <cx:dataId val="0"/>
          <cx:layoutPr>
            <cx:binning intervalClosed="r">
              <cx:binSize val="5"/>
            </cx:binning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B1E1-3F2E-D645-9D20-90A3BC8DC037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8071-7D3B-FB44-9C3B-DC979DD1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8071-7D3B-FB44-9C3B-DC979DD115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CC90-D04E-CC2D-9AB3-08BD5BA12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F4272-C4FE-D492-3D4B-658161210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5BE-DF66-BAD2-1856-E3AD2A40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16C5-C0F5-7097-38AF-5A68CFA7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76379-FFE3-C1CD-7347-6EEB6BAF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5D05-5ECB-0387-2300-261837B8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68B39-99E9-1CF3-2A00-520B31D36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CD969-4957-0A5C-81C9-D01F9E29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7E79-C68A-EBA1-3F00-E394981F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3A79-D389-0B52-0EF9-6437E2D9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5C806-648A-9CB5-5B46-A2464D96C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79C20-2552-6F97-4B49-C0357D87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1DB7B-558B-9EED-2D82-06B506F3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12922-9147-507A-ADD4-60434C47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7423-FF4E-C9AA-90FC-0B3EDEC6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6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DAA4-538C-E207-1041-E4663E07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807A-F559-BFEA-4CC1-4CEB5714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B61F7-B364-9B74-B01D-139195EE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9B78-E20C-33F5-A0F9-5F32F073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BB4B-D41B-0F2A-2531-B359522F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0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FF87-0810-3AFA-F111-4D01C0AB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9E9DF-BEFD-9DDB-23E7-6C24065E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231BF-E061-6834-A023-C4D6D4F9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C7C3-7B55-C687-CD0A-588C0250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3F6C2-65E4-56DB-ECBE-2FA0AAD7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8FBA-28A6-4EAE-36B9-6070FC6A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1EEB-A3D2-27C7-0AFD-64781B2E9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B37C5-6672-52E1-7D47-5576D4591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27817-FE02-0E26-B7BD-7E4241CD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67958-6179-F62B-B92D-7E7C8FBC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CFF3-721C-CD5D-50AD-1A8DAB8C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209B-4441-A8EC-CBE1-9B65CDC1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923C-973B-9F03-66C1-A50D96785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AB806-CA4A-B6D7-D4B6-F3D3EF27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32449-53C4-F1B3-4FB0-A07000AE8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A1212-4490-8507-B1BE-1212801E4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76EEC-5237-4691-B89F-07E9DEC9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98AE4-F8A5-68DD-959C-77E10311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C19BE-8A8E-2D15-F639-EFEB944A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789E-13D9-AD89-AA99-434B07E7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030EC-7F68-E58C-83FB-A5CCFBA4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92D72-E19C-703A-62A7-4EF99C00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FC990-A133-C716-B650-492CDED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2EFD1-5426-9A36-0509-65F70F45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8B7BA-6A11-15B6-AB04-EFA8D072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4786A-7413-4F4C-4AC3-DE96BE6A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ED29-167D-88B7-3012-C4E75A82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A36B-47C6-BD0A-162C-B25CF607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F605B-AF3F-C080-5195-AEA4651E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7D770-F127-5A3A-400D-F0FB77F0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60486-7D0D-6F5B-BEBB-ECC29895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DF1A-3964-A919-4078-8B58C186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58D4-0BC8-EE2B-05EF-4B8F57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6A3CA-5E8C-185C-1ABB-5B2BDF25E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F1078-92DA-681E-22DF-2816A72DD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71CC-E934-3904-D7C3-A4A74327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F268-DB79-2BDC-257E-A6A6527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7EBD-81EC-8039-2983-4DB1BFAC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D7191-30FB-825B-EA76-84217927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1DFC9-3593-679D-5BB4-98A9FD5A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11A84-BA69-80C9-8E14-08FA2D1E8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80BCDF-7AE5-CB47-B210-536B711EC4A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E9A07-8CE9-B7E1-DB42-EFB08A9A1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CA007-3D51-3F78-C1BF-6B56EFDA9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0E148E-8839-E944-89AB-D9390EEC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3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walmart.com/grocery/ip/Simply-Lemonade-All-Natural-Non-GMO-52-fl-oz/75797776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42D-0D33-A3D1-067F-08DD6D009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Multipart Student-Centered Data Analysis Project </a:t>
            </a:r>
          </a:p>
        </p:txBody>
      </p:sp>
    </p:spTree>
    <p:extLst>
      <p:ext uri="{BB962C8B-B14F-4D97-AF65-F5344CB8AC3E}">
        <p14:creationId xmlns:p14="http://schemas.microsoft.com/office/powerpoint/2010/main" val="41169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62B4-8F11-B3D1-B672-267EB275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2098-4984-58A0-115C-50465D9C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 Given to Five Sections of MAT 1260:</a:t>
            </a:r>
          </a:p>
          <a:p>
            <a:r>
              <a:rPr lang="en-US" dirty="0"/>
              <a:t>Two Sections FRCC Boulder County Campus</a:t>
            </a:r>
          </a:p>
          <a:p>
            <a:r>
              <a:rPr lang="en-US" dirty="0"/>
              <a:t>Two Sections FRCC Westminster Campus</a:t>
            </a:r>
          </a:p>
          <a:p>
            <a:pPr lvl="1"/>
            <a:r>
              <a:rPr lang="en-US" dirty="0"/>
              <a:t>One regular start</a:t>
            </a:r>
          </a:p>
          <a:p>
            <a:pPr lvl="1"/>
            <a:r>
              <a:rPr lang="en-US" dirty="0"/>
              <a:t>One Late start</a:t>
            </a:r>
          </a:p>
          <a:p>
            <a:r>
              <a:rPr lang="en-US" dirty="0"/>
              <a:t>One Section Online Pooled</a:t>
            </a:r>
          </a:p>
        </p:txBody>
      </p:sp>
    </p:spTree>
    <p:extLst>
      <p:ext uri="{BB962C8B-B14F-4D97-AF65-F5344CB8AC3E}">
        <p14:creationId xmlns:p14="http://schemas.microsoft.com/office/powerpoint/2010/main" val="380690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07A3-F6CC-58AE-19BF-B1D8AE19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Versus Individual? Why Not Both?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D705-EA2B-4F3E-6F5E-52DF4208C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ABBBD-2CF2-D71F-964F-8B03D093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44" y="1438085"/>
            <a:ext cx="9562258" cy="51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6E0F-2293-D563-55A5-CB7897FEF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Final presentations can be done in teams, but each student formulates their own question, while students are encouraged to assist each other.</a:t>
            </a:r>
          </a:p>
        </p:txBody>
      </p:sp>
    </p:spTree>
    <p:extLst>
      <p:ext uri="{BB962C8B-B14F-4D97-AF65-F5344CB8AC3E}">
        <p14:creationId xmlns:p14="http://schemas.microsoft.com/office/powerpoint/2010/main" val="380815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CE08-E459-C245-3979-F005C169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Survey Questions From Spring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118B-29EB-A561-3674-B210134D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How Would You Describe Your Gender?</a:t>
            </a:r>
            <a:r>
              <a:rPr lang="en-US" sz="3000" b="1" dirty="0"/>
              <a:t>	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How Would You Describe Your Ethnicity? </a:t>
            </a:r>
          </a:p>
          <a:p>
            <a:pPr marL="0" indent="0" algn="ctr">
              <a:buNone/>
            </a:pPr>
            <a:r>
              <a:rPr lang="en-US" sz="3000" b="1" dirty="0"/>
              <a:t>How Would You Describe Your Race? 	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How Many Days a Week Do You Exercise, On Average?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How Many Hours Do You Work Each Week, On Average?</a:t>
            </a:r>
            <a:r>
              <a:rPr lang="en-US" sz="3000" b="1" dirty="0"/>
              <a:t>	</a:t>
            </a:r>
          </a:p>
          <a:p>
            <a:pPr marL="0" indent="0" algn="ctr">
              <a:buNone/>
            </a:pPr>
            <a:r>
              <a:rPr lang="en-US" sz="3000" b="1" dirty="0"/>
              <a:t>How Stressed Do You Feel About Your Schoolwork?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How Do You Feel About the Future?</a:t>
            </a:r>
          </a:p>
        </p:txBody>
      </p:sp>
    </p:spTree>
    <p:extLst>
      <p:ext uri="{BB962C8B-B14F-4D97-AF65-F5344CB8AC3E}">
        <p14:creationId xmlns:p14="http://schemas.microsoft.com/office/powerpoint/2010/main" val="84419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F04B-63B9-AD46-ECB4-1BE4BD33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5045E-428C-E892-ADC3-6267AAA1D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1225" y="2472371"/>
            <a:ext cx="13397062" cy="39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AACB-9757-3A16-20DF-05DB3B40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EDC8-A22E-0F84-0ECF-66EC6943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community college students who already plan to attend graduate school study more than students who intend to stop at an Associates or Bachelor’s degree?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Data From: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How Far Would You Like to Take Your Education?</a:t>
            </a:r>
            <a:r>
              <a:rPr lang="en-US" sz="2800" b="1" dirty="0"/>
              <a:t>	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How Many Hours A Week Do You Study, On Average?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E66F-C2C6-DE29-69F4-9FFCD45E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BFEDF-3F62-CEAA-A194-6BC825269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Community college students who already plan to attend graduate school study more than students who intend to stop at an Associates or Bachelor’s degree.</a:t>
            </a:r>
          </a:p>
        </p:txBody>
      </p:sp>
    </p:spTree>
    <p:extLst>
      <p:ext uri="{BB962C8B-B14F-4D97-AF65-F5344CB8AC3E}">
        <p14:creationId xmlns:p14="http://schemas.microsoft.com/office/powerpoint/2010/main" val="156398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A8F7-28E5-0F33-1A4B-D26A2551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 Before Cleaning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E1B0C-FA37-200C-F892-51D5933A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78"/>
          <a:stretch/>
        </p:blipFill>
        <p:spPr>
          <a:xfrm>
            <a:off x="0" y="1650043"/>
            <a:ext cx="12192000" cy="52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0C0D-6B56-7A7D-0C0C-7D1ECCE2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Make and Document Their Own Data Cleaning Rules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092FB0-B616-38CF-9C26-DA870C567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622785"/>
              </p:ext>
            </p:extLst>
          </p:nvPr>
        </p:nvGraphicFramePr>
        <p:xfrm>
          <a:off x="838199" y="1785692"/>
          <a:ext cx="10515599" cy="439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599">
                  <a:extLst>
                    <a:ext uri="{9D8B030D-6E8A-4147-A177-3AD203B41FA5}">
                      <a16:colId xmlns:a16="http://schemas.microsoft.com/office/drawing/2014/main" val="1413713396"/>
                    </a:ext>
                  </a:extLst>
                </a:gridCol>
              </a:tblGrid>
              <a:tr h="41100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If given a range, take the average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14" marR="7014" marT="7014" marB="0" anchor="b"/>
                </a:tc>
                <a:extLst>
                  <a:ext uri="{0D108BD9-81ED-4DB2-BD59-A6C34878D82A}">
                    <a16:rowId xmlns:a16="http://schemas.microsoft.com/office/drawing/2014/main" val="2652637919"/>
                  </a:ext>
                </a:extLst>
              </a:tr>
              <a:tr h="108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If student gives a number but expresses a wish to change it, use that number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14" marR="7014" marT="7014" marB="0" anchor="b"/>
                </a:tc>
                <a:extLst>
                  <a:ext uri="{0D108BD9-81ED-4DB2-BD59-A6C34878D82A}">
                    <a16:rowId xmlns:a16="http://schemas.microsoft.com/office/drawing/2014/main" val="3000973894"/>
                  </a:ext>
                </a:extLst>
              </a:tr>
              <a:tr h="81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If student gives a number for normal weeks use that number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14" marR="7014" marT="7014" marB="0" anchor="b"/>
                </a:tc>
                <a:extLst>
                  <a:ext uri="{0D108BD9-81ED-4DB2-BD59-A6C34878D82A}">
                    <a16:rowId xmlns:a16="http://schemas.microsoft.com/office/drawing/2014/main" val="3718572297"/>
                  </a:ext>
                </a:extLst>
              </a:tr>
              <a:tr h="108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If student gives a time for this class and for others take mean of both and add together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14" marR="7014" marT="7014" marB="0" anchor="b"/>
                </a:tc>
                <a:extLst>
                  <a:ext uri="{0D108BD9-81ED-4DB2-BD59-A6C34878D82A}">
                    <a16:rowId xmlns:a16="http://schemas.microsoft.com/office/drawing/2014/main" val="1694221912"/>
                  </a:ext>
                </a:extLst>
              </a:tr>
              <a:tr h="41100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Remove if no clue as to an estimate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14" marR="7014" marT="7014" marB="0" anchor="b"/>
                </a:tc>
                <a:extLst>
                  <a:ext uri="{0D108BD9-81ED-4DB2-BD59-A6C34878D82A}">
                    <a16:rowId xmlns:a16="http://schemas.microsoft.com/office/drawing/2014/main" val="3516389026"/>
                  </a:ext>
                </a:extLst>
              </a:tr>
              <a:tr h="54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If given an open ended range, use the end point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014" marR="7014" marT="7014" marB="0" anchor="b"/>
                </a:tc>
                <a:extLst>
                  <a:ext uri="{0D108BD9-81ED-4DB2-BD59-A6C34878D82A}">
                    <a16:rowId xmlns:a16="http://schemas.microsoft.com/office/drawing/2014/main" val="142483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56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4EAB-E50F-6838-5736-38411F4B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Cleaned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4D6112-D759-1F6F-4D47-6B61B4607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704" y="0"/>
            <a:ext cx="5287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23C3-A554-E93B-9FB5-3E04A7F9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Semester Long Statistics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D374-DC17-D96B-F8AD-9584F8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825625"/>
            <a:ext cx="10733313" cy="4520584"/>
          </a:xfrm>
        </p:spPr>
        <p:txBody>
          <a:bodyPr>
            <a:normAutofit/>
          </a:bodyPr>
          <a:lstStyle/>
          <a:p>
            <a:r>
              <a:rPr lang="en-US" dirty="0"/>
              <a:t>Students design a research question </a:t>
            </a:r>
          </a:p>
          <a:p>
            <a:r>
              <a:rPr lang="en-US" dirty="0"/>
              <a:t>They collect data through a survey, attempting to minimize bias</a:t>
            </a:r>
          </a:p>
          <a:p>
            <a:r>
              <a:rPr lang="en-US" dirty="0"/>
              <a:t>They use this data to create charts and informative graphics</a:t>
            </a:r>
          </a:p>
          <a:p>
            <a:r>
              <a:rPr lang="en-US" dirty="0"/>
              <a:t>They perform various statistical tasks</a:t>
            </a:r>
          </a:p>
          <a:p>
            <a:pPr lvl="1"/>
            <a:r>
              <a:rPr lang="en-US" dirty="0"/>
              <a:t>Derive summary data</a:t>
            </a:r>
          </a:p>
          <a:p>
            <a:pPr lvl="1"/>
            <a:r>
              <a:rPr lang="en-US" dirty="0"/>
              <a:t>Conduct hypothesis tests </a:t>
            </a:r>
          </a:p>
          <a:p>
            <a:pPr lvl="1"/>
            <a:r>
              <a:rPr lang="en-US" dirty="0"/>
              <a:t>Find confidence intervals</a:t>
            </a:r>
          </a:p>
          <a:p>
            <a:pPr lvl="1"/>
            <a:r>
              <a:rPr lang="en-US" dirty="0"/>
              <a:t>Perform a simple regression analysis</a:t>
            </a:r>
          </a:p>
          <a:p>
            <a:r>
              <a:rPr lang="en-US" dirty="0"/>
              <a:t>Write a report or create a 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6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C703-A074-E7B0-ACA2-A223386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Histogram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CDEA1AFF-B10A-1759-82CE-90ECF9BCD4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37671005"/>
                  </p:ext>
                </p:extLst>
              </p:nvPr>
            </p:nvGraphicFramePr>
            <p:xfrm>
              <a:off x="1661520" y="1928813"/>
              <a:ext cx="8623300" cy="42481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CDEA1AFF-B10A-1759-82CE-90ECF9BCD4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1520" y="1928813"/>
                <a:ext cx="8623300" cy="42481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34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014C-C369-DB8E-9F04-32C6CB52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71EB5-62B5-3F90-D65E-94967AB94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6248400" cy="666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E976-CFD5-DA1A-0C8E-3E3BFEEAB693}"/>
              </a:ext>
            </a:extLst>
          </p:cNvPr>
          <p:cNvSpPr txBox="1"/>
          <p:nvPr/>
        </p:nvSpPr>
        <p:spPr>
          <a:xfrm>
            <a:off x="1050878" y="1690688"/>
            <a:ext cx="4640238" cy="356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75"/>
              </a:spcBef>
              <a:buNone/>
            </a:pPr>
            <a:r>
              <a:rPr lang="en-US" sz="2800" dirty="0">
                <a:effectLst/>
                <a:latin typeface="Arial" panose="020B0604020202020204" pitchFamily="34" charset="0"/>
              </a:rPr>
              <a:t>Which appears to have the higher median?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  <a:latin typeface="Arial" panose="020B0604020202020204" pitchFamily="34" charset="0"/>
              </a:rPr>
              <a:t>Which appears to show more variance?</a:t>
            </a:r>
          </a:p>
          <a:p>
            <a:pPr algn="l" rtl="0">
              <a:spcBef>
                <a:spcPts val="75"/>
              </a:spcBef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algn="l" rtl="0">
              <a:spcBef>
                <a:spcPts val="75"/>
              </a:spcBef>
              <a:buNone/>
            </a:pPr>
            <a:r>
              <a:rPr lang="en-US" sz="2800" dirty="0">
                <a:effectLst/>
                <a:latin typeface="Arial" panose="020B0604020202020204" pitchFamily="34" charset="0"/>
              </a:rPr>
              <a:t>Do your plots support your prediction? Why or why not?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633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AC23-9519-0B68-88FB-98B0B17D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For Something Completely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EF64-EDC5-E724-9145-05F4C642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800" dirty="0">
                <a:solidFill>
                  <a:srgbClr val="111111"/>
                </a:solidFill>
                <a:effectLst/>
                <a:latin typeface="var(--wpds-fonts-headline)"/>
                <a:ea typeface="Times New Roman" panose="02020603050405020304" pitchFamily="18" charset="0"/>
                <a:cs typeface="Arial" panose="020B0604020202020204" pitchFamily="34" charset="0"/>
              </a:rPr>
              <a:t>The good news about anxiety</a:t>
            </a:r>
            <a:endParaRPr lang="en-US" sz="2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rgbClr val="111111"/>
                </a:solidFill>
                <a:effectLst/>
                <a:latin typeface="var(--wpds-fonts-subhead)"/>
                <a:ea typeface="Times New Roman" panose="02020603050405020304" pitchFamily="18" charset="0"/>
                <a:cs typeface="Arial" panose="020B0604020202020204" pitchFamily="34" charset="0"/>
              </a:rPr>
              <a:t>In the right amount, anxiety can heighten focus and detail orientation. It also spurs creativity and motivates us to problem-solve.</a:t>
            </a:r>
            <a:endParaRPr lang="en-US" sz="2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solidFill>
                  <a:srgbClr val="111111"/>
                </a:solidFill>
                <a:effectLst/>
                <a:latin typeface="var(--wpds-fonts-subhead)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Post: March 16, 2025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5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4E53-5511-03F0-A7C1-9B5EB4A3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11FFF-3BE8-6160-38A5-87D848A8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2D2E8-7266-7717-9DD4-20C0FF8D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63" y="492872"/>
            <a:ext cx="7772400" cy="58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34BD-59C2-B64A-52AA-EA09EC80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 want you to think about a kind of stress in your life that has an underperformance, peak performance, and an overwhelm stage: think the kind of stress you feel while trying to accomplish something challenging, like training for a race, improving physical fitness or studying for an exam, for example.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This can be physical, emotional, mental, or combination stress.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4D0C7-D3B1-8F07-7E2B-E7AC0C9E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54" y="1837470"/>
            <a:ext cx="9418092" cy="43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1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F6B6-85FE-F063-11C2-8522C156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62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the experience you chose, describe how you feel at every whole value standard deviation.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68% of the time you want to be in the green area … what does it feel like?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7F0EF-E25C-A215-C013-056C4E01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17" y="0"/>
            <a:ext cx="5897583" cy="69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6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46942-10CE-EA5F-7DC9-E5D3B9DF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373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does it feel like to be in the blue region? What can you do to move from blue to green?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does it feel like to be in the red region? What can you do to move from red to green?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A367A-8641-B622-5177-97F22E6D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34" y="2866031"/>
            <a:ext cx="6415666" cy="29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90BF-E48F-5789-D64E-9B659A60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ECE4-B661-C35F-CCF0-EC54762A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Return to your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 difference you observed in your initial question significant?</a:t>
            </a:r>
          </a:p>
        </p:txBody>
      </p:sp>
    </p:spTree>
    <p:extLst>
      <p:ext uri="{BB962C8B-B14F-4D97-AF65-F5344CB8AC3E}">
        <p14:creationId xmlns:p14="http://schemas.microsoft.com/office/powerpoint/2010/main" val="516964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BAA3-03C7-F9BE-2436-293F64A3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D048-C716-EA98-3E91-440BD011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 two quantitative variables from the data set that you think may be related!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14F290-0B47-001A-B456-C8B394856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922279"/>
              </p:ext>
            </p:extLst>
          </p:nvPr>
        </p:nvGraphicFramePr>
        <p:xfrm>
          <a:off x="2070100" y="2617100"/>
          <a:ext cx="8051800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69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8C87-8106-5094-3281-477CD45E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this Model: Question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2157-9F3A-C036-9E75-A9E6E3AE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must design a question before they grasp the scope of the project</a:t>
            </a:r>
          </a:p>
          <a:p>
            <a:r>
              <a:rPr lang="en-US" dirty="0"/>
              <a:t>Students often report feeling constrained by socio-political pressure,  causing them to avoid meaningful topics in favor of less sensitive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0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1D83-C855-42DC-6499-7D9165E2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6B54-75B1-5D1C-BDEC-D9DC3C3D8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75"/>
              </a:spcBef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Each person should:</a:t>
            </a:r>
          </a:p>
          <a:p>
            <a:pPr algn="l" rtl="0">
              <a:spcBef>
                <a:spcPts val="75"/>
              </a:spcBef>
              <a:buNone/>
            </a:pPr>
            <a:br>
              <a:rPr lang="en-US" dirty="0">
                <a:effectLst/>
              </a:rPr>
            </a:br>
            <a:r>
              <a:rPr lang="en-US" dirty="0">
                <a:effectLst/>
                <a:latin typeface="Courier New" panose="02070309020205020404" pitchFamily="49" charset="0"/>
              </a:rPr>
              <a:t>• </a:t>
            </a:r>
            <a:r>
              <a:rPr lang="en-US" dirty="0">
                <a:effectLst/>
                <a:latin typeface="Arial" panose="020B0604020202020204" pitchFamily="34" charset="0"/>
              </a:rPr>
              <a:t>Explain why you thought your question is interesting.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Courier New" panose="02070309020205020404" pitchFamily="49" charset="0"/>
              </a:rPr>
              <a:t>• </a:t>
            </a:r>
            <a:r>
              <a:rPr lang="en-US" dirty="0">
                <a:effectLst/>
                <a:latin typeface="Arial" panose="020B0604020202020204" pitchFamily="34" charset="0"/>
              </a:rPr>
              <a:t>Identify at least one confounding variable and briefly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describe why it might affect your findings.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Courier New" panose="02070309020205020404" pitchFamily="49" charset="0"/>
              </a:rPr>
              <a:t>• </a:t>
            </a:r>
            <a:r>
              <a:rPr lang="en-US" dirty="0">
                <a:effectLst/>
                <a:latin typeface="Arial" panose="020B0604020202020204" pitchFamily="34" charset="0"/>
              </a:rPr>
              <a:t>Make a prediction and explain why you are making that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prediction (it is ok if your prediction turn out to be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wrong! Being wrong is an important part of doing</a:t>
            </a:r>
            <a:br>
              <a:rPr lang="en-US" dirty="0">
                <a:effectLst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science!).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5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7683-5991-4F59-405D-8E62FEF0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590F-3752-67CE-EB64-05E1A4AD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Describe any further research you would like to do on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your topic: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0" i="0" dirty="0">
                <a:effectLst/>
                <a:latin typeface="Courier New" panose="02070309020205020404" pitchFamily="49" charset="0"/>
              </a:rPr>
              <a:t>• </a:t>
            </a:r>
            <a:r>
              <a:rPr lang="en-US" b="0" i="0" dirty="0">
                <a:effectLst/>
                <a:latin typeface="Arial" panose="020B0604020202020204" pitchFamily="34" charset="0"/>
              </a:rPr>
              <a:t>What lingering questions do you still have?</a:t>
            </a:r>
            <a:br>
              <a:rPr lang="en-US" dirty="0"/>
            </a:br>
            <a:r>
              <a:rPr lang="en-US" b="0" i="0" dirty="0">
                <a:effectLst/>
                <a:latin typeface="Courier New" panose="02070309020205020404" pitchFamily="49" charset="0"/>
              </a:rPr>
              <a:t>• </a:t>
            </a:r>
            <a:r>
              <a:rPr lang="en-US" b="0" i="0" dirty="0">
                <a:effectLst/>
                <a:latin typeface="Arial" panose="020B0604020202020204" pitchFamily="34" charset="0"/>
              </a:rPr>
              <a:t>Are there any new questions you wonder about?</a:t>
            </a:r>
            <a:br>
              <a:rPr lang="en-US" dirty="0"/>
            </a:br>
            <a:r>
              <a:rPr lang="en-US" b="0" i="0" dirty="0">
                <a:effectLst/>
                <a:latin typeface="Courier New" panose="02070309020205020404" pitchFamily="49" charset="0"/>
              </a:rPr>
              <a:t>• </a:t>
            </a:r>
            <a:r>
              <a:rPr lang="en-US" b="0" i="0" dirty="0">
                <a:effectLst/>
                <a:latin typeface="Arial" panose="020B0604020202020204" pitchFamily="34" charset="0"/>
              </a:rPr>
              <a:t>Are there any other variables you would have liked to see in the survey?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9A9D-41C1-5858-0B62-3DFC28D9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this Model: In Person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1118-9F68-9F65-9AD7-5057C417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026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in-person data collection is believed to be the most reliable it has many weaknesses.</a:t>
            </a:r>
          </a:p>
          <a:p>
            <a:r>
              <a:rPr lang="en-US" dirty="0"/>
              <a:t>Many students do not feel comfortable interacting face to face with strangers</a:t>
            </a:r>
          </a:p>
          <a:p>
            <a:r>
              <a:rPr lang="en-US" dirty="0"/>
              <a:t>Choice of data collection times and locations can be difficult to randomize</a:t>
            </a:r>
          </a:p>
          <a:p>
            <a:r>
              <a:rPr lang="en-US" dirty="0"/>
              <a:t>Potential interviewees may feel little incentive to respond</a:t>
            </a:r>
          </a:p>
          <a:p>
            <a:r>
              <a:rPr lang="en-US" dirty="0"/>
              <a:t>Answers may be misleading or possibly 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688C2-7CB9-8431-A478-BEB964E77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43DC-DD43-F8BA-4B29-D6CF0180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this Model: Phone and Online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75099-2A83-5D86-70F7-80B34D06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0021" cy="4351338"/>
          </a:xfrm>
        </p:spPr>
        <p:txBody>
          <a:bodyPr/>
          <a:lstStyle/>
          <a:p>
            <a:r>
              <a:rPr lang="en-US" dirty="0"/>
              <a:t>The prevalence of Caller ID results in few people answering phone calls from unknown numbers</a:t>
            </a:r>
          </a:p>
          <a:p>
            <a:r>
              <a:rPr lang="en-US" dirty="0"/>
              <a:t>Emailed surveys are easy to ignore/ forget about</a:t>
            </a:r>
          </a:p>
          <a:p>
            <a:r>
              <a:rPr lang="en-US" dirty="0"/>
              <a:t>Online surveys over social media, while popular with students, have high levels of response bias </a:t>
            </a:r>
          </a:p>
          <a:p>
            <a:endParaRPr lang="en-US" dirty="0"/>
          </a:p>
        </p:txBody>
      </p:sp>
      <p:pic>
        <p:nvPicPr>
          <p:cNvPr id="4" name="Picture 2" descr="The Skeptics' Guide to the Universe - The sad thing is that this isn't the  worst sampling bias we've seen in a marketing survey… [cartoon by  Sketchsplanations titled “Sampling Bias.” Someone is">
            <a:extLst>
              <a:ext uri="{FF2B5EF4-FFF2-40B4-BE49-F238E27FC236}">
                <a16:creationId xmlns:a16="http://schemas.microsoft.com/office/drawing/2014/main" id="{5DB54E72-4957-102F-2D51-D65035AA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1825625"/>
            <a:ext cx="4835762" cy="40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8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6764-0114-2F10-2D68-E935097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511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Random data collection became even more difficult during the COVID-19 Global Pandemic when campuses closed campuses and social distancing was highly encouraged.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000" dirty="0"/>
              <a:t>Image: World Health Organization</a:t>
            </a:r>
          </a:p>
        </p:txBody>
      </p:sp>
      <p:pic>
        <p:nvPicPr>
          <p:cNvPr id="1026" name="Picture 2" descr="Coronavirus">
            <a:extLst>
              <a:ext uri="{FF2B5EF4-FFF2-40B4-BE49-F238E27FC236}">
                <a16:creationId xmlns:a16="http://schemas.microsoft.com/office/drawing/2014/main" id="{7D592AAD-4260-7D7C-046F-68B9EC5F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829037"/>
            <a:ext cx="60833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74F74-0853-73E4-C9A1-8C64F221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this Model: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400551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312D-91E7-2325-AAFE-2854D4F5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Life Gives You Lemons…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2CEF-8118-441F-9EB4-D11609EF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9585" cy="4351338"/>
          </a:xfrm>
        </p:spPr>
        <p:txBody>
          <a:bodyPr>
            <a:normAutofit lnSpcReduction="10000"/>
          </a:bodyPr>
          <a:lstStyle/>
          <a:p>
            <a:pPr marL="9525" indent="-9525" algn="l" fontAlgn="base">
              <a:buNone/>
            </a:pPr>
            <a:r>
              <a:rPr lang="en-US" dirty="0">
                <a:solidFill>
                  <a:srgbClr val="404040"/>
                </a:solidFill>
                <a:cs typeface="Calibri" panose="020F0502020204030204" pitchFamily="34" charset="0"/>
              </a:rPr>
              <a:t>There is an increased incentive to explore new avenues and ideas</a:t>
            </a:r>
          </a:p>
          <a:p>
            <a:pPr algn="l" fontAlgn="base">
              <a:buNone/>
            </a:pPr>
            <a:endParaRPr lang="en-US" sz="800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endParaRPr lang="en-US" sz="800" i="1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None/>
            </a:pPr>
            <a:r>
              <a:rPr lang="en-US" sz="800" b="0" i="1" dirty="0">
                <a:solidFill>
                  <a:srgbClr val="404040"/>
                </a:solidFill>
                <a:effectLst/>
                <a:latin typeface="inherit"/>
              </a:rPr>
              <a:t>(Image Source:</a:t>
            </a:r>
            <a:endParaRPr lang="en-US" sz="800" b="0" i="0" dirty="0">
              <a:solidFill>
                <a:srgbClr val="404040"/>
              </a:solidFill>
              <a:effectLst/>
              <a:latin typeface="Roboto Slab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n-US" sz="800" b="0" i="0" u="none" strike="noStrike" dirty="0">
                <a:solidFill>
                  <a:srgbClr val="2EA3F2"/>
                </a:solidFill>
                <a:effectLst/>
                <a:latin typeface="inherit"/>
                <a:hlinkClick r:id="rId2"/>
              </a:rPr>
              <a:t>https://www.walmart.com/grocery/ip/Simply-Lemonade-All-Natural-Non-GMO-52-fl-oz/757977763</a:t>
            </a:r>
            <a:r>
              <a:rPr lang="en-US" sz="800" b="0" i="1" dirty="0">
                <a:solidFill>
                  <a:srgbClr val="404040"/>
                </a:solidFill>
                <a:effectLst/>
                <a:latin typeface="inherit"/>
              </a:rPr>
              <a:t>)</a:t>
            </a:r>
            <a:endParaRPr lang="en-US" sz="800" b="0" i="0" dirty="0">
              <a:solidFill>
                <a:srgbClr val="404040"/>
              </a:solidFill>
              <a:effectLst/>
              <a:latin typeface="Roboto Slab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When Life Gives You Lemons, Make Lemonade – Day to Day Eats">
            <a:extLst>
              <a:ext uri="{FF2B5EF4-FFF2-40B4-BE49-F238E27FC236}">
                <a16:creationId xmlns:a16="http://schemas.microsoft.com/office/drawing/2014/main" id="{C81D19C7-9A6C-2328-2B4B-DC3C96E8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87" y="1629995"/>
            <a:ext cx="7105113" cy="47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6332-B77B-E3FE-2516-5449E26B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Across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11C8-DCE3-C2AA-0D44-4575C4E9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alternative model is for the instructor to create a database from a list of general questions answered by students in multiple sections of an Introduction to Statistics class.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9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A367-0C3B-DB8A-D6DA-94A44066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the Multiclass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5AC09-3CA7-3507-75D1-E0A53836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feel incentive to answer because more responses will lead to better projects</a:t>
            </a:r>
          </a:p>
          <a:p>
            <a:r>
              <a:rPr lang="en-US" dirty="0"/>
              <a:t>Due to the large sample size, students feel safer answering truthfully as all class responses are mixed together … individual students cannot be identified. </a:t>
            </a:r>
          </a:p>
          <a:p>
            <a:r>
              <a:rPr lang="en-US" dirty="0"/>
              <a:t>The variety of collected data stimulates student creativity, leading to a wide variety of available questions</a:t>
            </a:r>
          </a:p>
        </p:txBody>
      </p:sp>
    </p:spTree>
    <p:extLst>
      <p:ext uri="{BB962C8B-B14F-4D97-AF65-F5344CB8AC3E}">
        <p14:creationId xmlns:p14="http://schemas.microsoft.com/office/powerpoint/2010/main" val="199694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1108</Words>
  <Application>Microsoft Macintosh PowerPoint</Application>
  <PresentationFormat>Widescreen</PresentationFormat>
  <Paragraphs>119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Aptos</vt:lpstr>
      <vt:lpstr>Aptos Display</vt:lpstr>
      <vt:lpstr>Aptos Narrow</vt:lpstr>
      <vt:lpstr>Arial</vt:lpstr>
      <vt:lpstr>Calibri</vt:lpstr>
      <vt:lpstr>Cambria</vt:lpstr>
      <vt:lpstr>Courier New</vt:lpstr>
      <vt:lpstr>inherit</vt:lpstr>
      <vt:lpstr>Roboto Slab</vt:lpstr>
      <vt:lpstr>var(--wpds-fonts-headline)</vt:lpstr>
      <vt:lpstr>var(--wpds-fonts-subhead)</vt:lpstr>
      <vt:lpstr>Office Theme</vt:lpstr>
      <vt:lpstr>Creating a Multipart Student-Centered Data Analysis Project </vt:lpstr>
      <vt:lpstr>The Classic Semester Long Statistics Project </vt:lpstr>
      <vt:lpstr>Weaknesses of this Model: Question Design</vt:lpstr>
      <vt:lpstr>Weaknesses of this Model: In Person Data Collection</vt:lpstr>
      <vt:lpstr>Weaknesses of this Model: Phone and Online Data Collection</vt:lpstr>
      <vt:lpstr>Weaknesses of this Model: Social Distancing</vt:lpstr>
      <vt:lpstr>But When Life Gives You Lemons…</vt:lpstr>
      <vt:lpstr>Data Collection Across Classrooms</vt:lpstr>
      <vt:lpstr>Advantages of the Multiclass Model</vt:lpstr>
      <vt:lpstr>Spring 2025 </vt:lpstr>
      <vt:lpstr>Group Versus Individual? Why Not Both?</vt:lpstr>
      <vt:lpstr>PowerPoint Presentation</vt:lpstr>
      <vt:lpstr>Example Survey Questions From Spring 2025</vt:lpstr>
      <vt:lpstr>Sample Responses</vt:lpstr>
      <vt:lpstr>An Example Question</vt:lpstr>
      <vt:lpstr>A Prediction</vt:lpstr>
      <vt:lpstr>Sample Data Before Cleaning</vt:lpstr>
      <vt:lpstr>Students Make and Document Their Own Data Cleaning Rules</vt:lpstr>
      <vt:lpstr>Cleaned Data</vt:lpstr>
      <vt:lpstr>Combined Histogram</vt:lpstr>
      <vt:lpstr>Box Plot Comparison</vt:lpstr>
      <vt:lpstr>And Now For Something Completely Different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Hypothesis Testing</vt:lpstr>
      <vt:lpstr>Regression</vt:lpstr>
      <vt:lpstr>Final Project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Gatliffe, Kathleen</dc:creator>
  <cp:lastModifiedBy>Gatliffe, Kathleen</cp:lastModifiedBy>
  <cp:revision>3</cp:revision>
  <dcterms:created xsi:type="dcterms:W3CDTF">2025-04-11T04:13:28Z</dcterms:created>
  <dcterms:modified xsi:type="dcterms:W3CDTF">2025-04-13T20:01:54Z</dcterms:modified>
</cp:coreProperties>
</file>