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9" r:id="rId1"/>
    <p:sldMasterId id="2147483690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80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ranklin Gothic" panose="020B0603020102020204" pitchFamily="34" charset="0"/>
      <p:regular r:id="rId23"/>
      <p:bold r:id="rId24"/>
      <p:italic r:id="rId25"/>
      <p:boldItalic r:id="rId26"/>
    </p:embeddedFont>
    <p:embeddedFont>
      <p:font typeface="Helvetica Neue" panose="02000503000000020004" pitchFamily="2" charset="0"/>
      <p:regular r:id="rId27"/>
      <p:bold r:id="rId28"/>
      <p:italic r:id="rId29"/>
      <p:boldItalic r:id="rId30"/>
    </p:embeddedFont>
    <p:embeddedFont>
      <p:font typeface="Work Sans" pitchFamily="2" charset="77"/>
      <p:regular r:id="rId31"/>
      <p:bold r:id="rId32"/>
      <p:italic r:id="rId33"/>
      <p:boldItalic r:id="rId34"/>
    </p:embeddedFont>
    <p:embeddedFont>
      <p:font typeface="Work Sans Regular" pitchFamily="2" charset="77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napToObjects="1">
      <p:cViewPr varScale="1">
        <p:scale>
          <a:sx n="141" d="100"/>
          <a:sy n="141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a56b159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a56b159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634ccc1e0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7634ccc1e0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634ccc1e0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7634ccc1e0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634ccc1e0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7634ccc1e0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d0cf407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d0cf407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634ccc1e0_0_1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634ccc1e0_0_1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a56b159c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a56b159c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634ccc1e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634ccc1e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634ccc1e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634ccc1e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634ccc1e0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634ccc1e0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634ccc1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634ccc1e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g7634ccc1e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400"/>
              <a:t>7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634ccc1e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7634ccc1e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634ccc1e0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7634ccc1e0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74D1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ranklin Gothic"/>
              <a:buNone/>
              <a:defRPr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pic>
        <p:nvPicPr>
          <p:cNvPr id="12" name="Google Shape;12;p2" descr="LumenOnDark-1400x64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450" y="4498325"/>
            <a:ext cx="1057851" cy="4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lavender">
  <p:cSld name="SECTION_HEADER_1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62E1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0" name="Google Shape;50;p11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turquoise">
  <p:cSld name="SECTION_HEADER_1_1_1_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D6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12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purple">
  <p:cSld name="SECTION_HEADER_1_1_1_2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D20B2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8" name="Google Shape;58;p13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White">
  <p:cSld name="SECTION_HEADER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1E74D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0600" y="4612299"/>
            <a:ext cx="374100" cy="3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81725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800"/>
              <a:buFont typeface="Franklin Gothic"/>
              <a:buNone/>
              <a:defRPr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tter Bullets">
  <p:cSld name="BLANK_3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bullet">
  <p:cSld name="BLANK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7"/>
          <p:cNvCxnSpPr/>
          <p:nvPr/>
        </p:nvCxnSpPr>
        <p:spPr>
          <a:xfrm>
            <a:off x="586700" y="-1350"/>
            <a:ext cx="0" cy="5146200"/>
          </a:xfrm>
          <a:prstGeom prst="straightConnector1">
            <a:avLst/>
          </a:prstGeom>
          <a:noFill/>
          <a:ln w="9525" cap="flat" cmpd="sng">
            <a:solidFill>
              <a:srgbClr val="8C898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 rot="-5400000">
            <a:off x="-1975800" y="2594225"/>
            <a:ext cx="4537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pic>
        <p:nvPicPr>
          <p:cNvPr id="70" name="Google Shape;70;p17" descr="LumenMarkOnly-400x40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813" y="108400"/>
            <a:ext cx="359975" cy="359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1220125" y="724075"/>
            <a:ext cx="75567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5B5B5B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5B5B5B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5B5B5B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5B5B5B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5B5B5B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turquoise 1">
  <p:cSld name="SECTION_HEADER_1_1_1_2_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D6">
              <a:alpha val="8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pic>
        <p:nvPicPr>
          <p:cNvPr id="76" name="Google Shape;76;p18" descr="LumenMarkOnlyOnDark-180x1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dark blue 1">
  <p:cSld name="SECTION_HEADER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5B5B">
              <a:alpha val="8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pic>
        <p:nvPicPr>
          <p:cNvPr id="80" name="Google Shape;80;p19" descr="LumenMarkOnlyOnDark-180x1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coral 1">
  <p:cSld name="SECTION_HEADER_1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6464">
              <a:alpha val="8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84" name="Google Shape;84;p20" descr="LumenMarkOnlyOnDark-180x1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None/>
              <a:defRPr sz="4800">
                <a:solidFill>
                  <a:srgbClr val="1E74D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5B5B5B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Char char="■"/>
              <a:defRPr>
                <a:solidFill>
                  <a:srgbClr val="5B5B5B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5B5B5B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○"/>
              <a:defRPr>
                <a:solidFill>
                  <a:srgbClr val="5B5B5B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■"/>
              <a:defRPr>
                <a:solidFill>
                  <a:srgbClr val="5B5B5B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●"/>
              <a:defRPr>
                <a:solidFill>
                  <a:srgbClr val="5B5B5B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Char char="○"/>
              <a:defRPr>
                <a:solidFill>
                  <a:srgbClr val="5B5B5B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B5B5B"/>
              </a:buClr>
              <a:buSzPts val="1400"/>
              <a:buChar char="■"/>
              <a:defRPr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tter Bullets">
  <p:cSld name="BLANK_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mustard">
  <p:cSld name="SECTION_HEADER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62E1">
              <a:alpha val="81568"/>
            </a:srgbClr>
          </a:solidFill>
          <a:ln w="9525" cap="flat" cmpd="sng">
            <a:solidFill>
              <a:srgbClr val="9362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7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06" name="Google Shape;106;p27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74D1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Franklin Gothic"/>
              <a:buNone/>
              <a:defRPr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anklin Gothic"/>
              <a:buNone/>
              <a:defRPr sz="2800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pic>
        <p:nvPicPr>
          <p:cNvPr id="111" name="Google Shape;111;p28" descr="LumenOnDark-1400x64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450" y="4498325"/>
            <a:ext cx="1057851" cy="4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8" descr="cc-by80x15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000" y="4477077"/>
            <a:ext cx="1022725" cy="20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lavender">
  <p:cSld name="SECTION_HEADER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362E1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16" name="Google Shape;116;p29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BLANK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30"/>
          <p:cNvSpPr/>
          <p:nvPr/>
        </p:nvSpPr>
        <p:spPr>
          <a:xfrm>
            <a:off x="-10" y="0"/>
            <a:ext cx="9144000" cy="5143500"/>
          </a:xfrm>
          <a:prstGeom prst="rect">
            <a:avLst/>
          </a:prstGeom>
          <a:solidFill>
            <a:srgbClr val="5B5B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0"/>
          <p:cNvSpPr txBox="1"/>
          <p:nvPr/>
        </p:nvSpPr>
        <p:spPr>
          <a:xfrm>
            <a:off x="860400" y="2074650"/>
            <a:ext cx="7971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 sz="4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Google Shape;121;p30" descr="LumenOnDark-1400x64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5424" y="1906304"/>
            <a:ext cx="2561898" cy="11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dark blue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5B5B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1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25" name="Google Shape;125;p31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coral">
  <p:cSld name="SECTION_HEADER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6464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2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29" name="Google Shape;129;p32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turquoise">
  <p:cSld name="SECTION_HEADER_1_1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D6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33" name="Google Shape;133;p33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purple">
  <p:cSld name="SECTION_HEADER_1_1_1_2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D20B2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4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37" name="Google Shape;137;p34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White">
  <p:cSld name="SECTION_HEADER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140" name="Google Shape;14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10600" y="4612299"/>
            <a:ext cx="374100" cy="3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12000"/>
              <a:buNone/>
              <a:defRPr sz="12000">
                <a:solidFill>
                  <a:srgbClr val="1E74D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None/>
              <a:defRPr sz="12000">
                <a:solidFill>
                  <a:srgbClr val="3375B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94725" y="3141075"/>
            <a:ext cx="8537700" cy="13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  <a:defRPr sz="4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B5B5B"/>
              </a:buClr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Alt">
  <p:cSld name="SECTION_TITLE_AND_DESCRIPTION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/>
          <p:nvPr/>
        </p:nvSpPr>
        <p:spPr>
          <a:xfrm>
            <a:off x="2883875" y="-125"/>
            <a:ext cx="62601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265500" y="1690375"/>
            <a:ext cx="23370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3600"/>
              <a:buFont typeface="Helvetica Neue"/>
              <a:buNone/>
              <a:defRPr sz="36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Font typeface="Helvetica Neue"/>
              <a:buNone/>
              <a:defRPr sz="42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subTitle" idx="1"/>
          </p:nvPr>
        </p:nvSpPr>
        <p:spPr>
          <a:xfrm>
            <a:off x="265500" y="3260275"/>
            <a:ext cx="2337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2"/>
          </p:nvPr>
        </p:nvSpPr>
        <p:spPr>
          <a:xfrm>
            <a:off x="3274650" y="724075"/>
            <a:ext cx="5502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>
            <a:spLocks noGrp="1"/>
          </p:cNvSpPr>
          <p:nvPr>
            <p:ph type="body" idx="1"/>
          </p:nvPr>
        </p:nvSpPr>
        <p:spPr>
          <a:xfrm>
            <a:off x="381725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800"/>
              <a:buFont typeface="Franklin Gothic"/>
              <a:buNone/>
              <a:defRPr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12000"/>
              <a:buFont typeface="Helvetica Neue"/>
              <a:buNone/>
              <a:defRPr sz="120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75BB"/>
              </a:buClr>
              <a:buSzPts val="12000"/>
              <a:buFont typeface="Helvetica Neue"/>
              <a:buNone/>
              <a:defRPr sz="120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39"/>
          <p:cNvSpPr txBox="1">
            <a:spLocks noGrp="1"/>
          </p:cNvSpPr>
          <p:nvPr>
            <p:ph type="subTitle" idx="1"/>
          </p:nvPr>
        </p:nvSpPr>
        <p:spPr>
          <a:xfrm>
            <a:off x="294725" y="3141075"/>
            <a:ext cx="8537700" cy="13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0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ive bullet">
  <p:cSld name="BLANK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41"/>
          <p:cNvCxnSpPr/>
          <p:nvPr/>
        </p:nvCxnSpPr>
        <p:spPr>
          <a:xfrm>
            <a:off x="586700" y="-1350"/>
            <a:ext cx="0" cy="5146200"/>
          </a:xfrm>
          <a:prstGeom prst="straightConnector1">
            <a:avLst/>
          </a:prstGeom>
          <a:noFill/>
          <a:ln w="9525" cap="flat" cmpd="sng">
            <a:solidFill>
              <a:srgbClr val="8C898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" name="Google Shape;164;p41"/>
          <p:cNvSpPr txBox="1">
            <a:spLocks noGrp="1"/>
          </p:cNvSpPr>
          <p:nvPr>
            <p:ph type="title"/>
          </p:nvPr>
        </p:nvSpPr>
        <p:spPr>
          <a:xfrm rot="-5400000">
            <a:off x="-1975800" y="2594225"/>
            <a:ext cx="4537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pic>
        <p:nvPicPr>
          <p:cNvPr id="165" name="Google Shape;165;p41" descr="LumenMarkOnly-400x40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813" y="108400"/>
            <a:ext cx="359975" cy="35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1"/>
          <p:cNvSpPr txBox="1">
            <a:spLocks noGrp="1"/>
          </p:cNvSpPr>
          <p:nvPr>
            <p:ph type="body" idx="1"/>
          </p:nvPr>
        </p:nvSpPr>
        <p:spPr>
          <a:xfrm>
            <a:off x="1220125" y="724075"/>
            <a:ext cx="75567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elvetica Neue"/>
              <a:buChar char="■"/>
              <a:defRPr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turquoise 1">
  <p:cSld name="SECTION_HEADER_1_1_1_2_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D6">
              <a:alpha val="8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2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pic>
        <p:nvPicPr>
          <p:cNvPr id="171" name="Google Shape;171;p42" descr="LumenMarkOnlyOnDark-180x18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Work Sans"/>
              <a:buNone/>
              <a:defRPr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Work Sans"/>
              <a:buChar char="●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○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■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●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○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■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●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Work Sans"/>
              <a:buChar char="○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Work Sans"/>
              <a:buChar char="■"/>
              <a:defRPr>
                <a:solidFill>
                  <a:srgbClr val="666666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75" name="Google Shape;17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Alt">
  <p:cSld name="SECTION_TITLE_AND_DESCRIPTION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2883875" y="-125"/>
            <a:ext cx="62601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65500" y="1690375"/>
            <a:ext cx="23370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3600"/>
              <a:buNone/>
              <a:defRPr sz="3600">
                <a:solidFill>
                  <a:srgbClr val="1E74D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200"/>
              <a:buNone/>
              <a:defRPr sz="4200">
                <a:solidFill>
                  <a:srgbClr val="1E74D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265500" y="3260275"/>
            <a:ext cx="2337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989"/>
              </a:buClr>
              <a:buSzPts val="1800"/>
              <a:buFont typeface="Franklin Gothic"/>
              <a:buNone/>
              <a:defRPr sz="180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274650" y="724075"/>
            <a:ext cx="5502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5B5B5B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5B5B5B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5B5B5B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5B5B5B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5B5B5B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5B5B5B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5B5B5B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BLANK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7"/>
          <p:cNvSpPr/>
          <p:nvPr/>
        </p:nvSpPr>
        <p:spPr>
          <a:xfrm>
            <a:off x="-10" y="0"/>
            <a:ext cx="9144000" cy="5143500"/>
          </a:xfrm>
          <a:prstGeom prst="rect">
            <a:avLst/>
          </a:prstGeom>
          <a:solidFill>
            <a:srgbClr val="5B5B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7"/>
          <p:cNvSpPr txBox="1"/>
          <p:nvPr/>
        </p:nvSpPr>
        <p:spPr>
          <a:xfrm>
            <a:off x="860400" y="2074650"/>
            <a:ext cx="7971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you.</a:t>
            </a:r>
            <a:endParaRPr sz="4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dark blue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B5B5B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8" name="Google Shape;38;p8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coral">
  <p:cSld name="SECTION_HEADER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6464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9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mustard">
  <p:cSld name="SECTION_HEADER_1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600">
              <a:alpha val="8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311700" y="201099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6" name="Google Shape;46;p10" descr="LumenMarkOnlyOnDark-180x18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2400" y="4632725"/>
            <a:ext cx="393025" cy="3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B3D6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B3D6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B3D6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B5B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B3D6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B3D6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74D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B3D6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oo.gl/HjundJ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lumenlearning.com/improvinglearn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unsplash.com/" TargetMode="External"/><Relationship Id="rId4" Type="http://schemas.openxmlformats.org/officeDocument/2006/relationships/hyperlink" Target="https://unsplash.com/photos/IgUR1iX0mq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e/2PACX-1vS2ZLc4guBA3D0TMydeNI9Fp-7lSlipcZsYHDBxhGALMZivdUqJBgCgFho2Rr-vVQ/pub?start=true&amp;loop=false&amp;delayms=60000&amp;__hssc=120963479.1.1578084948390&amp;__hstc=120963479.fa0e47c01e17a11f3445ccf8838fdff3.1528390225117.1578012965084.1578084948390.1077&amp;__hsfp=3844155718&amp;hsCtaTracking=6467e7f0-915b-4e5a-bb86-5b46da822b65%7C7bfcecf2-0f9c-4677-8ce6-11939f3cf437&amp;slide=id.p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unsplash.com/search/photos/compass?utm_source=unsplash&amp;utm_medium=referral&amp;utm_content=creditCopyText" TargetMode="External"/><Relationship Id="rId4" Type="http://schemas.openxmlformats.org/officeDocument/2006/relationships/hyperlink" Target="https://unsplash.com/@freegraphictoday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unsplash.com/?utm_source=unsplash&amp;utm_medium=referral&amp;utm_content=creditCopyText" TargetMode="External"/><Relationship Id="rId4" Type="http://schemas.openxmlformats.org/officeDocument/2006/relationships/hyperlink" Target="https://unsplash.com/photos/FqaybX9ZiOU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hyperlink" Target="https://unsplash.com/s/photos/unsplash-bridge?utm_source=unsplash&amp;utm_medium=referral&amp;utm_content=creditCopyText" TargetMode="External"/><Relationship Id="rId4" Type="http://schemas.openxmlformats.org/officeDocument/2006/relationships/hyperlink" Target="https://unsplash.com/@autumnsgrief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teacher?utm_source=unsplash&amp;utm_medium=referral&amp;utm_content=creditCopyText" TargetMode="External"/><Relationship Id="rId4" Type="http://schemas.openxmlformats.org/officeDocument/2006/relationships/hyperlink" Target="https://unsplash.com/@monicomelty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>
            <a:spLocks noGrp="1"/>
          </p:cNvSpPr>
          <p:nvPr>
            <p:ph type="ctrTitle"/>
          </p:nvPr>
        </p:nvSpPr>
        <p:spPr>
          <a:xfrm>
            <a:off x="311700" y="1506575"/>
            <a:ext cx="8551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lumen learning mission: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Enable Unprecedented Learning for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Students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44"/>
          <p:cNvSpPr txBox="1"/>
          <p:nvPr/>
        </p:nvSpPr>
        <p:spPr>
          <a:xfrm>
            <a:off x="87175" y="4798525"/>
            <a:ext cx="3639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u="sng">
                <a:solidFill>
                  <a:srgbClr val="F3F3F3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4"/>
              </a:rPr>
              <a:t>Howard HS of Technology  by US Department of Education</a:t>
            </a:r>
            <a:r>
              <a:rPr lang="en" sz="700">
                <a:solidFill>
                  <a:srgbClr val="F3F3F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700">
              <a:solidFill>
                <a:srgbClr val="F3F3F3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3F3F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CC BY 2.0 / color overlay on original</a:t>
            </a:r>
            <a:endParaRPr sz="700">
              <a:solidFill>
                <a:srgbClr val="F3F3F3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5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86" name="Google Shape;286;p55"/>
          <p:cNvSpPr txBox="1"/>
          <p:nvPr/>
        </p:nvSpPr>
        <p:spPr>
          <a:xfrm>
            <a:off x="801250" y="7000"/>
            <a:ext cx="28563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Static </a:t>
            </a:r>
            <a:r>
              <a:rPr lang="en" sz="1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Graph</a:t>
            </a:r>
            <a:endParaRPr sz="1800" b="0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55"/>
          <p:cNvSpPr txBox="1"/>
          <p:nvPr/>
        </p:nvSpPr>
        <p:spPr>
          <a:xfrm>
            <a:off x="5144650" y="7000"/>
            <a:ext cx="3571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</a:t>
            </a: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</a:t>
            </a:r>
            <a:r>
              <a:rPr lang="en" sz="1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Graphing Simulation</a:t>
            </a:r>
            <a:endParaRPr sz="1800" b="0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8" name="Google Shape;2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162" y="1193725"/>
            <a:ext cx="3952775" cy="3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49" y="1193725"/>
            <a:ext cx="4258827" cy="356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6"/>
          <p:cNvPicPr preferRelativeResize="0"/>
          <p:nvPr/>
        </p:nvPicPr>
        <p:blipFill rotWithShape="1">
          <a:blip r:embed="rId3">
            <a:alphaModFix/>
          </a:blip>
          <a:srcRect l="31756" r="17531"/>
          <a:stretch/>
        </p:blipFill>
        <p:spPr>
          <a:xfrm>
            <a:off x="-24325" y="-14350"/>
            <a:ext cx="4596325" cy="51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6"/>
          <p:cNvSpPr txBox="1"/>
          <p:nvPr/>
        </p:nvSpPr>
        <p:spPr>
          <a:xfrm>
            <a:off x="203125" y="3312625"/>
            <a:ext cx="46011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Continuous Improvement 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Scale</a:t>
            </a:r>
            <a:endParaRPr/>
          </a:p>
        </p:txBody>
      </p:sp>
      <p:sp>
        <p:nvSpPr>
          <p:cNvPr id="296" name="Google Shape;296;p56"/>
          <p:cNvSpPr txBox="1">
            <a:spLocks noGrp="1"/>
          </p:cNvSpPr>
          <p:nvPr>
            <p:ph type="body" idx="2"/>
          </p:nvPr>
        </p:nvSpPr>
        <p:spPr>
          <a:xfrm>
            <a:off x="4822675" y="867925"/>
            <a:ext cx="41046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375BB"/>
                </a:solidFill>
              </a:rPr>
              <a:t>What’s possible with Lumen? </a:t>
            </a:r>
            <a:endParaRPr sz="2200">
              <a:solidFill>
                <a:srgbClr val="3375BB"/>
              </a:solidFill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Face-to-face workshops</a:t>
            </a:r>
            <a:endParaRPr/>
          </a:p>
          <a:p>
            <a:pPr marL="457200" lvl="0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Virtual hackathons</a:t>
            </a:r>
            <a:endParaRPr/>
          </a:p>
          <a:p>
            <a:pPr marL="457200" lvl="0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Analyze your student data</a:t>
            </a:r>
            <a:endParaRPr/>
          </a:p>
          <a:p>
            <a:pPr marL="457200" lvl="0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Compare vs. national data</a:t>
            </a:r>
            <a:endParaRPr/>
          </a:p>
          <a:p>
            <a:pPr marL="457200" lvl="0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Collaborate with your faculty</a:t>
            </a:r>
            <a:endParaRPr/>
          </a:p>
          <a:p>
            <a:pPr marL="457200" lvl="0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Improvements to strengthen learning for your students</a:t>
            </a:r>
            <a:endParaRPr/>
          </a:p>
          <a:p>
            <a:pPr marL="457200" lvl="0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Professional recognition for scholarly contributions</a:t>
            </a:r>
            <a:endParaRPr/>
          </a:p>
          <a:p>
            <a:pPr marL="0" lvl="0" indent="0" algn="l" rtl="0">
              <a:lnSpc>
                <a:spcPct val="113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600"/>
              <a:t>More: </a:t>
            </a:r>
            <a:r>
              <a:rPr lang="en" sz="1600" u="sng">
                <a:solidFill>
                  <a:srgbClr val="3375BB"/>
                </a:solidFill>
                <a:hlinkClick r:id="rId4"/>
              </a:rPr>
              <a:t>lumenlearning.com/improvinglearning</a:t>
            </a:r>
            <a:endParaRPr sz="1400">
              <a:solidFill>
                <a:srgbClr val="3375BB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7"/>
          <p:cNvSpPr txBox="1">
            <a:spLocks noGrp="1"/>
          </p:cNvSpPr>
          <p:nvPr>
            <p:ph type="body" idx="2"/>
          </p:nvPr>
        </p:nvSpPr>
        <p:spPr>
          <a:xfrm>
            <a:off x="4939500" y="1313623"/>
            <a:ext cx="42045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rgbClr val="74747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47474"/>
                </a:solidFill>
              </a:rPr>
              <a:t>Affordable.</a:t>
            </a:r>
            <a:endParaRPr sz="2800">
              <a:solidFill>
                <a:srgbClr val="74747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47474"/>
                </a:solidFill>
              </a:rPr>
              <a:t>Accessible.</a:t>
            </a:r>
            <a:endParaRPr sz="2800">
              <a:solidFill>
                <a:srgbClr val="74747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47474"/>
                </a:solidFill>
              </a:rPr>
              <a:t>Easy to Use.</a:t>
            </a:r>
            <a:endParaRPr sz="2800">
              <a:solidFill>
                <a:srgbClr val="74747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47474"/>
                </a:solidFill>
              </a:rPr>
              <a:t>Seamless in your LMS. </a:t>
            </a:r>
            <a:endParaRPr sz="2800">
              <a:solidFill>
                <a:srgbClr val="747474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47474"/>
                </a:solidFill>
              </a:rPr>
              <a:t>Well-supported.</a:t>
            </a:r>
            <a:endParaRPr sz="2800">
              <a:solidFill>
                <a:srgbClr val="747474"/>
              </a:solidFill>
            </a:endParaRPr>
          </a:p>
        </p:txBody>
      </p:sp>
      <p:pic>
        <p:nvPicPr>
          <p:cNvPr id="302" name="Google Shape;302;p57"/>
          <p:cNvPicPr preferRelativeResize="0"/>
          <p:nvPr/>
        </p:nvPicPr>
        <p:blipFill rotWithShape="1">
          <a:blip r:embed="rId3">
            <a:alphaModFix/>
          </a:blip>
          <a:srcRect l="36327" r="3638"/>
          <a:stretch/>
        </p:blipFill>
        <p:spPr>
          <a:xfrm>
            <a:off x="-13447" y="0"/>
            <a:ext cx="46320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7"/>
          <p:cNvSpPr txBox="1"/>
          <p:nvPr/>
        </p:nvSpPr>
        <p:spPr>
          <a:xfrm>
            <a:off x="192450" y="4120050"/>
            <a:ext cx="43797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Course materials 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74D1"/>
              </a:buClr>
              <a:buSzPts val="4800"/>
              <a:buFont typeface="Helvetica Neue"/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rely on</a:t>
            </a:r>
            <a:endParaRPr sz="3200"/>
          </a:p>
        </p:txBody>
      </p:sp>
      <p:sp>
        <p:nvSpPr>
          <p:cNvPr id="304" name="Google Shape;304;p57"/>
          <p:cNvSpPr txBox="1"/>
          <p:nvPr/>
        </p:nvSpPr>
        <p:spPr>
          <a:xfrm>
            <a:off x="1153975" y="4874725"/>
            <a:ext cx="33651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Photo by </a:t>
            </a:r>
            <a:r>
              <a:rPr lang="en" sz="700" u="sng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4"/>
              </a:rPr>
              <a:t>NESA by Makers</a:t>
            </a:r>
            <a:r>
              <a:rPr lang="en" sz="700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on </a:t>
            </a:r>
            <a:r>
              <a:rPr lang="en" sz="700" u="sng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5"/>
              </a:rPr>
              <a:t>Unsplash</a:t>
            </a:r>
            <a:endParaRPr sz="700" i="0" u="none" strike="noStrike" cap="none">
              <a:solidFill>
                <a:srgbClr val="E6E6E6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8"/>
          <p:cNvSpPr/>
          <p:nvPr/>
        </p:nvSpPr>
        <p:spPr>
          <a:xfrm>
            <a:off x="522375" y="3228400"/>
            <a:ext cx="1706100" cy="1591500"/>
          </a:xfrm>
          <a:prstGeom prst="ellipse">
            <a:avLst/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8"/>
          <p:cNvSpPr/>
          <p:nvPr/>
        </p:nvSpPr>
        <p:spPr>
          <a:xfrm>
            <a:off x="2901300" y="1473175"/>
            <a:ext cx="2640900" cy="3314700"/>
          </a:xfrm>
          <a:prstGeom prst="rect">
            <a:avLst/>
          </a:prstGeom>
          <a:solidFill>
            <a:srgbClr val="E6E6E6"/>
          </a:solidFill>
          <a:ln w="9525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58"/>
          <p:cNvSpPr/>
          <p:nvPr/>
        </p:nvSpPr>
        <p:spPr>
          <a:xfrm>
            <a:off x="5847725" y="1473175"/>
            <a:ext cx="2730900" cy="3314700"/>
          </a:xfrm>
          <a:prstGeom prst="rect">
            <a:avLst/>
          </a:prstGeom>
          <a:solidFill>
            <a:srgbClr val="E6E6E6"/>
          </a:solidFill>
          <a:ln w="9525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58"/>
          <p:cNvSpPr/>
          <p:nvPr/>
        </p:nvSpPr>
        <p:spPr>
          <a:xfrm>
            <a:off x="2901300" y="4271275"/>
            <a:ext cx="2640900" cy="572700"/>
          </a:xfrm>
          <a:prstGeom prst="rect">
            <a:avLst/>
          </a:prstGeom>
          <a:solidFill>
            <a:srgbClr val="F86464"/>
          </a:solidFill>
          <a:ln w="9525" cap="flat" cmpd="sng">
            <a:solidFill>
              <a:srgbClr val="F864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Waymaker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58"/>
          <p:cNvSpPr/>
          <p:nvPr/>
        </p:nvSpPr>
        <p:spPr>
          <a:xfrm>
            <a:off x="5847725" y="4271275"/>
            <a:ext cx="2730900" cy="572700"/>
          </a:xfrm>
          <a:prstGeom prst="rect">
            <a:avLst/>
          </a:prstGeom>
          <a:solidFill>
            <a:srgbClr val="9362E1"/>
          </a:solidFill>
          <a:ln w="9525" cap="flat" cmpd="sng">
            <a:solidFill>
              <a:srgbClr val="9362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OHM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58"/>
          <p:cNvSpPr txBox="1"/>
          <p:nvPr/>
        </p:nvSpPr>
        <p:spPr>
          <a:xfrm>
            <a:off x="5847725" y="1551650"/>
            <a:ext cx="27771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8C89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Homework System</a:t>
            </a:r>
            <a:endParaRPr sz="2400">
              <a:solidFill>
                <a:srgbClr val="8C89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1800">
              <a:solidFill>
                <a:srgbClr val="8C89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58"/>
          <p:cNvSpPr txBox="1"/>
          <p:nvPr/>
        </p:nvSpPr>
        <p:spPr>
          <a:xfrm>
            <a:off x="2799725" y="1399250"/>
            <a:ext cx="27771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8C89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Personalized Learning Courseware</a:t>
            </a:r>
            <a:endParaRPr sz="2400">
              <a:solidFill>
                <a:srgbClr val="8C89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1800">
              <a:solidFill>
                <a:srgbClr val="8C89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58"/>
          <p:cNvSpPr txBox="1"/>
          <p:nvPr/>
        </p:nvSpPr>
        <p:spPr>
          <a:xfrm>
            <a:off x="5894200" y="2694650"/>
            <a:ext cx="26409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✓OER</a:t>
            </a:r>
            <a:endParaRPr dirty="0"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✓Outcome alignment</a:t>
            </a:r>
            <a:endParaRPr dirty="0"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✓Frequent practice &amp; feedback</a:t>
            </a:r>
            <a:endParaRPr dirty="0"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7" name="Google Shape;317;p58"/>
          <p:cNvSpPr txBox="1"/>
          <p:nvPr/>
        </p:nvSpPr>
        <p:spPr>
          <a:xfrm>
            <a:off x="2901300" y="2694650"/>
            <a:ext cx="26619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✓OER</a:t>
            </a: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✓Outcome alignment</a:t>
            </a: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✓Frequent practice &amp; feedback</a:t>
            </a: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✓Personalization</a:t>
            </a: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✓Faculty-student connection</a:t>
            </a: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C898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✓Data-driven improvements</a:t>
            </a: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C898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18" name="Google Shape;318;p58"/>
          <p:cNvSpPr txBox="1">
            <a:spLocks noGrp="1"/>
          </p:cNvSpPr>
          <p:nvPr>
            <p:ph type="title" idx="4294967295"/>
          </p:nvPr>
        </p:nvSpPr>
        <p:spPr>
          <a:xfrm>
            <a:off x="272125" y="261350"/>
            <a:ext cx="8510100" cy="10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375BB"/>
                </a:solidFill>
              </a:rPr>
              <a:t>Ready-to-Teach Courseware</a:t>
            </a:r>
            <a:endParaRPr sz="3600">
              <a:solidFill>
                <a:srgbClr val="3375B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747474"/>
                </a:solidFill>
              </a:rPr>
              <a:t>Interactive textbook, assessments, supplemental materials</a:t>
            </a:r>
            <a:endParaRPr sz="2200">
              <a:solidFill>
                <a:srgbClr val="74747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B5B5B"/>
              </a:solidFill>
            </a:endParaRPr>
          </a:p>
        </p:txBody>
      </p:sp>
      <p:sp>
        <p:nvSpPr>
          <p:cNvPr id="319" name="Google Shape;319;p58"/>
          <p:cNvSpPr txBox="1">
            <a:spLocks noGrp="1"/>
          </p:cNvSpPr>
          <p:nvPr>
            <p:ph type="body" idx="1"/>
          </p:nvPr>
        </p:nvSpPr>
        <p:spPr>
          <a:xfrm>
            <a:off x="420125" y="1313625"/>
            <a:ext cx="20088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Plus: </a:t>
            </a:r>
            <a:endParaRPr sz="2400"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tools to strengthen learning</a:t>
            </a:r>
            <a:endParaRPr sz="2400"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7474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58"/>
          <p:cNvSpPr txBox="1">
            <a:spLocks noGrp="1"/>
          </p:cNvSpPr>
          <p:nvPr>
            <p:ph type="body" idx="1"/>
          </p:nvPr>
        </p:nvSpPr>
        <p:spPr>
          <a:xfrm>
            <a:off x="367500" y="3483775"/>
            <a:ext cx="2008800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$25</a:t>
            </a:r>
            <a:endParaRPr sz="3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student/term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 pricing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any course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/>
          <p:nvPr/>
        </p:nvSpPr>
        <p:spPr>
          <a:xfrm>
            <a:off x="0" y="0"/>
            <a:ext cx="2611500" cy="5143500"/>
          </a:xfrm>
          <a:prstGeom prst="rect">
            <a:avLst/>
          </a:prstGeom>
          <a:solidFill>
            <a:srgbClr val="E6E6E6"/>
          </a:solidFill>
          <a:ln w="9525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60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9" name="Google Shape;339;p60"/>
          <p:cNvSpPr txBox="1"/>
          <p:nvPr/>
        </p:nvSpPr>
        <p:spPr>
          <a:xfrm>
            <a:off x="201000" y="1403600"/>
            <a:ext cx="2215200" cy="2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Franklin Gothic"/>
              <a:buChar char="●"/>
            </a:pPr>
            <a:r>
              <a:rPr lang="en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Robust algorithmic assessments</a:t>
            </a:r>
            <a:endParaRPr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lvl="0" indent="-260350" algn="l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Franklin Gothic"/>
              <a:buChar char="●"/>
            </a:pPr>
            <a:r>
              <a:rPr lang="en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Large question libraries</a:t>
            </a:r>
            <a:endParaRPr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lvl="0" indent="-260350" algn="l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Franklin Gothic"/>
              <a:buChar char="●"/>
            </a:pPr>
            <a:r>
              <a:rPr lang="en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Customizable template courses</a:t>
            </a:r>
            <a:endParaRPr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lvl="0" indent="-260350" algn="l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Franklin Gothic"/>
              <a:buChar char="●"/>
            </a:pPr>
            <a:r>
              <a:rPr lang="en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Simple, quick course set-up</a:t>
            </a:r>
            <a:endParaRPr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lvl="0" indent="-260350" algn="l" rtl="0">
              <a:spcBef>
                <a:spcPts val="6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Franklin Gothic"/>
              <a:buChar char="●"/>
            </a:pPr>
            <a:r>
              <a:rPr lang="en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Desmos interactive graphing</a:t>
            </a:r>
            <a:endParaRPr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lvl="0" indent="-260350" algn="l" rtl="0">
              <a:spcBef>
                <a:spcPts val="600"/>
              </a:spcBef>
              <a:spcAft>
                <a:spcPts val="600"/>
              </a:spcAft>
              <a:buClr>
                <a:srgbClr val="5B5B5B"/>
              </a:buClr>
              <a:buSzPts val="1400"/>
              <a:buFont typeface="Franklin Gothic"/>
              <a:buChar char="●"/>
            </a:pPr>
            <a:r>
              <a:rPr lang="en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$25/student/term</a:t>
            </a:r>
            <a:endParaRPr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40" name="Google Shape;340;p60"/>
          <p:cNvSpPr txBox="1"/>
          <p:nvPr/>
        </p:nvSpPr>
        <p:spPr>
          <a:xfrm>
            <a:off x="36900" y="471175"/>
            <a:ext cx="24984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Lumen OHM</a:t>
            </a:r>
            <a:endParaRPr sz="2800">
              <a:solidFill>
                <a:srgbClr val="9FC5E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B5B5B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Online Homework for Quantitative Courses</a:t>
            </a:r>
            <a:endParaRPr sz="1800"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41" name="Google Shape;341;p60"/>
          <p:cNvGrpSpPr/>
          <p:nvPr/>
        </p:nvGrpSpPr>
        <p:grpSpPr>
          <a:xfrm>
            <a:off x="335475" y="4383075"/>
            <a:ext cx="1946100" cy="485700"/>
            <a:chOff x="335475" y="4383075"/>
            <a:chExt cx="1946100" cy="485700"/>
          </a:xfrm>
        </p:grpSpPr>
        <p:sp>
          <p:nvSpPr>
            <p:cNvPr id="342" name="Google Shape;342;p60"/>
            <p:cNvSpPr/>
            <p:nvPr/>
          </p:nvSpPr>
          <p:spPr>
            <a:xfrm>
              <a:off x="335475" y="4383075"/>
              <a:ext cx="1946100" cy="485700"/>
            </a:xfrm>
            <a:prstGeom prst="rect">
              <a:avLst/>
            </a:prstGeom>
            <a:solidFill>
              <a:srgbClr val="1E74D1"/>
            </a:solidFill>
            <a:ln w="9525" cap="flat" cmpd="sng">
              <a:solidFill>
                <a:srgbClr val="1E74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0"/>
            <p:cNvSpPr txBox="1"/>
            <p:nvPr/>
          </p:nvSpPr>
          <p:spPr>
            <a:xfrm>
              <a:off x="354550" y="4454725"/>
              <a:ext cx="18507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rgbClr val="FFFFFF"/>
                  </a:solidFill>
                  <a:latin typeface="Franklin Gothic"/>
                  <a:ea typeface="Franklin Gothic"/>
                  <a:cs typeface="Franklin Gothic"/>
                  <a:sym typeface="Franklin Gothic"/>
                  <a:hlinkClick r:id="rId3"/>
                </a:rPr>
                <a:t>Self-Guided Demo</a:t>
              </a:r>
              <a:endParaRPr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endParaRPr>
            </a:p>
          </p:txBody>
        </p:sp>
      </p:grpSp>
      <p:pic>
        <p:nvPicPr>
          <p:cNvPr id="344" name="Google Shape;34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3900" y="457200"/>
            <a:ext cx="6227699" cy="406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8" descr="LumenOnDark-1400x6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5425" y="2070075"/>
            <a:ext cx="1708452" cy="7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/>
          <p:cNvSpPr txBox="1"/>
          <p:nvPr/>
        </p:nvSpPr>
        <p:spPr>
          <a:xfrm>
            <a:off x="73200" y="4798125"/>
            <a:ext cx="18498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" sz="8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AbsolutVision</a:t>
            </a:r>
            <a:r>
              <a:rPr lang="en" sz="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" sz="8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Unsplash</a:t>
            </a:r>
            <a:endParaRPr sz="8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87" name="Google Shape;187;p45"/>
          <p:cNvSpPr txBox="1">
            <a:spLocks noGrp="1"/>
          </p:cNvSpPr>
          <p:nvPr>
            <p:ph type="title" idx="4294967295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Why do we exist?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What specifically do we do?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can we work together?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6"/>
          <p:cNvSpPr txBox="1"/>
          <p:nvPr/>
        </p:nvSpPr>
        <p:spPr>
          <a:xfrm>
            <a:off x="218525" y="4724375"/>
            <a:ext cx="1760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Photo by </a:t>
            </a:r>
            <a:r>
              <a:rPr lang="en" sz="700" u="sng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4"/>
              </a:rPr>
              <a:t>James Sutton</a:t>
            </a:r>
            <a:r>
              <a:rPr lang="en" sz="700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on </a:t>
            </a:r>
            <a:r>
              <a:rPr lang="en" sz="700" u="sng">
                <a:solidFill>
                  <a:srgbClr val="FFFFFF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5"/>
              </a:rPr>
              <a:t>Unsplash</a:t>
            </a:r>
            <a:endParaRPr sz="700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93" name="Google Shape;193;p46"/>
          <p:cNvSpPr txBox="1">
            <a:spLocks noGrp="1"/>
          </p:cNvSpPr>
          <p:nvPr>
            <p:ph type="subTitle" idx="4294967295"/>
          </p:nvPr>
        </p:nvSpPr>
        <p:spPr>
          <a:xfrm>
            <a:off x="2047325" y="1540875"/>
            <a:ext cx="85377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" dirty="0">
                <a:solidFill>
                  <a:srgbClr val="FFFFFF"/>
                </a:solidFill>
              </a:rPr>
              <a:t>0</a:t>
            </a:r>
            <a:r>
              <a:rPr lang="en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 less state funding for higher education</a:t>
            </a:r>
            <a:endParaRPr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67% of students go without a textbook </a:t>
            </a: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48% take fewer courses due to textbook cost</a:t>
            </a: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50% of faculty say it’s too hard to find OER</a:t>
            </a: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76% of faculty members are contingent labor</a:t>
            </a:r>
            <a:endParaRPr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46"/>
          <p:cNvSpPr txBox="1"/>
          <p:nvPr/>
        </p:nvSpPr>
        <p:spPr>
          <a:xfrm>
            <a:off x="355525" y="340825"/>
            <a:ext cx="78459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Empowering faculty and students 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highly successful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7"/>
          <p:cNvSpPr txBox="1"/>
          <p:nvPr/>
        </p:nvSpPr>
        <p:spPr>
          <a:xfrm>
            <a:off x="218525" y="4724375"/>
            <a:ext cx="2859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6E6E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by </a:t>
            </a:r>
            <a:r>
              <a:rPr lang="en" sz="700" u="sng">
                <a:solidFill>
                  <a:srgbClr val="E6E6E6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Mark Autumns</a:t>
            </a:r>
            <a:r>
              <a:rPr lang="en" sz="700">
                <a:solidFill>
                  <a:srgbClr val="E6E6E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en" sz="700" u="sng">
                <a:solidFill>
                  <a:srgbClr val="E6E6E6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Unsplash</a:t>
            </a:r>
            <a:endParaRPr sz="700">
              <a:solidFill>
                <a:srgbClr val="E6E6E6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00" name="Google Shape;200;p47"/>
          <p:cNvSpPr txBox="1"/>
          <p:nvPr/>
        </p:nvSpPr>
        <p:spPr>
          <a:xfrm>
            <a:off x="218525" y="1680600"/>
            <a:ext cx="8520900" cy="20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Founded in 2012, growing out of Gates Foundation-funded grant projects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courseware used by 2,000 faculty at 350+ institutions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260,000 students saved more than $30 million in 2019</a:t>
            </a: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Content accessed by 75 million independent learners in 2019</a:t>
            </a:r>
            <a:endParaRPr sz="2000"/>
          </a:p>
        </p:txBody>
      </p:sp>
      <p:pic>
        <p:nvPicPr>
          <p:cNvPr id="201" name="Google Shape;20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4277" y="380300"/>
            <a:ext cx="1700600" cy="7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0"/>
          <p:cNvSpPr txBox="1">
            <a:spLocks noGrp="1"/>
          </p:cNvSpPr>
          <p:nvPr>
            <p:ph type="body" idx="2"/>
          </p:nvPr>
        </p:nvSpPr>
        <p:spPr>
          <a:xfrm>
            <a:off x="4822675" y="944125"/>
            <a:ext cx="41046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375BB"/>
                </a:solidFill>
              </a:rPr>
              <a:t>What’s different about Lumen? </a:t>
            </a:r>
            <a:endParaRPr sz="2200">
              <a:solidFill>
                <a:srgbClr val="3375BB"/>
              </a:solidFill>
            </a:endParaRPr>
          </a:p>
          <a:p>
            <a:pPr marL="457200" lvl="0" indent="-342900" algn="l" rtl="0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Evidence-based learning design</a:t>
            </a:r>
            <a:endParaRPr/>
          </a:p>
          <a:p>
            <a:pPr marL="457200" lvl="0" indent="-342900" algn="l" rtl="0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Built for accessibility</a:t>
            </a:r>
            <a:endParaRPr/>
          </a:p>
          <a:p>
            <a:pPr marL="457200" lvl="0" indent="-342900" algn="l" rtl="0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Seamlessly embedded in LMS</a:t>
            </a:r>
            <a:endParaRPr/>
          </a:p>
          <a:p>
            <a:pPr marL="457200" lvl="0" indent="-342900" algn="l" rtl="0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Continuously improving OER content</a:t>
            </a:r>
            <a:endParaRPr/>
          </a:p>
          <a:p>
            <a:pPr marL="457200" lvl="0" indent="-342900" algn="l" rtl="0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Outstanding faculty support</a:t>
            </a:r>
            <a:endParaRPr/>
          </a:p>
          <a:p>
            <a:pPr marL="0" lvl="0" indent="0" algn="l" rtl="0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>
                <a:solidFill>
                  <a:srgbClr val="3375BB"/>
                </a:solidFill>
              </a:rPr>
              <a:t>Simple to Adopt Digital Courseware</a:t>
            </a:r>
            <a:endParaRPr sz="3500">
              <a:solidFill>
                <a:srgbClr val="0070C0"/>
              </a:solidFill>
            </a:endParaRPr>
          </a:p>
        </p:txBody>
      </p:sp>
      <p:pic>
        <p:nvPicPr>
          <p:cNvPr id="220" name="Google Shape;220;p50"/>
          <p:cNvPicPr preferRelativeResize="0"/>
          <p:nvPr/>
        </p:nvPicPr>
        <p:blipFill rotWithShape="1">
          <a:blip r:embed="rId3">
            <a:alphaModFix/>
          </a:blip>
          <a:srcRect l="24652" r="15713"/>
          <a:stretch/>
        </p:blipFill>
        <p:spPr>
          <a:xfrm>
            <a:off x="0" y="0"/>
            <a:ext cx="46011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0"/>
          <p:cNvSpPr txBox="1"/>
          <p:nvPr/>
        </p:nvSpPr>
        <p:spPr>
          <a:xfrm>
            <a:off x="87175" y="4798525"/>
            <a:ext cx="33651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Photo by </a:t>
            </a:r>
            <a:r>
              <a:rPr lang="en" sz="700" u="sng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4"/>
              </a:rPr>
              <a:t>Monica Melton</a:t>
            </a:r>
            <a:r>
              <a:rPr lang="en" sz="700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on </a:t>
            </a:r>
            <a:r>
              <a:rPr lang="en" sz="700" u="sng">
                <a:solidFill>
                  <a:srgbClr val="E6E6E6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5"/>
              </a:rPr>
              <a:t>Unsplash</a:t>
            </a:r>
            <a:endParaRPr sz="700" i="0" u="none" strike="noStrike" cap="none">
              <a:solidFill>
                <a:srgbClr val="E6E6E6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2" name="Google Shape;222;p50"/>
          <p:cNvSpPr txBox="1"/>
          <p:nvPr/>
        </p:nvSpPr>
        <p:spPr>
          <a:xfrm>
            <a:off x="203125" y="188425"/>
            <a:ext cx="46011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Lumen Does</a:t>
            </a:r>
            <a:endParaRPr/>
          </a:p>
        </p:txBody>
      </p:sp>
      <p:sp>
        <p:nvSpPr>
          <p:cNvPr id="223" name="Google Shape;223;p50"/>
          <p:cNvSpPr txBox="1"/>
          <p:nvPr/>
        </p:nvSpPr>
        <p:spPr>
          <a:xfrm>
            <a:off x="152400" y="3858325"/>
            <a:ext cx="43116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50+ high-enrollment courses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$25/student/course 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1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51"/>
          <p:cNvSpPr txBox="1">
            <a:spLocks noGrp="1"/>
          </p:cNvSpPr>
          <p:nvPr>
            <p:ph type="title" idx="4294967295"/>
          </p:nvPr>
        </p:nvSpPr>
        <p:spPr>
          <a:xfrm>
            <a:off x="500725" y="185150"/>
            <a:ext cx="7038900" cy="10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375BB"/>
                </a:solidFill>
              </a:rPr>
              <a:t>Outstanding Customer Support</a:t>
            </a:r>
            <a:endParaRPr sz="3600">
              <a:solidFill>
                <a:srgbClr val="3375B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B5B5B"/>
              </a:solidFill>
            </a:endParaRPr>
          </a:p>
        </p:txBody>
      </p:sp>
      <p:sp>
        <p:nvSpPr>
          <p:cNvPr id="230" name="Google Shape;230;p51"/>
          <p:cNvSpPr/>
          <p:nvPr/>
        </p:nvSpPr>
        <p:spPr>
          <a:xfrm>
            <a:off x="516025" y="1175150"/>
            <a:ext cx="3596400" cy="1923000"/>
          </a:xfrm>
          <a:prstGeom prst="roundRect">
            <a:avLst>
              <a:gd name="adj" fmla="val 16667"/>
            </a:avLst>
          </a:prstGeom>
          <a:solidFill>
            <a:srgbClr val="337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1"/>
          <p:cNvSpPr txBox="1"/>
          <p:nvPr/>
        </p:nvSpPr>
        <p:spPr>
          <a:xfrm>
            <a:off x="747725" y="1280200"/>
            <a:ext cx="27078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2019 customer support satisfaction rating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97%</a:t>
            </a:r>
            <a:endParaRPr sz="7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51"/>
          <p:cNvSpPr/>
          <p:nvPr/>
        </p:nvSpPr>
        <p:spPr>
          <a:xfrm>
            <a:off x="516025" y="3232550"/>
            <a:ext cx="2520300" cy="1650600"/>
          </a:xfrm>
          <a:prstGeom prst="roundRect">
            <a:avLst>
              <a:gd name="adj" fmla="val 16667"/>
            </a:avLst>
          </a:prstGeom>
          <a:solidFill>
            <a:srgbClr val="F8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1"/>
          <p:cNvSpPr txBox="1"/>
          <p:nvPr/>
        </p:nvSpPr>
        <p:spPr>
          <a:xfrm>
            <a:off x="595325" y="3337600"/>
            <a:ext cx="24411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2019 Uptime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Waymaker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99.9%</a:t>
            </a:r>
            <a:endParaRPr sz="5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4" name="Google Shape;234;p5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450" y="1127800"/>
            <a:ext cx="3952494" cy="20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1"/>
          <p:cNvSpPr/>
          <p:nvPr/>
        </p:nvSpPr>
        <p:spPr>
          <a:xfrm>
            <a:off x="3259225" y="3232550"/>
            <a:ext cx="2520300" cy="1650600"/>
          </a:xfrm>
          <a:prstGeom prst="roundRect">
            <a:avLst>
              <a:gd name="adj" fmla="val 16667"/>
            </a:avLst>
          </a:prstGeom>
          <a:solidFill>
            <a:srgbClr val="936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1"/>
          <p:cNvSpPr txBox="1"/>
          <p:nvPr/>
        </p:nvSpPr>
        <p:spPr>
          <a:xfrm>
            <a:off x="3338525" y="3337600"/>
            <a:ext cx="24411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2019 Uptime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OHM 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99.9%</a:t>
            </a:r>
            <a:endParaRPr sz="5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51"/>
          <p:cNvSpPr/>
          <p:nvPr/>
        </p:nvSpPr>
        <p:spPr>
          <a:xfrm>
            <a:off x="6002425" y="3232550"/>
            <a:ext cx="2520300" cy="1650600"/>
          </a:xfrm>
          <a:prstGeom prst="roundRect">
            <a:avLst>
              <a:gd name="adj" fmla="val 16667"/>
            </a:avLst>
          </a:prstGeom>
          <a:solidFill>
            <a:srgbClr val="337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1"/>
          <p:cNvSpPr txBox="1"/>
          <p:nvPr/>
        </p:nvSpPr>
        <p:spPr>
          <a:xfrm>
            <a:off x="6081725" y="3337600"/>
            <a:ext cx="2441100" cy="12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First Response Time 2019 Median</a:t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2.1</a:t>
            </a:r>
            <a:r>
              <a:rPr lang="en"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hours</a:t>
            </a:r>
            <a:endParaRPr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2"/>
          <p:cNvSpPr txBox="1"/>
          <p:nvPr/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B5B5B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45" name="Google Shape;245;p52" descr="RISE diamond chart for the course"/>
          <p:cNvPicPr preferRelativeResize="0"/>
          <p:nvPr/>
        </p:nvPicPr>
        <p:blipFill rotWithShape="1">
          <a:blip r:embed="rId3">
            <a:alphaModFix/>
          </a:blip>
          <a:srcRect b="2874"/>
          <a:stretch/>
        </p:blipFill>
        <p:spPr>
          <a:xfrm>
            <a:off x="234175" y="998675"/>
            <a:ext cx="5117075" cy="40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/>
          <p:nvPr/>
        </p:nvSpPr>
        <p:spPr>
          <a:xfrm>
            <a:off x="902250" y="3111075"/>
            <a:ext cx="3900600" cy="1533900"/>
          </a:xfrm>
          <a:prstGeom prst="rect">
            <a:avLst/>
          </a:prstGeom>
          <a:solidFill>
            <a:srgbClr val="FF0000">
              <a:alpha val="29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52"/>
          <p:cNvSpPr/>
          <p:nvPr/>
        </p:nvSpPr>
        <p:spPr>
          <a:xfrm>
            <a:off x="902250" y="1510875"/>
            <a:ext cx="3900600" cy="1533900"/>
          </a:xfrm>
          <a:prstGeom prst="rect">
            <a:avLst/>
          </a:prstGeom>
          <a:solidFill>
            <a:srgbClr val="FFD600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52"/>
          <p:cNvSpPr/>
          <p:nvPr/>
        </p:nvSpPr>
        <p:spPr>
          <a:xfrm>
            <a:off x="2875375" y="1510875"/>
            <a:ext cx="1927500" cy="1533900"/>
          </a:xfrm>
          <a:prstGeom prst="rect">
            <a:avLst/>
          </a:prstGeom>
          <a:solidFill>
            <a:srgbClr val="3DBA3B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52"/>
          <p:cNvSpPr/>
          <p:nvPr/>
        </p:nvSpPr>
        <p:spPr>
          <a:xfrm>
            <a:off x="894175" y="3111075"/>
            <a:ext cx="1927500" cy="1533900"/>
          </a:xfrm>
          <a:prstGeom prst="rect">
            <a:avLst/>
          </a:prstGeom>
          <a:solidFill>
            <a:srgbClr val="E1A740">
              <a:alpha val="4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2"/>
          <p:cNvSpPr txBox="1"/>
          <p:nvPr/>
        </p:nvSpPr>
        <p:spPr>
          <a:xfrm>
            <a:off x="839275" y="4095700"/>
            <a:ext cx="20361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Weak Learning 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Low Content Usage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52"/>
          <p:cNvSpPr txBox="1"/>
          <p:nvPr/>
        </p:nvSpPr>
        <p:spPr>
          <a:xfrm>
            <a:off x="3070725" y="1428700"/>
            <a:ext cx="17976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Strong Learning +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High Content Usage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52"/>
          <p:cNvSpPr txBox="1"/>
          <p:nvPr/>
        </p:nvSpPr>
        <p:spPr>
          <a:xfrm>
            <a:off x="839275" y="1428700"/>
            <a:ext cx="2036100" cy="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Strong Learning 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Low Content Usage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52"/>
          <p:cNvSpPr txBox="1"/>
          <p:nvPr/>
        </p:nvSpPr>
        <p:spPr>
          <a:xfrm>
            <a:off x="3070725" y="4095700"/>
            <a:ext cx="17976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Weak Learning 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High Content Usage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52"/>
          <p:cNvSpPr txBox="1"/>
          <p:nvPr/>
        </p:nvSpPr>
        <p:spPr>
          <a:xfrm>
            <a:off x="231656" y="147900"/>
            <a:ext cx="85371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Continuous Improvement</a:t>
            </a:r>
            <a:endParaRPr sz="3600">
              <a:solidFill>
                <a:srgbClr val="3375B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375B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Learning Outcome Analysis with OER</a:t>
            </a:r>
            <a:endParaRPr sz="2400" i="1">
              <a:solidFill>
                <a:srgbClr val="8C89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52"/>
          <p:cNvSpPr txBox="1">
            <a:spLocks noGrp="1"/>
          </p:cNvSpPr>
          <p:nvPr>
            <p:ph type="body" idx="4294967295"/>
          </p:nvPr>
        </p:nvSpPr>
        <p:spPr>
          <a:xfrm>
            <a:off x="5203675" y="1096525"/>
            <a:ext cx="41046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55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Identify poor-performing outcomes</a:t>
            </a:r>
            <a:endParaRPr sz="2000"/>
          </a:p>
          <a:p>
            <a:pPr marL="457200" lvl="0" indent="-3556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Evaluate content and assessments aligned with these outcomes</a:t>
            </a:r>
            <a:endParaRPr sz="2000"/>
          </a:p>
          <a:p>
            <a:pPr marL="457200" lvl="0" indent="-3556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Improve OER content</a:t>
            </a:r>
            <a:endParaRPr sz="2000"/>
          </a:p>
          <a:p>
            <a:pPr marL="457200" lvl="0" indent="-355600" algn="l" rtl="0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SzPts val="2000"/>
              <a:buAutoNum type="arabicPeriod"/>
            </a:pPr>
            <a:r>
              <a:rPr lang="en" sz="2000"/>
              <a:t>Measure effectiveness </a:t>
            </a:r>
            <a:endParaRPr sz="2000"/>
          </a:p>
        </p:txBody>
      </p:sp>
      <p:grpSp>
        <p:nvGrpSpPr>
          <p:cNvPr id="256" name="Google Shape;256;p52"/>
          <p:cNvGrpSpPr/>
          <p:nvPr/>
        </p:nvGrpSpPr>
        <p:grpSpPr>
          <a:xfrm>
            <a:off x="4431600" y="1726300"/>
            <a:ext cx="835725" cy="2245500"/>
            <a:chOff x="4431600" y="1726300"/>
            <a:chExt cx="835725" cy="2245500"/>
          </a:xfrm>
        </p:grpSpPr>
        <p:cxnSp>
          <p:nvCxnSpPr>
            <p:cNvPr id="257" name="Google Shape;257;p52"/>
            <p:cNvCxnSpPr/>
            <p:nvPr/>
          </p:nvCxnSpPr>
          <p:spPr>
            <a:xfrm rot="10800000">
              <a:off x="5019825" y="1743075"/>
              <a:ext cx="247500" cy="0"/>
            </a:xfrm>
            <a:prstGeom prst="straightConnector1">
              <a:avLst/>
            </a:prstGeom>
            <a:noFill/>
            <a:ln w="38100" cap="flat" cmpd="sng">
              <a:solidFill>
                <a:srgbClr val="1E74D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2"/>
            <p:cNvCxnSpPr/>
            <p:nvPr/>
          </p:nvCxnSpPr>
          <p:spPr>
            <a:xfrm>
              <a:off x="4996663" y="1726300"/>
              <a:ext cx="13500" cy="2245500"/>
            </a:xfrm>
            <a:prstGeom prst="straightConnector1">
              <a:avLst/>
            </a:prstGeom>
            <a:noFill/>
            <a:ln w="38100" cap="flat" cmpd="sng">
              <a:solidFill>
                <a:srgbClr val="1E74D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2"/>
            <p:cNvCxnSpPr/>
            <p:nvPr/>
          </p:nvCxnSpPr>
          <p:spPr>
            <a:xfrm flipH="1">
              <a:off x="4431600" y="3952875"/>
              <a:ext cx="559500" cy="300"/>
            </a:xfrm>
            <a:prstGeom prst="straightConnector1">
              <a:avLst/>
            </a:prstGeom>
            <a:noFill/>
            <a:ln w="38100" cap="flat" cmpd="sng">
              <a:solidFill>
                <a:srgbClr val="1E74D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3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65" name="Google Shape;26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25" y="1410600"/>
            <a:ext cx="4435925" cy="32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3100" y="904475"/>
            <a:ext cx="4316749" cy="42648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3"/>
          <p:cNvSpPr txBox="1"/>
          <p:nvPr/>
        </p:nvSpPr>
        <p:spPr>
          <a:xfrm>
            <a:off x="801250" y="7000"/>
            <a:ext cx="28563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Static Text</a:t>
            </a:r>
            <a:endParaRPr sz="1800" b="0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53"/>
          <p:cNvSpPr txBox="1"/>
          <p:nvPr/>
        </p:nvSpPr>
        <p:spPr>
          <a:xfrm>
            <a:off x="4771425" y="7000"/>
            <a:ext cx="42201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</a:t>
            </a: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Text with Practice Opportunity</a:t>
            </a:r>
            <a:endParaRPr sz="18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9" name="Google Shape;26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1425" y="1621600"/>
            <a:ext cx="4173525" cy="246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4"/>
          <p:cNvSpPr txBox="1">
            <a:spLocks noGrp="1"/>
          </p:cNvSpPr>
          <p:nvPr>
            <p:ph type="subTitle" idx="1"/>
          </p:nvPr>
        </p:nvSpPr>
        <p:spPr>
          <a:xfrm>
            <a:off x="265500" y="22696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Add: screenshot of econ course BEFORE targeted improvements</a:t>
            </a:r>
            <a:endParaRPr/>
          </a:p>
        </p:txBody>
      </p:sp>
      <p:sp>
        <p:nvSpPr>
          <p:cNvPr id="275" name="Google Shape;275;p54"/>
          <p:cNvSpPr txBox="1">
            <a:spLocks noGrp="1"/>
          </p:cNvSpPr>
          <p:nvPr>
            <p:ph type="sldNum" idx="12"/>
          </p:nvPr>
        </p:nvSpPr>
        <p:spPr>
          <a:xfrm>
            <a:off x="8396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6" name="Google Shape;276;p54"/>
          <p:cNvSpPr txBox="1">
            <a:spLocks noGrp="1"/>
          </p:cNvSpPr>
          <p:nvPr>
            <p:ph type="body" idx="2"/>
          </p:nvPr>
        </p:nvSpPr>
        <p:spPr>
          <a:xfrm>
            <a:off x="4837500" y="22696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Add: screenshot of econ course AFTER targeted improvements</a:t>
            </a:r>
            <a:endParaRPr/>
          </a:p>
        </p:txBody>
      </p:sp>
      <p:pic>
        <p:nvPicPr>
          <p:cNvPr id="277" name="Google Shape;27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700" y="1219925"/>
            <a:ext cx="3763449" cy="33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4"/>
          <p:cNvSpPr txBox="1"/>
          <p:nvPr/>
        </p:nvSpPr>
        <p:spPr>
          <a:xfrm>
            <a:off x="801250" y="7000"/>
            <a:ext cx="28563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</a:t>
            </a: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Static Text</a:t>
            </a:r>
            <a:endParaRPr sz="1800" b="0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54"/>
          <p:cNvSpPr txBox="1"/>
          <p:nvPr/>
        </p:nvSpPr>
        <p:spPr>
          <a:xfrm>
            <a:off x="5525650" y="7000"/>
            <a:ext cx="28563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rgbClr val="1E74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AFTER</a:t>
            </a: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</a:t>
            </a:r>
            <a:r>
              <a:rPr lang="en" sz="18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Study</a:t>
            </a:r>
            <a:endParaRPr sz="1800" b="0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1E74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0" name="Google Shape;28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7500" y="1219925"/>
            <a:ext cx="4107450" cy="2793065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men Fall2017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umen Fall2017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465</Words>
  <Application>Microsoft Macintosh PowerPoint</Application>
  <PresentationFormat>On-screen Show (16:9)</PresentationFormat>
  <Paragraphs>147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Work Sans</vt:lpstr>
      <vt:lpstr>Helvetica Neue</vt:lpstr>
      <vt:lpstr>Work Sans Regular</vt:lpstr>
      <vt:lpstr>Franklin Gothic</vt:lpstr>
      <vt:lpstr>Calibri</vt:lpstr>
      <vt:lpstr>Lumen Fall2017 Template</vt:lpstr>
      <vt:lpstr>Lumen Fall2017 Template</vt:lpstr>
      <vt:lpstr>lumen learning mission: Enable Unprecedented Learning for  All Students  </vt:lpstr>
      <vt:lpstr>Why do we exist?  What specifically do we do?  How can we work together?  </vt:lpstr>
      <vt:lpstr>PowerPoint Presentation</vt:lpstr>
      <vt:lpstr>PowerPoint Presentation</vt:lpstr>
      <vt:lpstr>PowerPoint Presentation</vt:lpstr>
      <vt:lpstr>Outstanding Customer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Ready-to-Teach Courseware Interactive textbook, assessments, supplemental materials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lumen learning mission: Enable Unprecedented Learning for  All Students  </dc:title>
  <cp:lastModifiedBy>Microsoft Office User</cp:lastModifiedBy>
  <cp:revision>1</cp:revision>
  <dcterms:modified xsi:type="dcterms:W3CDTF">2020-03-20T23:43:29Z</dcterms:modified>
</cp:coreProperties>
</file>