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notesMasterIdLst>
    <p:notesMasterId r:id="rId43"/>
  </p:notesMasterIdLst>
  <p:sldIdLst>
    <p:sldId id="256" r:id="rId3"/>
    <p:sldId id="259" r:id="rId4"/>
    <p:sldId id="260" r:id="rId5"/>
    <p:sldId id="261" r:id="rId6"/>
    <p:sldId id="262" r:id="rId7"/>
    <p:sldId id="264" r:id="rId8"/>
    <p:sldId id="265" r:id="rId9"/>
    <p:sldId id="266" r:id="rId10"/>
    <p:sldId id="267" r:id="rId11"/>
    <p:sldId id="268" r:id="rId12"/>
    <p:sldId id="263" r:id="rId13"/>
    <p:sldId id="269" r:id="rId14"/>
    <p:sldId id="270" r:id="rId15"/>
    <p:sldId id="271" r:id="rId16"/>
    <p:sldId id="272" r:id="rId17"/>
    <p:sldId id="273" r:id="rId18"/>
    <p:sldId id="258" r:id="rId19"/>
    <p:sldId id="274" r:id="rId20"/>
    <p:sldId id="275" r:id="rId21"/>
    <p:sldId id="276" r:id="rId22"/>
    <p:sldId id="278" r:id="rId23"/>
    <p:sldId id="294" r:id="rId24"/>
    <p:sldId id="279" r:id="rId25"/>
    <p:sldId id="280" r:id="rId26"/>
    <p:sldId id="281" r:id="rId27"/>
    <p:sldId id="288" r:id="rId28"/>
    <p:sldId id="287" r:id="rId29"/>
    <p:sldId id="289" r:id="rId30"/>
    <p:sldId id="285" r:id="rId31"/>
    <p:sldId id="286" r:id="rId32"/>
    <p:sldId id="282" r:id="rId33"/>
    <p:sldId id="295" r:id="rId34"/>
    <p:sldId id="292" r:id="rId35"/>
    <p:sldId id="283" r:id="rId36"/>
    <p:sldId id="284" r:id="rId37"/>
    <p:sldId id="290" r:id="rId38"/>
    <p:sldId id="291" r:id="rId39"/>
    <p:sldId id="293" r:id="rId40"/>
    <p:sldId id="296" r:id="rId41"/>
    <p:sldId id="277"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176" autoAdjust="0"/>
  </p:normalViewPr>
  <p:slideViewPr>
    <p:cSldViewPr>
      <p:cViewPr varScale="1">
        <p:scale>
          <a:sx n="64" d="100"/>
          <a:sy n="64" d="100"/>
        </p:scale>
        <p:origin x="159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6EBFDE-09E3-4328-974C-A9CA39A33752}" type="datetimeFigureOut">
              <a:rPr lang="en-US" smtClean="0"/>
              <a:t>3/3/2017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73960-3A8F-449C-B7D6-C66AFC0B58DC}" type="slidenum">
              <a:rPr lang="en-US" smtClean="0"/>
              <a:t>‹#›</a:t>
            </a:fld>
            <a:endParaRPr lang="en-US"/>
          </a:p>
        </p:txBody>
      </p:sp>
    </p:spTree>
    <p:extLst>
      <p:ext uri="{BB962C8B-B14F-4D97-AF65-F5344CB8AC3E}">
        <p14:creationId xmlns:p14="http://schemas.microsoft.com/office/powerpoint/2010/main" val="63664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1</a:t>
            </a:fld>
            <a:endParaRPr lang="en-US"/>
          </a:p>
        </p:txBody>
      </p:sp>
    </p:spTree>
    <p:extLst>
      <p:ext uri="{BB962C8B-B14F-4D97-AF65-F5344CB8AC3E}">
        <p14:creationId xmlns:p14="http://schemas.microsoft.com/office/powerpoint/2010/main" val="3851631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Voice Thread-can create discussions</a:t>
            </a:r>
            <a:r>
              <a:rPr lang="en-US" baseline="0" dirty="0" smtClean="0"/>
              <a:t> with video, audio, or text.</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24</a:t>
            </a:fld>
            <a:endParaRPr lang="en-US"/>
          </a:p>
        </p:txBody>
      </p:sp>
    </p:spTree>
    <p:extLst>
      <p:ext uri="{BB962C8B-B14F-4D97-AF65-F5344CB8AC3E}">
        <p14:creationId xmlns:p14="http://schemas.microsoft.com/office/powerpoint/2010/main" val="182562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aren’t using modules you need to! Helps organize the material for students.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25</a:t>
            </a:fld>
            <a:endParaRPr lang="en-US"/>
          </a:p>
        </p:txBody>
      </p:sp>
    </p:spTree>
    <p:extLst>
      <p:ext uri="{BB962C8B-B14F-4D97-AF65-F5344CB8AC3E}">
        <p14:creationId xmlns:p14="http://schemas.microsoft.com/office/powerpoint/2010/main" val="2602906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open my modules week by week so that keep up with the material and are engaged in discussions together.</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26</a:t>
            </a:fld>
            <a:endParaRPr lang="en-US"/>
          </a:p>
        </p:txBody>
      </p:sp>
    </p:spTree>
    <p:extLst>
      <p:ext uri="{BB962C8B-B14F-4D97-AF65-F5344CB8AC3E}">
        <p14:creationId xmlns:p14="http://schemas.microsoft.com/office/powerpoint/2010/main" val="159732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my images with fun math facts. And an image that will give students an idea of what the material will be over.</a:t>
            </a:r>
          </a:p>
          <a:p>
            <a:r>
              <a:rPr lang="en-US" baseline="0" dirty="0" smtClean="0"/>
              <a:t>Also I have a list of every assignment and the corresponding due dates on this page.  </a:t>
            </a:r>
          </a:p>
          <a:p>
            <a:r>
              <a:rPr lang="en-US" baseline="0" dirty="0" smtClean="0"/>
              <a:t>I’ve embedded links to make it easy for students to jump straight to files or assignments.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27</a:t>
            </a:fld>
            <a:endParaRPr lang="en-US"/>
          </a:p>
        </p:txBody>
      </p:sp>
    </p:spTree>
    <p:extLst>
      <p:ext uri="{BB962C8B-B14F-4D97-AF65-F5344CB8AC3E}">
        <p14:creationId xmlns:p14="http://schemas.microsoft.com/office/powerpoint/2010/main" val="315691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ThingLink</a:t>
            </a:r>
            <a:r>
              <a:rPr lang="en-US" baseline="0" dirty="0" smtClean="0"/>
              <a:t> is an app that allows to take an image or video and put tags on it.</a:t>
            </a:r>
          </a:p>
          <a:p>
            <a:r>
              <a:rPr lang="en-US" baseline="0" dirty="0" smtClean="0"/>
              <a:t>You can share these on social media or embed a link into your course LMS.</a:t>
            </a:r>
          </a:p>
          <a:p>
            <a:r>
              <a:rPr lang="en-US" baseline="0" dirty="0" smtClean="0"/>
              <a:t>Great for intro to material and review of material.</a:t>
            </a:r>
          </a:p>
          <a:p>
            <a:r>
              <a:rPr lang="en-US" baseline="0" dirty="0" smtClean="0"/>
              <a:t>Very Basic use is free but the Pro Teacher cost is $35/year.</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28</a:t>
            </a:fld>
            <a:endParaRPr lang="en-US"/>
          </a:p>
        </p:txBody>
      </p:sp>
    </p:spTree>
    <p:extLst>
      <p:ext uri="{BB962C8B-B14F-4D97-AF65-F5344CB8AC3E}">
        <p14:creationId xmlns:p14="http://schemas.microsoft.com/office/powerpoint/2010/main" val="678395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Threaded Discussions – set it</a:t>
            </a:r>
            <a:r>
              <a:rPr lang="en-US" baseline="0" dirty="0" smtClean="0"/>
              <a:t> so students can’t see classmates replies until they’ve replied first.</a:t>
            </a:r>
          </a:p>
          <a:p>
            <a:r>
              <a:rPr lang="en-US" baseline="0" dirty="0" err="1" smtClean="0"/>
              <a:t>Kahoot</a:t>
            </a:r>
            <a:r>
              <a:rPr lang="en-US" baseline="0" dirty="0" smtClean="0"/>
              <a:t> – game/quiz app</a:t>
            </a:r>
          </a:p>
          <a:p>
            <a:r>
              <a:rPr lang="en-US" baseline="0" dirty="0" err="1" smtClean="0"/>
              <a:t>Popplet</a:t>
            </a:r>
            <a:r>
              <a:rPr lang="en-US" baseline="0" dirty="0" smtClean="0"/>
              <a:t> – mind map app</a:t>
            </a:r>
          </a:p>
          <a:p>
            <a:r>
              <a:rPr lang="en-US" baseline="0" dirty="0" smtClean="0"/>
              <a:t>U-MU (polling and quizzing)</a:t>
            </a:r>
          </a:p>
          <a:p>
            <a:r>
              <a:rPr lang="en-US" baseline="0" dirty="0" smtClean="0"/>
              <a:t>Can use </a:t>
            </a:r>
            <a:r>
              <a:rPr lang="en-US" baseline="0" dirty="0" err="1" smtClean="0"/>
              <a:t>VoiceThread</a:t>
            </a:r>
            <a:r>
              <a:rPr lang="en-US" baseline="0" dirty="0" smtClean="0"/>
              <a:t> to </a:t>
            </a:r>
            <a:r>
              <a:rPr lang="en-US" baseline="0" smtClean="0"/>
              <a:t>facilitate discussions.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29</a:t>
            </a:fld>
            <a:endParaRPr lang="en-US"/>
          </a:p>
        </p:txBody>
      </p:sp>
    </p:spTree>
    <p:extLst>
      <p:ext uri="{BB962C8B-B14F-4D97-AF65-F5344CB8AC3E}">
        <p14:creationId xmlns:p14="http://schemas.microsoft.com/office/powerpoint/2010/main" val="529955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math related videos on a concept and start a discussion with the</a:t>
            </a:r>
            <a:r>
              <a:rPr lang="en-US" baseline="0" dirty="0" smtClean="0"/>
              <a:t> class.</a:t>
            </a:r>
          </a:p>
          <a:p>
            <a:r>
              <a:rPr lang="en-US" baseline="0" dirty="0" smtClean="0"/>
              <a:t>This could include making a video of typical mistakes/misconceptions students make/have around a concept and creating a discussion around those issues.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30</a:t>
            </a:fld>
            <a:endParaRPr lang="en-US"/>
          </a:p>
        </p:txBody>
      </p:sp>
    </p:spTree>
    <p:extLst>
      <p:ext uri="{BB962C8B-B14F-4D97-AF65-F5344CB8AC3E}">
        <p14:creationId xmlns:p14="http://schemas.microsoft.com/office/powerpoint/2010/main" val="1655929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UMU – free version only allows you to track the</a:t>
            </a:r>
            <a:r>
              <a:rPr lang="en-US" baseline="0" dirty="0" smtClean="0"/>
              <a:t> first 30 participants data for reports.</a:t>
            </a:r>
            <a:endParaRPr lang="en-US" dirty="0" smtClean="0"/>
          </a:p>
          <a:p>
            <a:r>
              <a:rPr lang="en-US" dirty="0" smtClean="0"/>
              <a:t>Run </a:t>
            </a:r>
            <a:r>
              <a:rPr lang="en-US" dirty="0" err="1" smtClean="0"/>
              <a:t>Kahoot</a:t>
            </a:r>
            <a:r>
              <a:rPr lang="en-US" dirty="0" smtClean="0"/>
              <a:t> quiz on my computer (must be up for others to play)</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31</a:t>
            </a:fld>
            <a:endParaRPr lang="en-US"/>
          </a:p>
        </p:txBody>
      </p:sp>
    </p:spTree>
    <p:extLst>
      <p:ext uri="{BB962C8B-B14F-4D97-AF65-F5344CB8AC3E}">
        <p14:creationId xmlns:p14="http://schemas.microsoft.com/office/powerpoint/2010/main" val="248361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Zoom is a</a:t>
            </a:r>
            <a:r>
              <a:rPr lang="en-US" baseline="0" dirty="0" smtClean="0"/>
              <a:t> great resource for this.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33</a:t>
            </a:fld>
            <a:endParaRPr lang="en-US"/>
          </a:p>
        </p:txBody>
      </p:sp>
    </p:spTree>
    <p:extLst>
      <p:ext uri="{BB962C8B-B14F-4D97-AF65-F5344CB8AC3E}">
        <p14:creationId xmlns:p14="http://schemas.microsoft.com/office/powerpoint/2010/main" val="270361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Screencast-O-</a:t>
            </a:r>
            <a:r>
              <a:rPr lang="en-US" dirty="0" err="1" smtClean="0"/>
              <a:t>Matic</a:t>
            </a:r>
            <a:r>
              <a:rPr lang="en-US" dirty="0" smtClean="0"/>
              <a:t> and Camtasia </a:t>
            </a:r>
            <a:r>
              <a:rPr lang="en-US" baseline="0" dirty="0" smtClean="0"/>
              <a:t>free screen recording software.  You can make up to 15 minute videos with webcam or document camera and host them on YouTube</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35</a:t>
            </a:fld>
            <a:endParaRPr lang="en-US"/>
          </a:p>
        </p:txBody>
      </p:sp>
    </p:spTree>
    <p:extLst>
      <p:ext uri="{BB962C8B-B14F-4D97-AF65-F5344CB8AC3E}">
        <p14:creationId xmlns:p14="http://schemas.microsoft.com/office/powerpoint/2010/main" val="252643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smtClean="0">
                <a:sym typeface="Wingdings"/>
              </a:rPr>
              <a:t>PCAST Report by </a:t>
            </a:r>
            <a:r>
              <a:rPr lang="en-US" baseline="0" dirty="0" err="1" smtClean="0">
                <a:sym typeface="Wingdings"/>
              </a:rPr>
              <a:t>Holdren</a:t>
            </a:r>
            <a:r>
              <a:rPr lang="en-US" baseline="0" dirty="0" smtClean="0">
                <a:sym typeface="Wingdings"/>
              </a:rPr>
              <a:t> &amp; Lander</a:t>
            </a:r>
          </a:p>
          <a:p>
            <a:pPr marL="0" indent="0">
              <a:buFont typeface="Arial"/>
              <a:buNone/>
            </a:pPr>
            <a:r>
              <a:rPr lang="en-US" baseline="0" dirty="0" smtClean="0">
                <a:sym typeface="Wingdings"/>
              </a:rPr>
              <a:t>Presidents Council of Advisors on Science and Technology</a:t>
            </a:r>
          </a:p>
          <a:p>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a:t>
            </a:fld>
            <a:endParaRPr lang="en-US"/>
          </a:p>
        </p:txBody>
      </p:sp>
    </p:spTree>
    <p:extLst>
      <p:ext uri="{BB962C8B-B14F-4D97-AF65-F5344CB8AC3E}">
        <p14:creationId xmlns:p14="http://schemas.microsoft.com/office/powerpoint/2010/main" val="3320980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video is showing</a:t>
            </a:r>
            <a:r>
              <a:rPr lang="en-US" baseline="0" dirty="0" smtClean="0"/>
              <a:t> me working on board</a:t>
            </a:r>
          </a:p>
          <a:p>
            <a:r>
              <a:rPr lang="en-US" baseline="0" dirty="0" smtClean="0"/>
              <a:t>2</a:t>
            </a:r>
            <a:r>
              <a:rPr lang="en-US" baseline="30000" dirty="0" smtClean="0"/>
              <a:t>nd</a:t>
            </a:r>
            <a:r>
              <a:rPr lang="en-US" baseline="0" dirty="0" smtClean="0"/>
              <a:t> video is using the document camera illustrating how to use the calculator.</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36</a:t>
            </a:fld>
            <a:endParaRPr lang="en-US"/>
          </a:p>
        </p:txBody>
      </p:sp>
    </p:spTree>
    <p:extLst>
      <p:ext uri="{BB962C8B-B14F-4D97-AF65-F5344CB8AC3E}">
        <p14:creationId xmlns:p14="http://schemas.microsoft.com/office/powerpoint/2010/main" val="2333767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with these videos is for you to select the videos</a:t>
            </a:r>
            <a:r>
              <a:rPr lang="en-US" baseline="0" dirty="0" smtClean="0"/>
              <a:t> that will be most helpful to students for specific content.</a:t>
            </a:r>
          </a:p>
          <a:p>
            <a:r>
              <a:rPr lang="en-US" baseline="0" dirty="0" smtClean="0"/>
              <a:t>-Khan Academy and </a:t>
            </a:r>
            <a:r>
              <a:rPr lang="en-US" baseline="0" dirty="0" err="1" smtClean="0"/>
              <a:t>PatrickJMT</a:t>
            </a:r>
            <a:r>
              <a:rPr lang="en-US" baseline="0" dirty="0" smtClean="0"/>
              <a:t> are great places to find videos about math concepts and how to solve typical problems.</a:t>
            </a:r>
          </a:p>
          <a:p>
            <a:r>
              <a:rPr lang="en-US" baseline="0" dirty="0" smtClean="0"/>
              <a:t>-</a:t>
            </a:r>
            <a:r>
              <a:rPr lang="en-US" baseline="0" dirty="0" err="1" smtClean="0"/>
              <a:t>InstaGrok</a:t>
            </a:r>
            <a:r>
              <a:rPr lang="en-US" baseline="0" dirty="0" smtClean="0"/>
              <a:t> is a search engine for interactive Concept Maps. You can customize and share them with students.</a:t>
            </a:r>
          </a:p>
          <a:p>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37</a:t>
            </a:fld>
            <a:endParaRPr lang="en-US"/>
          </a:p>
        </p:txBody>
      </p:sp>
    </p:spTree>
    <p:extLst>
      <p:ext uri="{BB962C8B-B14F-4D97-AF65-F5344CB8AC3E}">
        <p14:creationId xmlns:p14="http://schemas.microsoft.com/office/powerpoint/2010/main" val="29633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73% of</a:t>
            </a:r>
            <a:r>
              <a:rPr lang="en-US" baseline="0" dirty="0" smtClean="0"/>
              <a:t> </a:t>
            </a:r>
            <a:r>
              <a:rPr lang="en-US" dirty="0" smtClean="0"/>
              <a:t>Non-switchers cited poor teaching as an</a:t>
            </a:r>
            <a:r>
              <a:rPr lang="en-US" baseline="0" dirty="0" smtClean="0"/>
              <a:t> issue within their majors.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7</a:t>
            </a:fld>
            <a:endParaRPr lang="en-US"/>
          </a:p>
        </p:txBody>
      </p:sp>
    </p:spTree>
    <p:extLst>
      <p:ext uri="{BB962C8B-B14F-4D97-AF65-F5344CB8AC3E}">
        <p14:creationId xmlns:p14="http://schemas.microsoft.com/office/powerpoint/2010/main" val="229061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I’m going</a:t>
            </a:r>
            <a:r>
              <a:rPr lang="en-US" baseline="0" dirty="0" smtClean="0"/>
              <a:t> to share with you I do both in my on campus classes as well as my online classes in varying degrees.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15</a:t>
            </a:fld>
            <a:endParaRPr lang="en-US"/>
          </a:p>
        </p:txBody>
      </p:sp>
    </p:spTree>
    <p:extLst>
      <p:ext uri="{BB962C8B-B14F-4D97-AF65-F5344CB8AC3E}">
        <p14:creationId xmlns:p14="http://schemas.microsoft.com/office/powerpoint/2010/main" val="315063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Quiz: Proctoring</a:t>
            </a:r>
            <a:r>
              <a:rPr lang="en-US" baseline="0" dirty="0" smtClean="0"/>
              <a:t> requirement, where to take exams, how to be successful in the class, where to find course materials and due dates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17</a:t>
            </a:fld>
            <a:endParaRPr lang="en-US"/>
          </a:p>
        </p:txBody>
      </p:sp>
    </p:spTree>
    <p:extLst>
      <p:ext uri="{BB962C8B-B14F-4D97-AF65-F5344CB8AC3E}">
        <p14:creationId xmlns:p14="http://schemas.microsoft.com/office/powerpoint/2010/main" val="256983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19</a:t>
            </a:fld>
            <a:endParaRPr lang="en-US"/>
          </a:p>
        </p:txBody>
      </p:sp>
    </p:spTree>
    <p:extLst>
      <p:ext uri="{BB962C8B-B14F-4D97-AF65-F5344CB8AC3E}">
        <p14:creationId xmlns:p14="http://schemas.microsoft.com/office/powerpoint/2010/main" val="292126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to have my students make videos</a:t>
            </a:r>
            <a:r>
              <a:rPr lang="en-US" baseline="0" dirty="0" smtClean="0"/>
              <a:t> so that we can get to know each other’s personalities.</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20</a:t>
            </a:fld>
            <a:endParaRPr lang="en-US"/>
          </a:p>
        </p:txBody>
      </p:sp>
    </p:spTree>
    <p:extLst>
      <p:ext uri="{BB962C8B-B14F-4D97-AF65-F5344CB8AC3E}">
        <p14:creationId xmlns:p14="http://schemas.microsoft.com/office/powerpoint/2010/main" val="2140450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Video, post in Threaded Discussion, comment on what you think the lie is on at least 10 student videos. </a:t>
            </a:r>
          </a:p>
          <a:p>
            <a:r>
              <a:rPr lang="en-US" baseline="0" dirty="0" smtClean="0"/>
              <a:t>Multiple due dates (Thursday video post, Saturday comment on other’s videos, Sunday state your lie)</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21</a:t>
            </a:fld>
            <a:endParaRPr lang="en-US"/>
          </a:p>
        </p:txBody>
      </p:sp>
    </p:spTree>
    <p:extLst>
      <p:ext uri="{BB962C8B-B14F-4D97-AF65-F5344CB8AC3E}">
        <p14:creationId xmlns:p14="http://schemas.microsoft.com/office/powerpoint/2010/main" val="2571838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 in Threaded</a:t>
            </a:r>
            <a:r>
              <a:rPr lang="en-US" baseline="0" dirty="0" smtClean="0"/>
              <a:t> Discussion</a:t>
            </a:r>
          </a:p>
          <a:p>
            <a:r>
              <a:rPr lang="en-US" baseline="0" dirty="0" smtClean="0"/>
              <a:t>Comment on things that you have in common with your classmates, or things that you found interesting.</a:t>
            </a:r>
          </a:p>
          <a:p>
            <a:r>
              <a:rPr lang="en-US" baseline="0" dirty="0" err="1" smtClean="0"/>
              <a:t>Wordle</a:t>
            </a:r>
            <a:r>
              <a:rPr lang="en-US" baseline="0" dirty="0" smtClean="0"/>
              <a:t>, </a:t>
            </a:r>
            <a:r>
              <a:rPr lang="en-US" baseline="0" dirty="0" err="1" smtClean="0"/>
              <a:t>Tagul</a:t>
            </a:r>
            <a:r>
              <a:rPr lang="en-US" baseline="0" dirty="0" smtClean="0"/>
              <a:t>…lots of free ones online.</a:t>
            </a:r>
          </a:p>
          <a:p>
            <a:r>
              <a:rPr lang="en-US" baseline="0" dirty="0" smtClean="0"/>
              <a:t>Can also use word clouds to help students organize their thinking about the material. Big ideas are in bigger fonts, and sub topics with lesser influence get smaller in font size.</a:t>
            </a:r>
            <a:endParaRPr lang="en-US" dirty="0"/>
          </a:p>
        </p:txBody>
      </p:sp>
      <p:sp>
        <p:nvSpPr>
          <p:cNvPr id="4" name="Slide Number Placeholder 3"/>
          <p:cNvSpPr>
            <a:spLocks noGrp="1"/>
          </p:cNvSpPr>
          <p:nvPr>
            <p:ph type="sldNum" sz="quarter" idx="10"/>
          </p:nvPr>
        </p:nvSpPr>
        <p:spPr/>
        <p:txBody>
          <a:bodyPr/>
          <a:lstStyle/>
          <a:p>
            <a:fld id="{04673960-3A8F-449C-B7D6-C66AFC0B58DC}" type="slidenum">
              <a:rPr lang="en-US" smtClean="0"/>
              <a:t>23</a:t>
            </a:fld>
            <a:endParaRPr lang="en-US"/>
          </a:p>
        </p:txBody>
      </p:sp>
    </p:spTree>
    <p:extLst>
      <p:ext uri="{BB962C8B-B14F-4D97-AF65-F5344CB8AC3E}">
        <p14:creationId xmlns:p14="http://schemas.microsoft.com/office/powerpoint/2010/main" val="5452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noProof="0" smtClean="0"/>
              <a:t>Click to edit Master title style</a:t>
            </a:r>
            <a:endParaRPr lang="en-US" noProof="0" dirty="0" smtClean="0"/>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ABAD2830-F273-4060-86D4-4212F8838728}"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186030-5CC8-4862-BD32-64EE76B21CF8}" type="slidenum">
              <a:rPr lang="en-US"/>
              <a:pPr/>
              <a:t>‹#›</a:t>
            </a:fld>
            <a:endParaRPr lang="en-US"/>
          </a:p>
        </p:txBody>
      </p:sp>
    </p:spTree>
    <p:extLst>
      <p:ext uri="{BB962C8B-B14F-4D97-AF65-F5344CB8AC3E}">
        <p14:creationId xmlns:p14="http://schemas.microsoft.com/office/powerpoint/2010/main" val="4243173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E86A5-5193-4F6E-B814-5140BB00CB2F}" type="slidenum">
              <a:rPr lang="en-US"/>
              <a:pPr/>
              <a:t>‹#›</a:t>
            </a:fld>
            <a:endParaRPr lang="en-US"/>
          </a:p>
        </p:txBody>
      </p:sp>
    </p:spTree>
    <p:extLst>
      <p:ext uri="{BB962C8B-B14F-4D97-AF65-F5344CB8AC3E}">
        <p14:creationId xmlns:p14="http://schemas.microsoft.com/office/powerpoint/2010/main" val="2406465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AED484-F614-4F83-9E0A-076B4E5CA0E7}" type="slidenum">
              <a:rPr lang="en-US"/>
              <a:pPr/>
              <a:t>‹#›</a:t>
            </a:fld>
            <a:endParaRPr lang="en-US"/>
          </a:p>
        </p:txBody>
      </p:sp>
    </p:spTree>
    <p:extLst>
      <p:ext uri="{BB962C8B-B14F-4D97-AF65-F5344CB8AC3E}">
        <p14:creationId xmlns:p14="http://schemas.microsoft.com/office/powerpoint/2010/main" val="3993644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13AC2-A539-44A5-A75A-C18879A01690}" type="slidenum">
              <a:rPr lang="en-US"/>
              <a:pPr/>
              <a:t>‹#›</a:t>
            </a:fld>
            <a:endParaRPr lang="en-US"/>
          </a:p>
        </p:txBody>
      </p:sp>
    </p:spTree>
    <p:extLst>
      <p:ext uri="{BB962C8B-B14F-4D97-AF65-F5344CB8AC3E}">
        <p14:creationId xmlns:p14="http://schemas.microsoft.com/office/powerpoint/2010/main" val="1632850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6CBDDE-ADDB-4969-B498-C64558BF0988}" type="slidenum">
              <a:rPr lang="en-US"/>
              <a:pPr/>
              <a:t>‹#›</a:t>
            </a:fld>
            <a:endParaRPr lang="en-US"/>
          </a:p>
        </p:txBody>
      </p:sp>
    </p:spTree>
    <p:extLst>
      <p:ext uri="{BB962C8B-B14F-4D97-AF65-F5344CB8AC3E}">
        <p14:creationId xmlns:p14="http://schemas.microsoft.com/office/powerpoint/2010/main" val="3305126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99A621-527F-4419-8114-66700E9D8B3C}" type="slidenum">
              <a:rPr lang="en-US"/>
              <a:pPr/>
              <a:t>‹#›</a:t>
            </a:fld>
            <a:endParaRPr lang="en-US"/>
          </a:p>
        </p:txBody>
      </p:sp>
    </p:spTree>
    <p:extLst>
      <p:ext uri="{BB962C8B-B14F-4D97-AF65-F5344CB8AC3E}">
        <p14:creationId xmlns:p14="http://schemas.microsoft.com/office/powerpoint/2010/main" val="885856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DA4931-8AD3-4F39-AFC6-75B298129106}" type="slidenum">
              <a:rPr lang="en-US"/>
              <a:pPr/>
              <a:t>‹#›</a:t>
            </a:fld>
            <a:endParaRPr lang="en-US"/>
          </a:p>
        </p:txBody>
      </p:sp>
    </p:spTree>
    <p:extLst>
      <p:ext uri="{BB962C8B-B14F-4D97-AF65-F5344CB8AC3E}">
        <p14:creationId xmlns:p14="http://schemas.microsoft.com/office/powerpoint/2010/main" val="4157193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BF9D10-0EE8-4FE1-A679-2758A24CF54E}" type="slidenum">
              <a:rPr lang="en-US"/>
              <a:pPr/>
              <a:t>‹#›</a:t>
            </a:fld>
            <a:endParaRPr lang="en-US"/>
          </a:p>
        </p:txBody>
      </p:sp>
    </p:spTree>
    <p:extLst>
      <p:ext uri="{BB962C8B-B14F-4D97-AF65-F5344CB8AC3E}">
        <p14:creationId xmlns:p14="http://schemas.microsoft.com/office/powerpoint/2010/main" val="3447626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72B9CC-8F96-454A-86EE-0F0157364D54}" type="slidenum">
              <a:rPr lang="en-US"/>
              <a:pPr/>
              <a:t>‹#›</a:t>
            </a:fld>
            <a:endParaRPr lang="en-US"/>
          </a:p>
        </p:txBody>
      </p:sp>
    </p:spTree>
    <p:extLst>
      <p:ext uri="{BB962C8B-B14F-4D97-AF65-F5344CB8AC3E}">
        <p14:creationId xmlns:p14="http://schemas.microsoft.com/office/powerpoint/2010/main" val="2956217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DDDB1C-7DF6-4C06-BC2C-8CA3CB84B2E6}" type="slidenum">
              <a:rPr lang="en-US"/>
              <a:pPr/>
              <a:t>‹#›</a:t>
            </a:fld>
            <a:endParaRPr lang="en-US"/>
          </a:p>
        </p:txBody>
      </p:sp>
    </p:spTree>
    <p:extLst>
      <p:ext uri="{BB962C8B-B14F-4D97-AF65-F5344CB8AC3E}">
        <p14:creationId xmlns:p14="http://schemas.microsoft.com/office/powerpoint/2010/main" val="1864876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endParaRPr lang="en-US" dirty="0"/>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dirty="0"/>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99F1CA9D-7821-47AD-A6E4-8DB98AEA0B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kissa.Manzanares@ucdenver.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cdenver.instructure.com/courses/348532/discussion_topics/48167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thinglink.com/scene/89174107268893900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ucdenver.instructure.com/courses/348532/discussion_topics/481675?module_item_id=103139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umu.com/model/screen?session_id=6738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play.kahoot.it/#/k/dd4f80f4-20fe-4d79-8d57-7939b093ba74"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explorelearning.com/" TargetMode="External"/><Relationship Id="rId2" Type="http://schemas.openxmlformats.org/officeDocument/2006/relationships/hyperlink" Target="http://faculty.carrollu.edu/ckuster/CT/Central%20Limit%20Theorem%20Simulation.html" TargetMode="External"/><Relationship Id="rId1" Type="http://schemas.openxmlformats.org/officeDocument/2006/relationships/slideLayout" Target="../slideLayouts/slideLayout2.xml"/><Relationship Id="rId4" Type="http://schemas.openxmlformats.org/officeDocument/2006/relationships/hyperlink" Target="https://phet.colorado.edu/en/simulations/category/math/mathconcept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r_FMKTVnDk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youtube.com/watch?v=ccQAc11whFU"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instagrok.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rakissa.manzanares@ucdenver.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effectLst/>
              </a:rPr>
              <a:t>Best Practices for Creating an Active and Engaging Online Learning Environment </a:t>
            </a:r>
            <a:br>
              <a:rPr lang="en-US" dirty="0">
                <a:effectLst/>
              </a:rPr>
            </a:br>
            <a:endParaRPr lang="en-US" dirty="0"/>
          </a:p>
        </p:txBody>
      </p:sp>
      <p:sp>
        <p:nvSpPr>
          <p:cNvPr id="3" name="Subtitle 2"/>
          <p:cNvSpPr>
            <a:spLocks noGrp="1"/>
          </p:cNvSpPr>
          <p:nvPr>
            <p:ph type="subTitle" sz="quarter" idx="1"/>
          </p:nvPr>
        </p:nvSpPr>
        <p:spPr/>
        <p:txBody>
          <a:bodyPr/>
          <a:lstStyle/>
          <a:p>
            <a:r>
              <a:rPr lang="en-US" dirty="0" smtClean="0"/>
              <a:t>RaKissa Manzanares</a:t>
            </a:r>
          </a:p>
          <a:p>
            <a:r>
              <a:rPr lang="en-US" sz="2400" dirty="0" smtClean="0"/>
              <a:t>University of Colorado Denver</a:t>
            </a:r>
          </a:p>
          <a:p>
            <a:r>
              <a:rPr lang="en-US" sz="2400" dirty="0" smtClean="0"/>
              <a:t>Mathematical &amp; Statistical Sciences</a:t>
            </a:r>
          </a:p>
          <a:p>
            <a:r>
              <a:rPr lang="en-US" sz="2400" dirty="0" smtClean="0">
                <a:hlinkClick r:id="rId3"/>
              </a:rPr>
              <a:t>rakissa.manzanares@ucdenver.edu</a:t>
            </a:r>
            <a:endParaRPr lang="en-US" sz="2400" dirty="0" smtClean="0"/>
          </a:p>
          <a:p>
            <a:endParaRPr lang="en-US" sz="2400" dirty="0"/>
          </a:p>
        </p:txBody>
      </p:sp>
    </p:spTree>
    <p:extLst>
      <p:ext uri="{BB962C8B-B14F-4D97-AF65-F5344CB8AC3E}">
        <p14:creationId xmlns:p14="http://schemas.microsoft.com/office/powerpoint/2010/main" val="2628617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About that Teaching</a:t>
            </a:r>
            <a:r>
              <a:rPr lang="en-US" b="1" dirty="0"/>
              <a:t>…</a:t>
            </a:r>
            <a:endParaRPr lang="en-US" dirty="0"/>
          </a:p>
        </p:txBody>
      </p:sp>
      <p:sp>
        <p:nvSpPr>
          <p:cNvPr id="3" name="Content Placeholder 2"/>
          <p:cNvSpPr>
            <a:spLocks noGrp="1"/>
          </p:cNvSpPr>
          <p:nvPr>
            <p:ph idx="1"/>
          </p:nvPr>
        </p:nvSpPr>
        <p:spPr/>
        <p:txBody>
          <a:bodyPr/>
          <a:lstStyle/>
          <a:p>
            <a:pPr marL="0" lvl="0" indent="0">
              <a:lnSpc>
                <a:spcPct val="90000"/>
              </a:lnSpc>
              <a:spcBef>
                <a:spcPts val="0"/>
              </a:spcBef>
              <a:spcAft>
                <a:spcPts val="0"/>
              </a:spcAft>
              <a:buClr>
                <a:schemeClr val="dk1"/>
              </a:buClr>
              <a:buSzPct val="25000"/>
              <a:buNone/>
            </a:pPr>
            <a:r>
              <a:rPr lang="en-US" sz="2800" dirty="0">
                <a:solidFill>
                  <a:schemeClr val="dk1"/>
                </a:solidFill>
                <a:ea typeface="Calibri"/>
                <a:cs typeface="Calibri"/>
                <a:sym typeface="Calibri"/>
              </a:rPr>
              <a:t>“A significant barrier to broad implementation of evidence-based teaching approaches is that </a:t>
            </a:r>
            <a:r>
              <a:rPr lang="en-US" sz="2800" b="1" dirty="0">
                <a:solidFill>
                  <a:schemeClr val="dk1"/>
                </a:solidFill>
                <a:ea typeface="Calibri"/>
                <a:cs typeface="Calibri"/>
                <a:sym typeface="Calibri"/>
              </a:rPr>
              <a:t>most faculty lack experience</a:t>
            </a:r>
            <a:r>
              <a:rPr lang="en-US" sz="2800" dirty="0">
                <a:solidFill>
                  <a:schemeClr val="dk1"/>
                </a:solidFill>
                <a:ea typeface="Calibri"/>
                <a:cs typeface="Calibri"/>
                <a:sym typeface="Calibri"/>
              </a:rPr>
              <a:t> using these methods and are unfamiliar with the vast body of research indicating their impact on </a:t>
            </a:r>
            <a:r>
              <a:rPr lang="en-US" sz="2800" dirty="0" smtClean="0">
                <a:solidFill>
                  <a:schemeClr val="dk1"/>
                </a:solidFill>
                <a:ea typeface="Calibri"/>
                <a:cs typeface="Calibri"/>
                <a:sym typeface="Calibri"/>
              </a:rPr>
              <a:t>learning.” 	</a:t>
            </a:r>
            <a:r>
              <a:rPr lang="en-US" sz="1800" dirty="0" smtClean="0">
                <a:solidFill>
                  <a:schemeClr val="dk1"/>
                </a:solidFill>
                <a:ea typeface="Calibri"/>
                <a:cs typeface="Calibri"/>
                <a:sym typeface="Calibri"/>
              </a:rPr>
              <a:t>(</a:t>
            </a:r>
            <a:r>
              <a:rPr lang="en-US" sz="1800" dirty="0" err="1">
                <a:solidFill>
                  <a:schemeClr val="dk1"/>
                </a:solidFill>
                <a:ea typeface="Calibri"/>
                <a:cs typeface="Calibri"/>
                <a:sym typeface="Calibri"/>
              </a:rPr>
              <a:t>Holdren</a:t>
            </a:r>
            <a:r>
              <a:rPr lang="en-US" sz="1800" dirty="0">
                <a:solidFill>
                  <a:schemeClr val="dk1"/>
                </a:solidFill>
                <a:ea typeface="Calibri"/>
                <a:cs typeface="Calibri"/>
                <a:sym typeface="Calibri"/>
              </a:rPr>
              <a:t> &amp; Lander, 2012, p. iii</a:t>
            </a:r>
            <a:r>
              <a:rPr lang="en-US" sz="1800" dirty="0" smtClean="0">
                <a:solidFill>
                  <a:schemeClr val="dk1"/>
                </a:solidFill>
                <a:ea typeface="Calibri"/>
                <a:cs typeface="Calibri"/>
                <a:sym typeface="Calibri"/>
              </a:rPr>
              <a:t>)</a:t>
            </a:r>
            <a:endParaRPr lang="en-US" sz="2800" dirty="0" smtClean="0">
              <a:solidFill>
                <a:schemeClr val="dk1"/>
              </a:solidFill>
              <a:ea typeface="Calibri"/>
              <a:cs typeface="Calibri"/>
              <a:sym typeface="Calibri"/>
            </a:endParaRPr>
          </a:p>
          <a:p>
            <a:pPr marL="0" lvl="0" indent="0">
              <a:lnSpc>
                <a:spcPct val="90000"/>
              </a:lnSpc>
              <a:spcBef>
                <a:spcPts val="0"/>
              </a:spcBef>
              <a:spcAft>
                <a:spcPts val="0"/>
              </a:spcAft>
              <a:buClr>
                <a:schemeClr val="dk1"/>
              </a:buClr>
              <a:buSzPct val="25000"/>
              <a:buNone/>
            </a:pPr>
            <a:endParaRPr lang="en-US" sz="2800" dirty="0">
              <a:solidFill>
                <a:schemeClr val="dk1"/>
              </a:solidFill>
              <a:ea typeface="Calibri"/>
              <a:cs typeface="Calibri"/>
              <a:sym typeface="Calibri"/>
            </a:endParaRPr>
          </a:p>
          <a:p>
            <a:pPr marL="0" lvl="0" indent="0">
              <a:lnSpc>
                <a:spcPct val="90000"/>
              </a:lnSpc>
              <a:spcBef>
                <a:spcPts val="640"/>
              </a:spcBef>
              <a:buClr>
                <a:schemeClr val="dk1"/>
              </a:buClr>
              <a:buSzPct val="25000"/>
              <a:buNone/>
            </a:pPr>
            <a:r>
              <a:rPr lang="en-US" sz="2800" dirty="0" smtClean="0">
                <a:solidFill>
                  <a:schemeClr val="dk1"/>
                </a:solidFill>
                <a:ea typeface="Calibri"/>
                <a:cs typeface="Calibri"/>
                <a:sym typeface="Calibri"/>
              </a:rPr>
              <a:t>“</a:t>
            </a:r>
            <a:r>
              <a:rPr lang="en-US" sz="2800" dirty="0">
                <a:solidFill>
                  <a:schemeClr val="dk1"/>
                </a:solidFill>
                <a:ea typeface="Calibri"/>
                <a:cs typeface="Calibri"/>
                <a:sym typeface="Calibri"/>
              </a:rPr>
              <a:t>Moreover, these active learning techniques benefit </a:t>
            </a:r>
            <a:r>
              <a:rPr lang="en-US" sz="2800" i="1" dirty="0">
                <a:solidFill>
                  <a:schemeClr val="dk1"/>
                </a:solidFill>
                <a:ea typeface="Calibri"/>
                <a:cs typeface="Calibri"/>
                <a:sym typeface="Calibri"/>
              </a:rPr>
              <a:t>all </a:t>
            </a:r>
            <a:r>
              <a:rPr lang="en-US" sz="2800" dirty="0">
                <a:solidFill>
                  <a:schemeClr val="dk1"/>
                </a:solidFill>
                <a:ea typeface="Calibri"/>
                <a:cs typeface="Calibri"/>
                <a:sym typeface="Calibri"/>
              </a:rPr>
              <a:t>students and can close the achievement gap between ethnic groups and men and women” </a:t>
            </a:r>
            <a:endParaRPr lang="en-US" sz="2800" dirty="0" smtClean="0">
              <a:solidFill>
                <a:schemeClr val="dk1"/>
              </a:solidFill>
              <a:ea typeface="Calibri"/>
              <a:cs typeface="Calibri"/>
              <a:sym typeface="Calibri"/>
            </a:endParaRPr>
          </a:p>
          <a:p>
            <a:pPr marL="0" lvl="0" indent="0">
              <a:lnSpc>
                <a:spcPct val="90000"/>
              </a:lnSpc>
              <a:spcBef>
                <a:spcPts val="640"/>
              </a:spcBef>
              <a:buClr>
                <a:schemeClr val="dk1"/>
              </a:buClr>
              <a:buSzPct val="25000"/>
              <a:buNone/>
            </a:pPr>
            <a:r>
              <a:rPr lang="en-US" sz="2800" dirty="0">
                <a:solidFill>
                  <a:schemeClr val="dk1"/>
                </a:solidFill>
                <a:ea typeface="Calibri"/>
                <a:cs typeface="Calibri"/>
                <a:sym typeface="Calibri"/>
              </a:rPr>
              <a:t>	</a:t>
            </a:r>
            <a:r>
              <a:rPr lang="en-US" sz="2800" dirty="0" smtClean="0">
                <a:solidFill>
                  <a:schemeClr val="dk1"/>
                </a:solidFill>
                <a:ea typeface="Calibri"/>
                <a:cs typeface="Calibri"/>
                <a:sym typeface="Calibri"/>
              </a:rPr>
              <a:t>				</a:t>
            </a:r>
            <a:r>
              <a:rPr lang="en-US" sz="1800" dirty="0" smtClean="0">
                <a:solidFill>
                  <a:schemeClr val="dk1"/>
                </a:solidFill>
                <a:ea typeface="Calibri"/>
                <a:cs typeface="Calibri"/>
                <a:sym typeface="Calibri"/>
              </a:rPr>
              <a:t>(</a:t>
            </a:r>
            <a:r>
              <a:rPr lang="en-US" sz="1800" dirty="0" err="1">
                <a:solidFill>
                  <a:schemeClr val="dk1"/>
                </a:solidFill>
                <a:ea typeface="Calibri"/>
                <a:cs typeface="Calibri"/>
                <a:sym typeface="Calibri"/>
              </a:rPr>
              <a:t>Holdren</a:t>
            </a:r>
            <a:r>
              <a:rPr lang="en-US" sz="1800" dirty="0">
                <a:solidFill>
                  <a:schemeClr val="dk1"/>
                </a:solidFill>
                <a:ea typeface="Calibri"/>
                <a:cs typeface="Calibri"/>
                <a:sym typeface="Calibri"/>
              </a:rPr>
              <a:t> &amp; Lander, 2012, p. 9)</a:t>
            </a:r>
          </a:p>
          <a:p>
            <a:endParaRPr lang="en-US" sz="2800" dirty="0"/>
          </a:p>
        </p:txBody>
      </p:sp>
    </p:spTree>
    <p:extLst>
      <p:ext uri="{BB962C8B-B14F-4D97-AF65-F5344CB8AC3E}">
        <p14:creationId xmlns:p14="http://schemas.microsoft.com/office/powerpoint/2010/main" val="2617990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Pedagogy Can Help!</a:t>
            </a:r>
            <a:endParaRPr lang="en-US" dirty="0">
              <a:effectLst/>
            </a:endParaRPr>
          </a:p>
        </p:txBody>
      </p:sp>
      <p:sp>
        <p:nvSpPr>
          <p:cNvPr id="3" name="Content Placeholder 2"/>
          <p:cNvSpPr>
            <a:spLocks noGrp="1"/>
          </p:cNvSpPr>
          <p:nvPr>
            <p:ph idx="1"/>
          </p:nvPr>
        </p:nvSpPr>
        <p:spPr/>
        <p:txBody>
          <a:bodyPr/>
          <a:lstStyle/>
          <a:p>
            <a:pPr lvl="0">
              <a:spcBef>
                <a:spcPts val="0"/>
              </a:spcBef>
              <a:buNone/>
            </a:pPr>
            <a:r>
              <a:rPr lang="en-US" sz="2800" dirty="0"/>
              <a:t>Nat. Acad. of Sciences (Freeman report):</a:t>
            </a:r>
          </a:p>
          <a:p>
            <a:pPr lvl="0">
              <a:spcBef>
                <a:spcPts val="0"/>
              </a:spcBef>
              <a:buNone/>
            </a:pPr>
            <a:r>
              <a:rPr lang="en-US" sz="2800" dirty="0"/>
              <a:t>Meta-analysis of 200 studies (higher ed. STEM)</a:t>
            </a:r>
          </a:p>
          <a:p>
            <a:pPr lvl="0">
              <a:spcBef>
                <a:spcPts val="0"/>
              </a:spcBef>
              <a:buNone/>
            </a:pPr>
            <a:endParaRPr lang="en-US" sz="2800" dirty="0"/>
          </a:p>
          <a:p>
            <a:pPr marL="800100" lvl="0" indent="-139700">
              <a:spcBef>
                <a:spcPts val="0"/>
              </a:spcBef>
              <a:buNone/>
            </a:pPr>
            <a:r>
              <a:rPr lang="en-US" sz="2800" b="1" dirty="0"/>
              <a:t>passive lectures</a:t>
            </a:r>
            <a:r>
              <a:rPr lang="en-US" sz="2800" dirty="0"/>
              <a:t> vs. </a:t>
            </a:r>
            <a:r>
              <a:rPr lang="en-US" sz="2800" b="1" dirty="0"/>
              <a:t>anything else</a:t>
            </a:r>
          </a:p>
          <a:p>
            <a:pPr marL="800100" lvl="0" indent="-139700">
              <a:spcBef>
                <a:spcPts val="0"/>
              </a:spcBef>
              <a:buNone/>
            </a:pPr>
            <a:endParaRPr lang="en-US" sz="2800" b="1" dirty="0"/>
          </a:p>
          <a:p>
            <a:pPr lvl="0">
              <a:spcBef>
                <a:spcPts val="0"/>
              </a:spcBef>
              <a:buNone/>
            </a:pPr>
            <a:r>
              <a:rPr lang="en-US" sz="2800" dirty="0" smtClean="0"/>
              <a:t>Passive </a:t>
            </a:r>
            <a:r>
              <a:rPr lang="en-US" sz="2800" dirty="0"/>
              <a:t>lectures: 55% higher DFW</a:t>
            </a:r>
          </a:p>
          <a:p>
            <a:pPr lvl="0">
              <a:spcBef>
                <a:spcPts val="0"/>
              </a:spcBef>
              <a:buNone/>
            </a:pPr>
            <a:r>
              <a:rPr lang="en-US" sz="2800" dirty="0"/>
              <a:t>Conclusion?</a:t>
            </a:r>
          </a:p>
          <a:p>
            <a:pPr lvl="0">
              <a:spcBef>
                <a:spcPts val="0"/>
              </a:spcBef>
              <a:buNone/>
            </a:pPr>
            <a:r>
              <a:rPr lang="en-US" sz="2800" dirty="0"/>
              <a:t>Medical metaphor:</a:t>
            </a:r>
          </a:p>
          <a:p>
            <a:pPr lvl="0">
              <a:spcBef>
                <a:spcPts val="0"/>
              </a:spcBef>
              <a:buNone/>
            </a:pPr>
            <a:r>
              <a:rPr lang="en-US" sz="2800" dirty="0"/>
              <a:t>	    Passive Lectures = Professional Malpractice</a:t>
            </a:r>
          </a:p>
          <a:p>
            <a:pPr lvl="0">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1435042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What is Active Learning?</a:t>
            </a:r>
            <a:endParaRPr lang="en-US" dirty="0">
              <a:effectLst/>
            </a:endParaRPr>
          </a:p>
        </p:txBody>
      </p:sp>
      <p:sp>
        <p:nvSpPr>
          <p:cNvPr id="3" name="Content Placeholder 2"/>
          <p:cNvSpPr>
            <a:spLocks noGrp="1"/>
          </p:cNvSpPr>
          <p:nvPr>
            <p:ph idx="1"/>
          </p:nvPr>
        </p:nvSpPr>
        <p:spPr/>
        <p:txBody>
          <a:bodyPr/>
          <a:lstStyle/>
          <a:p>
            <a:r>
              <a:rPr lang="en-US" sz="2800" dirty="0"/>
              <a:t>Active learning is "anything that involves students in doing things and thinking about the things they are doing" (</a:t>
            </a:r>
            <a:r>
              <a:rPr lang="en-US" sz="2800" dirty="0" err="1"/>
              <a:t>Bonwell</a:t>
            </a:r>
            <a:r>
              <a:rPr lang="en-US" sz="2800" dirty="0"/>
              <a:t> &amp; </a:t>
            </a:r>
            <a:r>
              <a:rPr lang="en-US" sz="2800" dirty="0" err="1"/>
              <a:t>Eison</a:t>
            </a:r>
            <a:r>
              <a:rPr lang="en-US" sz="2800" dirty="0"/>
              <a:t>, 1991, p. 2).</a:t>
            </a:r>
          </a:p>
          <a:p>
            <a:r>
              <a:rPr lang="en-US" sz="2800" dirty="0"/>
              <a:t>An approach to instruction in which students engage </a:t>
            </a:r>
            <a:r>
              <a:rPr lang="en-US" sz="2800" dirty="0" smtClean="0"/>
              <a:t>with the </a:t>
            </a:r>
            <a:r>
              <a:rPr lang="en-US" sz="2800" dirty="0"/>
              <a:t>material they study through reading, writing, talking, listening, and reflecting.  Active learning strategies can be as short as a few minutes long.</a:t>
            </a:r>
          </a:p>
          <a:p>
            <a:endParaRPr lang="en-US" dirty="0"/>
          </a:p>
        </p:txBody>
      </p:sp>
    </p:spTree>
    <p:extLst>
      <p:ext uri="{BB962C8B-B14F-4D97-AF65-F5344CB8AC3E}">
        <p14:creationId xmlns:p14="http://schemas.microsoft.com/office/powerpoint/2010/main" val="2775001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Why Incorporate Active Learning?</a:t>
            </a:r>
            <a:endParaRPr lang="en-US" sz="4000" dirty="0">
              <a:effectLst/>
            </a:endParaRPr>
          </a:p>
        </p:txBody>
      </p:sp>
      <p:sp>
        <p:nvSpPr>
          <p:cNvPr id="3" name="Content Placeholder 2"/>
          <p:cNvSpPr>
            <a:spLocks noGrp="1"/>
          </p:cNvSpPr>
          <p:nvPr>
            <p:ph idx="1"/>
          </p:nvPr>
        </p:nvSpPr>
        <p:spPr/>
        <p:txBody>
          <a:bodyPr/>
          <a:lstStyle/>
          <a:p>
            <a:r>
              <a:rPr lang="en-US" sz="2800" dirty="0"/>
              <a:t>Reinforces important material, concepts, and skills.</a:t>
            </a:r>
          </a:p>
          <a:p>
            <a:r>
              <a:rPr lang="en-US" sz="2800" dirty="0"/>
              <a:t>Provides more frequent and immediate feedback to students.</a:t>
            </a:r>
          </a:p>
          <a:p>
            <a:r>
              <a:rPr lang="en-US" sz="2800" dirty="0"/>
              <a:t>Addresses different student learning styles.</a:t>
            </a:r>
          </a:p>
          <a:p>
            <a:r>
              <a:rPr lang="en-US" sz="2800" dirty="0"/>
              <a:t>Provides students with an opportunity to think about, talk about, and process course material.</a:t>
            </a:r>
          </a:p>
          <a:p>
            <a:r>
              <a:rPr lang="en-US" sz="2800" dirty="0"/>
              <a:t>Creates personal connections to the material for students, which increases their motivation to learn.</a:t>
            </a:r>
          </a:p>
          <a:p>
            <a:endParaRPr lang="en-US" dirty="0"/>
          </a:p>
        </p:txBody>
      </p:sp>
    </p:spTree>
    <p:extLst>
      <p:ext uri="{BB962C8B-B14F-4D97-AF65-F5344CB8AC3E}">
        <p14:creationId xmlns:p14="http://schemas.microsoft.com/office/powerpoint/2010/main" val="3174017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Why Incorporate Active Learning?</a:t>
            </a:r>
            <a:endParaRPr lang="en-US" sz="4000" dirty="0">
              <a:effectLst/>
            </a:endParaRPr>
          </a:p>
        </p:txBody>
      </p:sp>
      <p:sp>
        <p:nvSpPr>
          <p:cNvPr id="3" name="Content Placeholder 2"/>
          <p:cNvSpPr>
            <a:spLocks noGrp="1"/>
          </p:cNvSpPr>
          <p:nvPr>
            <p:ph idx="1"/>
          </p:nvPr>
        </p:nvSpPr>
        <p:spPr/>
        <p:txBody>
          <a:bodyPr/>
          <a:lstStyle/>
          <a:p>
            <a:r>
              <a:rPr lang="en-US" sz="2800" dirty="0"/>
              <a:t>Allows students to practice important skills, such as collaboration, through pair and group work.</a:t>
            </a:r>
          </a:p>
          <a:p>
            <a:r>
              <a:rPr lang="en-US" sz="2800" dirty="0"/>
              <a:t>Builds self-esteem through conversations with other students.</a:t>
            </a:r>
          </a:p>
          <a:p>
            <a:r>
              <a:rPr lang="en-US" sz="2800" dirty="0"/>
              <a:t>Creates a sense of community in the classroom through increased student-student and instructor-student interaction.</a:t>
            </a:r>
          </a:p>
          <a:p>
            <a:endParaRPr lang="en-US" dirty="0"/>
          </a:p>
        </p:txBody>
      </p:sp>
    </p:spTree>
    <p:extLst>
      <p:ext uri="{BB962C8B-B14F-4D97-AF65-F5344CB8AC3E}">
        <p14:creationId xmlns:p14="http://schemas.microsoft.com/office/powerpoint/2010/main" val="1974612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Three Sided Approach</a:t>
            </a:r>
            <a:endParaRPr lang="en-US" dirty="0">
              <a:effectLst/>
            </a:endParaRPr>
          </a:p>
        </p:txBody>
      </p:sp>
      <p:sp>
        <p:nvSpPr>
          <p:cNvPr id="3" name="Content Placeholder 2"/>
          <p:cNvSpPr>
            <a:spLocks noGrp="1"/>
          </p:cNvSpPr>
          <p:nvPr>
            <p:ph idx="1"/>
          </p:nvPr>
        </p:nvSpPr>
        <p:spPr/>
        <p:txBody>
          <a:bodyPr/>
          <a:lstStyle/>
          <a:p>
            <a:r>
              <a:rPr lang="en-US" dirty="0" smtClean="0"/>
              <a:t>Technologies Designed to Promote Active Learning </a:t>
            </a:r>
          </a:p>
          <a:p>
            <a:pPr marL="457200" lvl="1" indent="0">
              <a:buNone/>
            </a:pPr>
            <a:endParaRPr lang="en-US" dirty="0" smtClean="0"/>
          </a:p>
          <a:p>
            <a:r>
              <a:rPr lang="en-US" dirty="0" smtClean="0"/>
              <a:t>Activities Known to Promote Active Learning</a:t>
            </a:r>
          </a:p>
          <a:p>
            <a:pPr marL="457200" lvl="1" indent="0">
              <a:buNone/>
            </a:pPr>
            <a:endParaRPr lang="en-US" dirty="0" smtClean="0"/>
          </a:p>
          <a:p>
            <a:r>
              <a:rPr lang="en-US" dirty="0" smtClean="0"/>
              <a:t>Pedagogical Strategies Useful in Implementing Active Learning.</a:t>
            </a:r>
          </a:p>
          <a:p>
            <a:endParaRPr lang="en-US" dirty="0"/>
          </a:p>
        </p:txBody>
      </p:sp>
    </p:spTree>
    <p:extLst>
      <p:ext uri="{BB962C8B-B14F-4D97-AF65-F5344CB8AC3E}">
        <p14:creationId xmlns:p14="http://schemas.microsoft.com/office/powerpoint/2010/main" val="2348084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Let’s Start from the Beginning</a:t>
            </a:r>
            <a:endParaRPr lang="en-US" b="1" dirty="0">
              <a:effectLst/>
            </a:endParaRPr>
          </a:p>
        </p:txBody>
      </p:sp>
      <p:sp>
        <p:nvSpPr>
          <p:cNvPr id="3" name="Content Placeholder 2"/>
          <p:cNvSpPr>
            <a:spLocks noGrp="1"/>
          </p:cNvSpPr>
          <p:nvPr>
            <p:ph idx="1"/>
          </p:nvPr>
        </p:nvSpPr>
        <p:spPr/>
        <p:txBody>
          <a:bodyPr/>
          <a:lstStyle/>
          <a:p>
            <a:r>
              <a:rPr lang="en-US" sz="3600" dirty="0" smtClean="0"/>
              <a:t>Before Day 1…</a:t>
            </a:r>
          </a:p>
          <a:p>
            <a:pPr lvl="1"/>
            <a:r>
              <a:rPr lang="en-US" sz="3200" dirty="0" smtClean="0"/>
              <a:t>Develop Your Classroom Culture</a:t>
            </a:r>
          </a:p>
          <a:p>
            <a:pPr lvl="2"/>
            <a:r>
              <a:rPr lang="en-US" sz="2800" dirty="0" smtClean="0"/>
              <a:t>What do you want your learning environment to sound like, feel like, look like, be like?</a:t>
            </a:r>
          </a:p>
          <a:p>
            <a:pPr lvl="2"/>
            <a:r>
              <a:rPr lang="en-US" sz="2800" dirty="0" smtClean="0"/>
              <a:t>What are the roles and responsibilities of the teacher? Of the students?</a:t>
            </a:r>
          </a:p>
          <a:p>
            <a:pPr lvl="2"/>
            <a:r>
              <a:rPr lang="en-US" sz="2800" dirty="0" smtClean="0"/>
              <a:t>Translate all of this into your syllabus and course overview/welcome materials.</a:t>
            </a:r>
            <a:endParaRPr lang="en-US" sz="2800" dirty="0"/>
          </a:p>
        </p:txBody>
      </p:sp>
    </p:spTree>
    <p:extLst>
      <p:ext uri="{BB962C8B-B14F-4D97-AF65-F5344CB8AC3E}">
        <p14:creationId xmlns:p14="http://schemas.microsoft.com/office/powerpoint/2010/main" val="3951845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How Do We Get Students To Engage With </a:t>
            </a:r>
            <a:r>
              <a:rPr lang="en-US" b="1" dirty="0">
                <a:effectLst/>
              </a:rPr>
              <a:t>T</a:t>
            </a:r>
            <a:r>
              <a:rPr lang="en-US" b="1" dirty="0" smtClean="0">
                <a:effectLst/>
              </a:rPr>
              <a:t>his Material?</a:t>
            </a:r>
            <a:endParaRPr lang="en-US" b="1" dirty="0">
              <a:effectLst/>
            </a:endParaRPr>
          </a:p>
        </p:txBody>
      </p:sp>
      <p:sp>
        <p:nvSpPr>
          <p:cNvPr id="3" name="Content Placeholder 2"/>
          <p:cNvSpPr>
            <a:spLocks noGrp="1"/>
          </p:cNvSpPr>
          <p:nvPr>
            <p:ph idx="1"/>
          </p:nvPr>
        </p:nvSpPr>
        <p:spPr/>
        <p:txBody>
          <a:bodyPr/>
          <a:lstStyle/>
          <a:p>
            <a:endParaRPr lang="en-US" sz="1000" dirty="0" smtClean="0"/>
          </a:p>
          <a:p>
            <a:r>
              <a:rPr lang="en-US" sz="3600" dirty="0" smtClean="0"/>
              <a:t>Scavenger Hunt</a:t>
            </a:r>
          </a:p>
          <a:p>
            <a:endParaRPr lang="en-US" sz="3600" dirty="0" smtClean="0"/>
          </a:p>
          <a:p>
            <a:r>
              <a:rPr lang="en-US" sz="3600" dirty="0" smtClean="0"/>
              <a:t>Course Overview Quiz</a:t>
            </a:r>
          </a:p>
          <a:p>
            <a:endParaRPr lang="en-US" sz="3600" dirty="0" smtClean="0"/>
          </a:p>
          <a:p>
            <a:r>
              <a:rPr lang="en-US" sz="3600" dirty="0" smtClean="0"/>
              <a:t>Pecha Kucha</a:t>
            </a:r>
            <a:endParaRPr lang="en-US" dirty="0"/>
          </a:p>
          <a:p>
            <a:pPr marL="0" indent="0">
              <a:buNone/>
            </a:pPr>
            <a:endParaRPr lang="en-US" sz="3600" dirty="0"/>
          </a:p>
        </p:txBody>
      </p:sp>
    </p:spTree>
    <p:extLst>
      <p:ext uri="{BB962C8B-B14F-4D97-AF65-F5344CB8AC3E}">
        <p14:creationId xmlns:p14="http://schemas.microsoft.com/office/powerpoint/2010/main" val="2947085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Build A Community</a:t>
            </a:r>
            <a:endParaRPr lang="en-US" b="1" dirty="0">
              <a:effectLst/>
            </a:endParaRPr>
          </a:p>
        </p:txBody>
      </p:sp>
      <p:sp>
        <p:nvSpPr>
          <p:cNvPr id="3" name="Content Placeholder 2"/>
          <p:cNvSpPr>
            <a:spLocks noGrp="1"/>
          </p:cNvSpPr>
          <p:nvPr>
            <p:ph idx="1"/>
          </p:nvPr>
        </p:nvSpPr>
        <p:spPr/>
        <p:txBody>
          <a:bodyPr/>
          <a:lstStyle/>
          <a:p>
            <a:endParaRPr lang="en-US" dirty="0" smtClean="0"/>
          </a:p>
          <a:p>
            <a:r>
              <a:rPr lang="en-US" dirty="0" smtClean="0"/>
              <a:t>First 2-3 weeks of class are critical to fostering the classroom culture you desire and building an inclusive community of learners.</a:t>
            </a:r>
          </a:p>
          <a:p>
            <a:r>
              <a:rPr lang="en-US" dirty="0" smtClean="0"/>
              <a:t>An active and engaged classroom begins with students getting to know you and their classmates.</a:t>
            </a:r>
            <a:endParaRPr lang="en-US" dirty="0"/>
          </a:p>
        </p:txBody>
      </p:sp>
    </p:spTree>
    <p:extLst>
      <p:ext uri="{BB962C8B-B14F-4D97-AF65-F5344CB8AC3E}">
        <p14:creationId xmlns:p14="http://schemas.microsoft.com/office/powerpoint/2010/main" val="1785608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effectLst/>
              </a:rPr>
              <a:t>Ice Breakers &amp; Personal Introductions…That Don’t Suck!</a:t>
            </a:r>
            <a:endParaRPr lang="en-US" sz="4000" b="1" dirty="0">
              <a:effectLst/>
            </a:endParaRPr>
          </a:p>
        </p:txBody>
      </p:sp>
      <p:sp>
        <p:nvSpPr>
          <p:cNvPr id="3" name="Content Placeholder 2"/>
          <p:cNvSpPr>
            <a:spLocks noGrp="1"/>
          </p:cNvSpPr>
          <p:nvPr>
            <p:ph idx="1"/>
          </p:nvPr>
        </p:nvSpPr>
        <p:spPr/>
        <p:txBody>
          <a:bodyPr/>
          <a:lstStyle/>
          <a:p>
            <a:endParaRPr lang="en-US" dirty="0" smtClean="0"/>
          </a:p>
          <a:p>
            <a:r>
              <a:rPr lang="en-US" dirty="0" smtClean="0"/>
              <a:t>Story of Your Name</a:t>
            </a:r>
          </a:p>
          <a:p>
            <a:r>
              <a:rPr lang="en-US" dirty="0" smtClean="0"/>
              <a:t>Two Truths and One </a:t>
            </a:r>
            <a:r>
              <a:rPr lang="en-US" dirty="0"/>
              <a:t>L</a:t>
            </a:r>
            <a:r>
              <a:rPr lang="en-US" dirty="0" smtClean="0"/>
              <a:t>ie</a:t>
            </a:r>
          </a:p>
          <a:p>
            <a:r>
              <a:rPr lang="en-US" dirty="0" smtClean="0"/>
              <a:t>Word Clouds</a:t>
            </a:r>
          </a:p>
          <a:p>
            <a:r>
              <a:rPr lang="en-US" dirty="0" smtClean="0"/>
              <a:t>Championing Statements</a:t>
            </a:r>
          </a:p>
        </p:txBody>
      </p:sp>
    </p:spTree>
    <p:extLst>
      <p:ext uri="{BB962C8B-B14F-4D97-AF65-F5344CB8AC3E}">
        <p14:creationId xmlns:p14="http://schemas.microsoft.com/office/powerpoint/2010/main" val="4157072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Our Challenge</a:t>
            </a:r>
            <a:endParaRPr lang="en-US" b="1" dirty="0">
              <a:effectLst/>
            </a:endParaRPr>
          </a:p>
        </p:txBody>
      </p:sp>
      <p:sp>
        <p:nvSpPr>
          <p:cNvPr id="3" name="Content Placeholder 2"/>
          <p:cNvSpPr>
            <a:spLocks noGrp="1"/>
          </p:cNvSpPr>
          <p:nvPr>
            <p:ph idx="1"/>
          </p:nvPr>
        </p:nvSpPr>
        <p:spPr/>
        <p:txBody>
          <a:bodyPr/>
          <a:lstStyle/>
          <a:p>
            <a:r>
              <a:rPr lang="en-US" sz="2800" dirty="0" smtClean="0"/>
              <a:t>To have an adequate number of people for STEM jobs, we (universities and colleges) need to produce 1 million ADDITIONAL graduates with STEM degrees over the next decade.</a:t>
            </a:r>
          </a:p>
          <a:p>
            <a:pPr marL="457200" lvl="1" indent="0">
              <a:buNone/>
            </a:pPr>
            <a:endParaRPr lang="en-US" dirty="0" smtClean="0"/>
          </a:p>
          <a:p>
            <a:r>
              <a:rPr lang="en-US" sz="2800" dirty="0" smtClean="0"/>
              <a:t>“The first two years of college are the most critical to the retention and recruitment of STEM majors” (</a:t>
            </a:r>
            <a:r>
              <a:rPr lang="en-US" sz="2800" dirty="0" err="1" smtClean="0"/>
              <a:t>Holdren</a:t>
            </a:r>
            <a:r>
              <a:rPr lang="en-US" sz="2800" dirty="0" smtClean="0"/>
              <a:t> &amp; Lander, 2012, p. ii)</a:t>
            </a:r>
            <a:endParaRPr lang="en-US" sz="2800" dirty="0"/>
          </a:p>
        </p:txBody>
      </p:sp>
    </p:spTree>
    <p:extLst>
      <p:ext uri="{BB962C8B-B14F-4D97-AF65-F5344CB8AC3E}">
        <p14:creationId xmlns:p14="http://schemas.microsoft.com/office/powerpoint/2010/main" val="1142113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Story of Your Name</a:t>
            </a:r>
            <a:endParaRPr lang="en-US" b="1" dirty="0">
              <a:effectLst/>
            </a:endParaRPr>
          </a:p>
        </p:txBody>
      </p:sp>
      <p:sp>
        <p:nvSpPr>
          <p:cNvPr id="3" name="Content Placeholder 2"/>
          <p:cNvSpPr>
            <a:spLocks noGrp="1"/>
          </p:cNvSpPr>
          <p:nvPr>
            <p:ph idx="1"/>
          </p:nvPr>
        </p:nvSpPr>
        <p:spPr/>
        <p:txBody>
          <a:bodyPr/>
          <a:lstStyle/>
          <a:p>
            <a:r>
              <a:rPr lang="en-US" dirty="0" smtClean="0"/>
              <a:t>Share with the class the story of how you got your name.</a:t>
            </a:r>
          </a:p>
          <a:p>
            <a:pPr marL="0" indent="0">
              <a:buNone/>
            </a:pPr>
            <a:endParaRPr lang="en-US" dirty="0" smtClean="0"/>
          </a:p>
          <a:p>
            <a:r>
              <a:rPr lang="en-US" dirty="0" smtClean="0"/>
              <a:t>Get into groups of 3-4 and share your story.</a:t>
            </a:r>
          </a:p>
          <a:p>
            <a:endParaRPr lang="en-US" dirty="0"/>
          </a:p>
          <a:p>
            <a:r>
              <a:rPr lang="en-US" dirty="0" smtClean="0"/>
              <a:t>Can do this online in a threaded discussion or voice thread.</a:t>
            </a:r>
            <a:endParaRPr lang="en-US" dirty="0"/>
          </a:p>
        </p:txBody>
      </p:sp>
    </p:spTree>
    <p:extLst>
      <p:ext uri="{BB962C8B-B14F-4D97-AF65-F5344CB8AC3E}">
        <p14:creationId xmlns:p14="http://schemas.microsoft.com/office/powerpoint/2010/main" val="841800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Two Truths and One Lie</a:t>
            </a:r>
            <a:endParaRPr lang="en-US" b="1" dirty="0">
              <a:effectLst/>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As a personal introduction activity:</a:t>
            </a:r>
          </a:p>
          <a:p>
            <a:r>
              <a:rPr lang="en-US" dirty="0">
                <a:hlinkClick r:id="rId3"/>
              </a:rPr>
              <a:t>https://</a:t>
            </a:r>
            <a:r>
              <a:rPr lang="en-US" dirty="0" smtClean="0">
                <a:hlinkClick r:id="rId3"/>
              </a:rPr>
              <a:t>ucdenver.instructure.com/courses/348532/discussion_topics/481677</a:t>
            </a:r>
            <a:endParaRPr lang="en-US" dirty="0" smtClean="0"/>
          </a:p>
          <a:p>
            <a:endParaRPr lang="en-US" dirty="0" smtClean="0"/>
          </a:p>
          <a:p>
            <a:r>
              <a:rPr lang="en-US" dirty="0" smtClean="0"/>
              <a:t>Can </a:t>
            </a:r>
            <a:r>
              <a:rPr lang="en-US" dirty="0"/>
              <a:t>also be used as </a:t>
            </a:r>
            <a:r>
              <a:rPr lang="en-US" dirty="0" smtClean="0"/>
              <a:t>an activity to engage students with the mathematics content.</a:t>
            </a:r>
            <a:endParaRPr lang="en-US" dirty="0"/>
          </a:p>
          <a:p>
            <a:pPr marL="0" indent="0">
              <a:buNone/>
            </a:pPr>
            <a:endParaRPr lang="en-US" dirty="0" smtClean="0"/>
          </a:p>
        </p:txBody>
      </p:sp>
    </p:spTree>
    <p:extLst>
      <p:ext uri="{BB962C8B-B14F-4D97-AF65-F5344CB8AC3E}">
        <p14:creationId xmlns:p14="http://schemas.microsoft.com/office/powerpoint/2010/main" val="3746624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Two Truths and One Lie</a:t>
            </a:r>
            <a:endParaRPr lang="en-US" b="1" dirty="0">
              <a:effectLst/>
            </a:endParaRPr>
          </a:p>
        </p:txBody>
      </p:sp>
      <p:pic>
        <p:nvPicPr>
          <p:cNvPr id="4" name="Content Placeholder 3"/>
          <p:cNvPicPr>
            <a:picLocks noGrp="1" noChangeAspect="1"/>
          </p:cNvPicPr>
          <p:nvPr>
            <p:ph idx="1"/>
          </p:nvPr>
        </p:nvPicPr>
        <p:blipFill>
          <a:blip r:embed="rId2"/>
          <a:stretch>
            <a:fillRect/>
          </a:stretch>
        </p:blipFill>
        <p:spPr>
          <a:xfrm>
            <a:off x="1986308" y="1600200"/>
            <a:ext cx="6122502" cy="5029200"/>
          </a:xfrm>
          <a:prstGeom prst="rect">
            <a:avLst/>
          </a:prstGeom>
        </p:spPr>
      </p:pic>
    </p:spTree>
    <p:extLst>
      <p:ext uri="{BB962C8B-B14F-4D97-AF65-F5344CB8AC3E}">
        <p14:creationId xmlns:p14="http://schemas.microsoft.com/office/powerpoint/2010/main" val="854140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Word Clouds</a:t>
            </a:r>
            <a:endParaRPr lang="en-US" b="1" dirty="0">
              <a:effectLst/>
            </a:endParaRPr>
          </a:p>
        </p:txBody>
      </p:sp>
      <p:pic>
        <p:nvPicPr>
          <p:cNvPr id="4" name="Content Placeholder 3"/>
          <p:cNvPicPr>
            <a:picLocks noGrp="1"/>
          </p:cNvPicPr>
          <p:nvPr>
            <p:ph idx="1"/>
          </p:nvPr>
        </p:nvPicPr>
        <p:blipFill>
          <a:blip r:embed="rId3" cstate="print"/>
          <a:srcRect/>
          <a:stretch>
            <a:fillRect/>
          </a:stretch>
        </p:blipFill>
        <p:spPr bwMode="auto">
          <a:xfrm>
            <a:off x="1480939" y="1981200"/>
            <a:ext cx="7318771" cy="4114800"/>
          </a:xfrm>
          <a:prstGeom prst="rect">
            <a:avLst/>
          </a:prstGeom>
          <a:noFill/>
          <a:ln w="9525">
            <a:noFill/>
            <a:miter lim="800000"/>
            <a:headEnd/>
            <a:tailEnd/>
          </a:ln>
        </p:spPr>
      </p:pic>
    </p:spTree>
    <p:extLst>
      <p:ext uri="{BB962C8B-B14F-4D97-AF65-F5344CB8AC3E}">
        <p14:creationId xmlns:p14="http://schemas.microsoft.com/office/powerpoint/2010/main" val="664520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Championing Statements</a:t>
            </a:r>
            <a:endParaRPr lang="en-US" b="1" dirty="0">
              <a:effectLst/>
            </a:endParaRPr>
          </a:p>
        </p:txBody>
      </p:sp>
      <p:sp>
        <p:nvSpPr>
          <p:cNvPr id="3" name="Content Placeholder 2"/>
          <p:cNvSpPr>
            <a:spLocks noGrp="1"/>
          </p:cNvSpPr>
          <p:nvPr>
            <p:ph idx="1"/>
          </p:nvPr>
        </p:nvSpPr>
        <p:spPr/>
        <p:txBody>
          <a:bodyPr/>
          <a:lstStyle/>
          <a:p>
            <a:r>
              <a:rPr lang="en-US" dirty="0" smtClean="0"/>
              <a:t>What are you a champion of?</a:t>
            </a:r>
          </a:p>
          <a:p>
            <a:pPr lvl="1"/>
            <a:r>
              <a:rPr lang="en-US" dirty="0" smtClean="0"/>
              <a:t>In this course?</a:t>
            </a:r>
          </a:p>
          <a:p>
            <a:pPr lvl="1"/>
            <a:r>
              <a:rPr lang="en-US" dirty="0" smtClean="0"/>
              <a:t>In your life?</a:t>
            </a:r>
          </a:p>
          <a:p>
            <a:pPr marL="457200" lvl="1" indent="0">
              <a:buNone/>
            </a:pPr>
            <a:endParaRPr lang="en-US" dirty="0" smtClean="0"/>
          </a:p>
          <a:p>
            <a:pPr marL="457200" lvl="1" indent="0">
              <a:buNone/>
            </a:pPr>
            <a:r>
              <a:rPr lang="en-US" sz="2400" dirty="0" smtClean="0"/>
              <a:t>I am a healer and teacher of personal empowerment and self-expression. I am an artist who creates aha moments and dances with the inspired actions of my students. I am a champion of people becoming the artist of their own lives creating their truth and power with brushstrokes of unconditional love.</a:t>
            </a:r>
            <a:endParaRPr lang="en-US" sz="2400" dirty="0"/>
          </a:p>
        </p:txBody>
      </p:sp>
    </p:spTree>
    <p:extLst>
      <p:ext uri="{BB962C8B-B14F-4D97-AF65-F5344CB8AC3E}">
        <p14:creationId xmlns:p14="http://schemas.microsoft.com/office/powerpoint/2010/main" val="4256575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609600"/>
            <a:ext cx="7772400" cy="1143000"/>
          </a:xfrm>
        </p:spPr>
        <p:txBody>
          <a:bodyPr/>
          <a:lstStyle/>
          <a:p>
            <a:r>
              <a:rPr lang="en-US" b="1" dirty="0" smtClean="0">
                <a:effectLst/>
              </a:rPr>
              <a:t>Modules</a:t>
            </a:r>
            <a:endParaRPr lang="en-US" b="1" dirty="0">
              <a:effectLst/>
            </a:endParaRPr>
          </a:p>
        </p:txBody>
      </p:sp>
      <p:sp>
        <p:nvSpPr>
          <p:cNvPr id="3" name="Content Placeholder 2"/>
          <p:cNvSpPr>
            <a:spLocks noGrp="1"/>
          </p:cNvSpPr>
          <p:nvPr>
            <p:ph idx="4294967295"/>
          </p:nvPr>
        </p:nvSpPr>
        <p:spPr>
          <a:xfrm>
            <a:off x="1371600" y="1981200"/>
            <a:ext cx="7772400" cy="4114800"/>
          </a:xfrm>
        </p:spPr>
        <p:txBody>
          <a:bodyPr/>
          <a:lstStyle/>
          <a:p>
            <a:r>
              <a:rPr lang="en-US" dirty="0" smtClean="0"/>
              <a:t>Organize by Week</a:t>
            </a:r>
          </a:p>
          <a:p>
            <a:r>
              <a:rPr lang="en-US" dirty="0"/>
              <a:t>Create a Home </a:t>
            </a:r>
            <a:r>
              <a:rPr lang="en-US" dirty="0" smtClean="0"/>
              <a:t>Page – Weekly Overview</a:t>
            </a:r>
            <a:endParaRPr lang="en-US" dirty="0"/>
          </a:p>
          <a:p>
            <a:r>
              <a:rPr lang="en-US" dirty="0" smtClean="0"/>
              <a:t>Imbed </a:t>
            </a:r>
            <a:r>
              <a:rPr lang="en-US" dirty="0"/>
              <a:t>Links</a:t>
            </a:r>
          </a:p>
          <a:p>
            <a:r>
              <a:rPr lang="en-US" dirty="0" smtClean="0"/>
              <a:t>Give Students Something to Engage With.</a:t>
            </a:r>
          </a:p>
          <a:p>
            <a:pPr lvl="1"/>
            <a:r>
              <a:rPr lang="en-US" dirty="0"/>
              <a:t>ThingLink</a:t>
            </a:r>
          </a:p>
          <a:p>
            <a:pPr lvl="1"/>
            <a:r>
              <a:rPr lang="en-US" dirty="0" smtClean="0"/>
              <a:t>Video</a:t>
            </a:r>
          </a:p>
          <a:p>
            <a:pPr lvl="1"/>
            <a:r>
              <a:rPr lang="en-US" dirty="0" smtClean="0"/>
              <a:t>Images</a:t>
            </a:r>
          </a:p>
          <a:p>
            <a:pPr lvl="1"/>
            <a:r>
              <a:rPr lang="en-US" dirty="0" smtClean="0"/>
              <a:t>Fun Math Facts</a:t>
            </a:r>
          </a:p>
        </p:txBody>
      </p:sp>
    </p:spTree>
    <p:extLst>
      <p:ext uri="{BB962C8B-B14F-4D97-AF65-F5344CB8AC3E}">
        <p14:creationId xmlns:p14="http://schemas.microsoft.com/office/powerpoint/2010/main" val="2510969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62000" y="990600"/>
            <a:ext cx="8110261" cy="4953000"/>
          </a:xfrm>
          <a:prstGeom prst="rect">
            <a:avLst/>
          </a:prstGeom>
        </p:spPr>
      </p:pic>
    </p:spTree>
    <p:extLst>
      <p:ext uri="{BB962C8B-B14F-4D97-AF65-F5344CB8AC3E}">
        <p14:creationId xmlns:p14="http://schemas.microsoft.com/office/powerpoint/2010/main" val="1556959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981200" y="457200"/>
            <a:ext cx="6952381" cy="5838095"/>
          </a:xfrm>
          <a:prstGeom prst="rect">
            <a:avLst/>
          </a:prstGeom>
        </p:spPr>
      </p:pic>
    </p:spTree>
    <p:extLst>
      <p:ext uri="{BB962C8B-B14F-4D97-AF65-F5344CB8AC3E}">
        <p14:creationId xmlns:p14="http://schemas.microsoft.com/office/powerpoint/2010/main" val="4218801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ThingLink</a:t>
            </a:r>
            <a:endParaRPr lang="en-US" b="1" dirty="0">
              <a:effectLst/>
            </a:endParaRPr>
          </a:p>
        </p:txBody>
      </p:sp>
      <p:sp>
        <p:nvSpPr>
          <p:cNvPr id="3" name="Content Placeholder 2"/>
          <p:cNvSpPr>
            <a:spLocks noGrp="1"/>
          </p:cNvSpPr>
          <p:nvPr>
            <p:ph idx="1"/>
          </p:nvPr>
        </p:nvSpPr>
        <p:spPr/>
        <p:txBody>
          <a:bodyPr/>
          <a:lstStyle/>
          <a:p>
            <a:endParaRPr lang="en-US" dirty="0" smtClean="0">
              <a:hlinkClick r:id="rId3"/>
            </a:endParaRPr>
          </a:p>
          <a:p>
            <a:r>
              <a:rPr lang="en-US" dirty="0" smtClean="0">
                <a:hlinkClick r:id="rId3"/>
              </a:rPr>
              <a:t>https</a:t>
            </a:r>
            <a:r>
              <a:rPr lang="en-US" dirty="0">
                <a:hlinkClick r:id="rId3"/>
              </a:rPr>
              <a:t>://www.thinglink.com/scene/891741072688939009</a:t>
            </a:r>
            <a:endParaRPr lang="en-US" dirty="0"/>
          </a:p>
          <a:p>
            <a:endParaRPr lang="en-US" dirty="0"/>
          </a:p>
        </p:txBody>
      </p:sp>
    </p:spTree>
    <p:extLst>
      <p:ext uri="{BB962C8B-B14F-4D97-AF65-F5344CB8AC3E}">
        <p14:creationId xmlns:p14="http://schemas.microsoft.com/office/powerpoint/2010/main" val="107153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Improve Discussions</a:t>
            </a:r>
            <a:endParaRPr lang="en-US" b="1" dirty="0">
              <a:effectLst/>
            </a:endParaRPr>
          </a:p>
        </p:txBody>
      </p:sp>
      <p:sp>
        <p:nvSpPr>
          <p:cNvPr id="3" name="Content Placeholder 2"/>
          <p:cNvSpPr>
            <a:spLocks noGrp="1"/>
          </p:cNvSpPr>
          <p:nvPr>
            <p:ph idx="1"/>
          </p:nvPr>
        </p:nvSpPr>
        <p:spPr/>
        <p:txBody>
          <a:bodyPr/>
          <a:lstStyle/>
          <a:p>
            <a:r>
              <a:rPr lang="en-US" dirty="0" smtClean="0"/>
              <a:t>Get at each student’s perspective.</a:t>
            </a:r>
          </a:p>
          <a:p>
            <a:r>
              <a:rPr lang="en-US" dirty="0" smtClean="0"/>
              <a:t>Include videos and graphics to engage students with the content.</a:t>
            </a:r>
          </a:p>
          <a:p>
            <a:r>
              <a:rPr lang="en-US" dirty="0" smtClean="0"/>
              <a:t>Use games, polls, simulations, and mind maps to foster a discussion.</a:t>
            </a:r>
          </a:p>
          <a:p>
            <a:pPr lvl="1"/>
            <a:r>
              <a:rPr lang="en-US" dirty="0" err="1" smtClean="0"/>
              <a:t>Kahoot</a:t>
            </a:r>
            <a:endParaRPr lang="en-US" dirty="0" smtClean="0"/>
          </a:p>
          <a:p>
            <a:pPr lvl="1"/>
            <a:r>
              <a:rPr lang="en-US" dirty="0" err="1" smtClean="0"/>
              <a:t>Popplet</a:t>
            </a:r>
            <a:endParaRPr lang="en-US" dirty="0" smtClean="0"/>
          </a:p>
          <a:p>
            <a:pPr lvl="1"/>
            <a:r>
              <a:rPr lang="en-US" dirty="0" smtClean="0"/>
              <a:t>UMU</a:t>
            </a:r>
          </a:p>
          <a:p>
            <a:endParaRPr lang="en-US" dirty="0"/>
          </a:p>
        </p:txBody>
      </p:sp>
    </p:spTree>
    <p:extLst>
      <p:ext uri="{BB962C8B-B14F-4D97-AF65-F5344CB8AC3E}">
        <p14:creationId xmlns:p14="http://schemas.microsoft.com/office/powerpoint/2010/main" val="76471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Question?</a:t>
            </a:r>
            <a:endParaRPr lang="en-US" b="1" dirty="0">
              <a:effectLst/>
            </a:endParaRPr>
          </a:p>
        </p:txBody>
      </p:sp>
      <p:sp>
        <p:nvSpPr>
          <p:cNvPr id="3" name="Content Placeholder 2"/>
          <p:cNvSpPr>
            <a:spLocks noGrp="1"/>
          </p:cNvSpPr>
          <p:nvPr>
            <p:ph idx="1"/>
          </p:nvPr>
        </p:nvSpPr>
        <p:spPr/>
        <p:txBody>
          <a:bodyPr/>
          <a:lstStyle/>
          <a:p>
            <a:pPr marL="0" lvl="0" indent="0">
              <a:spcBef>
                <a:spcPts val="0"/>
              </a:spcBef>
              <a:spcAft>
                <a:spcPts val="0"/>
              </a:spcAft>
              <a:buClr>
                <a:schemeClr val="dk1"/>
              </a:buClr>
              <a:buSzPct val="25000"/>
              <a:buNone/>
            </a:pPr>
            <a:r>
              <a:rPr lang="en-US" dirty="0">
                <a:solidFill>
                  <a:schemeClr val="dk1"/>
                </a:solidFill>
                <a:ea typeface="Calibri"/>
                <a:cs typeface="Calibri"/>
                <a:sym typeface="Calibri"/>
              </a:rPr>
              <a:t>What percent of freshmen who </a:t>
            </a:r>
            <a:r>
              <a:rPr lang="en-US" i="1" dirty="0">
                <a:solidFill>
                  <a:schemeClr val="dk1"/>
                </a:solidFill>
                <a:ea typeface="Calibri"/>
                <a:cs typeface="Calibri"/>
                <a:sym typeface="Calibri"/>
              </a:rPr>
              <a:t>intend</a:t>
            </a:r>
            <a:r>
              <a:rPr lang="en-US" dirty="0">
                <a:solidFill>
                  <a:schemeClr val="dk1"/>
                </a:solidFill>
                <a:ea typeface="Calibri"/>
                <a:cs typeface="Calibri"/>
                <a:sym typeface="Calibri"/>
              </a:rPr>
              <a:t> to major in STEM (science, technology, engineering, mathematics) </a:t>
            </a:r>
            <a:r>
              <a:rPr lang="en-US" i="1" dirty="0">
                <a:solidFill>
                  <a:schemeClr val="dk1"/>
                </a:solidFill>
                <a:ea typeface="Calibri"/>
                <a:cs typeface="Calibri"/>
                <a:sym typeface="Calibri"/>
              </a:rPr>
              <a:t>actually</a:t>
            </a:r>
            <a:r>
              <a:rPr lang="en-US" dirty="0">
                <a:solidFill>
                  <a:schemeClr val="dk1"/>
                </a:solidFill>
                <a:ea typeface="Calibri"/>
                <a:cs typeface="Calibri"/>
                <a:sym typeface="Calibri"/>
              </a:rPr>
              <a:t> finish a STEM major?</a:t>
            </a:r>
          </a:p>
          <a:p>
            <a:pPr marL="0" lvl="0" indent="0">
              <a:spcBef>
                <a:spcPts val="640"/>
              </a:spcBef>
              <a:spcAft>
                <a:spcPts val="0"/>
              </a:spcAft>
              <a:buClr>
                <a:schemeClr val="dk1"/>
              </a:buClr>
              <a:buSzPct val="25000"/>
              <a:buNone/>
            </a:pPr>
            <a:endParaRPr lang="en-US" dirty="0">
              <a:solidFill>
                <a:schemeClr val="dk1"/>
              </a:solidFill>
              <a:ea typeface="Calibri"/>
              <a:cs typeface="Calibri"/>
              <a:sym typeface="Calibri"/>
            </a:endParaRPr>
          </a:p>
          <a:p>
            <a:pPr marL="0" lvl="0" indent="0">
              <a:spcBef>
                <a:spcPts val="960"/>
              </a:spcBef>
              <a:spcAft>
                <a:spcPts val="0"/>
              </a:spcAft>
              <a:buClr>
                <a:schemeClr val="dk1"/>
              </a:buClr>
              <a:buSzPct val="25000"/>
              <a:buNone/>
            </a:pPr>
            <a:r>
              <a:rPr lang="en-US" dirty="0">
                <a:solidFill>
                  <a:schemeClr val="dk1"/>
                </a:solidFill>
                <a:ea typeface="Calibri"/>
                <a:cs typeface="Calibri"/>
                <a:sym typeface="Calibri"/>
              </a:rPr>
              <a:t>A) &gt; 80%				B) 60 – 80%</a:t>
            </a:r>
          </a:p>
          <a:p>
            <a:pPr marL="0" lvl="0" indent="0">
              <a:spcBef>
                <a:spcPts val="960"/>
              </a:spcBef>
              <a:buClr>
                <a:schemeClr val="dk1"/>
              </a:buClr>
              <a:buSzPct val="25000"/>
              <a:buNone/>
            </a:pPr>
            <a:r>
              <a:rPr lang="en-US" dirty="0">
                <a:solidFill>
                  <a:schemeClr val="dk1"/>
                </a:solidFill>
                <a:ea typeface="Calibri"/>
                <a:cs typeface="Calibri"/>
                <a:sym typeface="Calibri"/>
              </a:rPr>
              <a:t>C) 40 – 60 %			D) &lt; 40 %</a:t>
            </a:r>
          </a:p>
          <a:p>
            <a:endParaRPr lang="en-US" dirty="0"/>
          </a:p>
        </p:txBody>
      </p:sp>
    </p:spTree>
    <p:extLst>
      <p:ext uri="{BB962C8B-B14F-4D97-AF65-F5344CB8AC3E}">
        <p14:creationId xmlns:p14="http://schemas.microsoft.com/office/powerpoint/2010/main" val="1753330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Video Analysis &amp; Discussion</a:t>
            </a:r>
            <a:endParaRPr lang="en-US" b="1" dirty="0">
              <a:effectLst/>
            </a:endParaRPr>
          </a:p>
        </p:txBody>
      </p:sp>
      <p:sp>
        <p:nvSpPr>
          <p:cNvPr id="3" name="Content Placeholder 2"/>
          <p:cNvSpPr>
            <a:spLocks noGrp="1"/>
          </p:cNvSpPr>
          <p:nvPr>
            <p:ph idx="1"/>
          </p:nvPr>
        </p:nvSpPr>
        <p:spPr/>
        <p:txBody>
          <a:bodyPr/>
          <a:lstStyle/>
          <a:p>
            <a:endParaRPr lang="en-US" dirty="0" smtClean="0"/>
          </a:p>
          <a:p>
            <a:r>
              <a:rPr lang="en-US" dirty="0">
                <a:hlinkClick r:id="rId3"/>
              </a:rPr>
              <a:t>https://</a:t>
            </a:r>
            <a:r>
              <a:rPr lang="en-US" dirty="0" smtClean="0">
                <a:hlinkClick r:id="rId3"/>
              </a:rPr>
              <a:t>ucdenver.instructure.com/courses/348532/discussion_topics/481675?module_item_id=1031395</a:t>
            </a:r>
            <a:endParaRPr lang="en-US" dirty="0" smtClean="0"/>
          </a:p>
          <a:p>
            <a:endParaRPr lang="en-US" dirty="0"/>
          </a:p>
        </p:txBody>
      </p:sp>
    </p:spTree>
    <p:extLst>
      <p:ext uri="{BB962C8B-B14F-4D97-AF65-F5344CB8AC3E}">
        <p14:creationId xmlns:p14="http://schemas.microsoft.com/office/powerpoint/2010/main" val="3643770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Games &amp; Polls</a:t>
            </a:r>
            <a:endParaRPr lang="en-US" dirty="0">
              <a:effectLst/>
            </a:endParaRPr>
          </a:p>
        </p:txBody>
      </p:sp>
      <p:sp>
        <p:nvSpPr>
          <p:cNvPr id="3" name="Content Placeholder 2"/>
          <p:cNvSpPr>
            <a:spLocks noGrp="1"/>
          </p:cNvSpPr>
          <p:nvPr>
            <p:ph idx="1"/>
          </p:nvPr>
        </p:nvSpPr>
        <p:spPr/>
        <p:txBody>
          <a:bodyPr/>
          <a:lstStyle/>
          <a:p>
            <a:r>
              <a:rPr lang="en-US" dirty="0" smtClean="0"/>
              <a:t>UMU – Polling and Quizzing</a:t>
            </a:r>
          </a:p>
          <a:p>
            <a:pPr lvl="1"/>
            <a:r>
              <a:rPr lang="en-US" dirty="0">
                <a:hlinkClick r:id="rId3"/>
              </a:rPr>
              <a:t>https://www.umu.com/model/screen?session_id=67387</a:t>
            </a:r>
            <a:r>
              <a:rPr lang="en-US" dirty="0" smtClean="0">
                <a:hlinkClick r:id="rId3"/>
              </a:rPr>
              <a:t>#/</a:t>
            </a:r>
            <a:endParaRPr lang="en-US" dirty="0" smtClean="0"/>
          </a:p>
          <a:p>
            <a:pPr lvl="1"/>
            <a:endParaRPr lang="en-US" dirty="0"/>
          </a:p>
          <a:p>
            <a:r>
              <a:rPr lang="en-US" dirty="0" err="1" smtClean="0"/>
              <a:t>Kahoot</a:t>
            </a:r>
            <a:r>
              <a:rPr lang="en-US" dirty="0" smtClean="0"/>
              <a:t> – Quizzes and Games</a:t>
            </a:r>
          </a:p>
          <a:p>
            <a:pPr lvl="1"/>
            <a:r>
              <a:rPr lang="en-US" dirty="0">
                <a:hlinkClick r:id="rId4"/>
              </a:rPr>
              <a:t>https://play.kahoot.it/#/k/dd4f80f4-20fe-4d79-8d57-7939b093ba74</a:t>
            </a:r>
            <a:endParaRPr lang="en-US" dirty="0"/>
          </a:p>
          <a:p>
            <a:endParaRPr lang="en-US" dirty="0"/>
          </a:p>
          <a:p>
            <a:endParaRPr lang="en-US" dirty="0"/>
          </a:p>
        </p:txBody>
      </p:sp>
    </p:spTree>
    <p:extLst>
      <p:ext uri="{BB962C8B-B14F-4D97-AF65-F5344CB8AC3E}">
        <p14:creationId xmlns:p14="http://schemas.microsoft.com/office/powerpoint/2010/main" val="1137500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Simulations</a:t>
            </a:r>
          </a:p>
        </p:txBody>
      </p:sp>
      <p:sp>
        <p:nvSpPr>
          <p:cNvPr id="3" name="Content Placeholder 2"/>
          <p:cNvSpPr>
            <a:spLocks noGrp="1"/>
          </p:cNvSpPr>
          <p:nvPr>
            <p:ph idx="1"/>
          </p:nvPr>
        </p:nvSpPr>
        <p:spPr/>
        <p:txBody>
          <a:bodyPr/>
          <a:lstStyle/>
          <a:p>
            <a:r>
              <a:rPr lang="en-US" dirty="0" smtClean="0"/>
              <a:t>Central Limit Theorem</a:t>
            </a:r>
          </a:p>
          <a:p>
            <a:pPr lvl="1"/>
            <a:r>
              <a:rPr lang="en-US" dirty="0">
                <a:hlinkClick r:id="rId2"/>
              </a:rPr>
              <a:t>http://faculty.carrollu.edu/ckuster/CT/Central%20Limit%20Theorem%20Simulation.html </a:t>
            </a:r>
            <a:endParaRPr lang="en-US" dirty="0"/>
          </a:p>
          <a:p>
            <a:r>
              <a:rPr lang="en-US" dirty="0"/>
              <a:t>Gizmos</a:t>
            </a:r>
          </a:p>
          <a:p>
            <a:pPr marL="457200" lvl="1" indent="0">
              <a:buNone/>
            </a:pPr>
            <a:r>
              <a:rPr lang="en-US" dirty="0">
                <a:hlinkClick r:id="rId3"/>
              </a:rPr>
              <a:t>https://www.explorelearning.com/</a:t>
            </a:r>
            <a:endParaRPr lang="en-US" dirty="0"/>
          </a:p>
          <a:p>
            <a:r>
              <a:rPr lang="en-US" dirty="0" err="1"/>
              <a:t>PhET</a:t>
            </a:r>
            <a:r>
              <a:rPr lang="en-US" dirty="0"/>
              <a:t> Simulations</a:t>
            </a:r>
          </a:p>
          <a:p>
            <a:pPr lvl="1"/>
            <a:r>
              <a:rPr lang="en-US" dirty="0">
                <a:hlinkClick r:id="rId4"/>
              </a:rPr>
              <a:t>https://</a:t>
            </a:r>
            <a:r>
              <a:rPr lang="en-US" dirty="0" smtClean="0">
                <a:hlinkClick r:id="rId4"/>
              </a:rPr>
              <a:t>phet.colorado.edu/en/simulations/category/math/mathconcepts</a:t>
            </a:r>
            <a:endParaRPr lang="en-US" dirty="0" smtClean="0"/>
          </a:p>
          <a:p>
            <a:pPr lvl="1"/>
            <a:endParaRPr lang="en-US" dirty="0"/>
          </a:p>
          <a:p>
            <a:endParaRPr lang="en-US" dirty="0"/>
          </a:p>
        </p:txBody>
      </p:sp>
    </p:spTree>
    <p:extLst>
      <p:ext uri="{BB962C8B-B14F-4D97-AF65-F5344CB8AC3E}">
        <p14:creationId xmlns:p14="http://schemas.microsoft.com/office/powerpoint/2010/main" val="2705271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Implement Videos</a:t>
            </a:r>
            <a:endParaRPr lang="en-US" dirty="0"/>
          </a:p>
        </p:txBody>
      </p:sp>
      <p:sp>
        <p:nvSpPr>
          <p:cNvPr id="3" name="Content Placeholder 2"/>
          <p:cNvSpPr>
            <a:spLocks noGrp="1"/>
          </p:cNvSpPr>
          <p:nvPr>
            <p:ph idx="1"/>
          </p:nvPr>
        </p:nvSpPr>
        <p:spPr/>
        <p:txBody>
          <a:bodyPr/>
          <a:lstStyle/>
          <a:p>
            <a:r>
              <a:rPr lang="en-US" dirty="0" smtClean="0"/>
              <a:t>Instructional Videos</a:t>
            </a:r>
          </a:p>
          <a:p>
            <a:r>
              <a:rPr lang="en-US" dirty="0" smtClean="0"/>
              <a:t>Office Hours</a:t>
            </a:r>
          </a:p>
          <a:p>
            <a:pPr lvl="1"/>
            <a:r>
              <a:rPr lang="en-US" dirty="0" smtClean="0"/>
              <a:t>Record virtual office hours and share with the class after session is complete.</a:t>
            </a:r>
          </a:p>
          <a:p>
            <a:r>
              <a:rPr lang="en-US" dirty="0" smtClean="0"/>
              <a:t>Review Sessions</a:t>
            </a:r>
          </a:p>
          <a:p>
            <a:pPr lvl="1"/>
            <a:r>
              <a:rPr lang="en-US" dirty="0" smtClean="0"/>
              <a:t>Record review sessions and post in the LMS.</a:t>
            </a:r>
            <a:endParaRPr lang="en-US" dirty="0"/>
          </a:p>
        </p:txBody>
      </p:sp>
    </p:spTree>
    <p:extLst>
      <p:ext uri="{BB962C8B-B14F-4D97-AF65-F5344CB8AC3E}">
        <p14:creationId xmlns:p14="http://schemas.microsoft.com/office/powerpoint/2010/main" val="36434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Instructional Videos</a:t>
            </a:r>
            <a:endParaRPr lang="en-US" b="1" dirty="0">
              <a:effectLst/>
            </a:endParaRPr>
          </a:p>
        </p:txBody>
      </p:sp>
      <p:sp>
        <p:nvSpPr>
          <p:cNvPr id="3" name="Content Placeholder 2"/>
          <p:cNvSpPr>
            <a:spLocks noGrp="1"/>
          </p:cNvSpPr>
          <p:nvPr>
            <p:ph idx="1"/>
          </p:nvPr>
        </p:nvSpPr>
        <p:spPr/>
        <p:txBody>
          <a:bodyPr/>
          <a:lstStyle/>
          <a:p>
            <a:endParaRPr lang="en-US" dirty="0" smtClean="0"/>
          </a:p>
          <a:p>
            <a:r>
              <a:rPr lang="en-US" dirty="0" smtClean="0"/>
              <a:t>Ideally you should be the STAR of these videos!</a:t>
            </a:r>
          </a:p>
          <a:p>
            <a:pPr lvl="1"/>
            <a:r>
              <a:rPr lang="en-US" dirty="0" smtClean="0"/>
              <a:t>Students give more credibility to videos with their instructors in them.</a:t>
            </a:r>
          </a:p>
          <a:p>
            <a:pPr lvl="1"/>
            <a:r>
              <a:rPr lang="en-US" dirty="0" smtClean="0"/>
              <a:t>Students are more likely to watch them if you’re in the video.</a:t>
            </a:r>
          </a:p>
        </p:txBody>
      </p:sp>
    </p:spTree>
    <p:extLst>
      <p:ext uri="{BB962C8B-B14F-4D97-AF65-F5344CB8AC3E}">
        <p14:creationId xmlns:p14="http://schemas.microsoft.com/office/powerpoint/2010/main" val="3620047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Instructional </a:t>
            </a:r>
            <a:r>
              <a:rPr lang="en-US" b="1" dirty="0">
                <a:effectLst/>
              </a:rPr>
              <a:t>Videos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r>
              <a:rPr lang="en-US" dirty="0" smtClean="0"/>
              <a:t>Keep it Simple!</a:t>
            </a:r>
          </a:p>
          <a:p>
            <a:pPr lvl="1"/>
            <a:r>
              <a:rPr lang="en-US" dirty="0" smtClean="0"/>
              <a:t>Webcam</a:t>
            </a:r>
          </a:p>
          <a:p>
            <a:pPr lvl="1"/>
            <a:r>
              <a:rPr lang="en-US" dirty="0" smtClean="0"/>
              <a:t>Cell Phone</a:t>
            </a:r>
          </a:p>
          <a:p>
            <a:pPr lvl="1"/>
            <a:r>
              <a:rPr lang="en-US" dirty="0" smtClean="0"/>
              <a:t>Document camera like </a:t>
            </a:r>
            <a:r>
              <a:rPr lang="en-US" dirty="0" err="1" smtClean="0"/>
              <a:t>Ziggi</a:t>
            </a:r>
            <a:r>
              <a:rPr lang="en-US" dirty="0" smtClean="0"/>
              <a:t> HD coupled with  Screencast-O-</a:t>
            </a:r>
            <a:r>
              <a:rPr lang="en-US" dirty="0" err="1" smtClean="0"/>
              <a:t>Matic</a:t>
            </a:r>
            <a:r>
              <a:rPr lang="en-US" dirty="0" smtClean="0"/>
              <a:t> or Camtasia</a:t>
            </a:r>
          </a:p>
          <a:p>
            <a:pPr marL="457200" lvl="1" indent="0">
              <a:buNone/>
            </a:pPr>
            <a:endParaRPr lang="en-US" dirty="0"/>
          </a:p>
        </p:txBody>
      </p:sp>
      <p:pic>
        <p:nvPicPr>
          <p:cNvPr id="4" name="Picture 3"/>
          <p:cNvPicPr>
            <a:picLocks noChangeAspect="1"/>
          </p:cNvPicPr>
          <p:nvPr/>
        </p:nvPicPr>
        <p:blipFill>
          <a:blip r:embed="rId3"/>
          <a:stretch>
            <a:fillRect/>
          </a:stretch>
        </p:blipFill>
        <p:spPr>
          <a:xfrm>
            <a:off x="4724400" y="2133600"/>
            <a:ext cx="4181300" cy="2436645"/>
          </a:xfrm>
          <a:prstGeom prst="rect">
            <a:avLst/>
          </a:prstGeom>
        </p:spPr>
      </p:pic>
    </p:spTree>
    <p:extLst>
      <p:ext uri="{BB962C8B-B14F-4D97-AF65-F5344CB8AC3E}">
        <p14:creationId xmlns:p14="http://schemas.microsoft.com/office/powerpoint/2010/main" val="265172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Sample Videos</a:t>
            </a:r>
            <a:endParaRPr lang="en-US" b="1" dirty="0">
              <a:effectLst/>
            </a:endParaRPr>
          </a:p>
        </p:txBody>
      </p:sp>
      <p:sp>
        <p:nvSpPr>
          <p:cNvPr id="3" name="Content Placeholder 2"/>
          <p:cNvSpPr>
            <a:spLocks noGrp="1"/>
          </p:cNvSpPr>
          <p:nvPr>
            <p:ph idx="1"/>
          </p:nvPr>
        </p:nvSpPr>
        <p:spPr/>
        <p:txBody>
          <a:bodyPr/>
          <a:lstStyle/>
          <a:p>
            <a:r>
              <a:rPr lang="en-US" dirty="0">
                <a:hlinkClick r:id="rId3"/>
              </a:rPr>
              <a:t>https://</a:t>
            </a:r>
            <a:r>
              <a:rPr lang="en-US" dirty="0" smtClean="0">
                <a:hlinkClick r:id="rId3"/>
              </a:rPr>
              <a:t>www.youtube.com/watch?v=r_FMKTVnDk0</a:t>
            </a:r>
            <a:endParaRPr lang="en-US" dirty="0" smtClean="0"/>
          </a:p>
          <a:p>
            <a:pPr marL="0" indent="0">
              <a:buNone/>
            </a:pPr>
            <a:endParaRPr lang="en-US" dirty="0" smtClean="0"/>
          </a:p>
          <a:p>
            <a:r>
              <a:rPr lang="en-US" dirty="0">
                <a:hlinkClick r:id="rId4"/>
              </a:rPr>
              <a:t>https://</a:t>
            </a:r>
            <a:r>
              <a:rPr lang="en-US" dirty="0" smtClean="0">
                <a:hlinkClick r:id="rId4"/>
              </a:rPr>
              <a:t>www.youtube.com/watch?v=ccQAc11whFU</a:t>
            </a:r>
            <a:endParaRPr lang="en-US" dirty="0" smtClean="0"/>
          </a:p>
          <a:p>
            <a:endParaRPr lang="en-US" dirty="0"/>
          </a:p>
        </p:txBody>
      </p:sp>
    </p:spTree>
    <p:extLst>
      <p:ext uri="{BB962C8B-B14F-4D97-AF65-F5344CB8AC3E}">
        <p14:creationId xmlns:p14="http://schemas.microsoft.com/office/powerpoint/2010/main" val="3010568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Video Resources</a:t>
            </a:r>
            <a:endParaRPr lang="en-US" b="1" dirty="0">
              <a:effectLst/>
            </a:endParaRPr>
          </a:p>
        </p:txBody>
      </p:sp>
      <p:sp>
        <p:nvSpPr>
          <p:cNvPr id="3" name="Content Placeholder 2"/>
          <p:cNvSpPr>
            <a:spLocks noGrp="1"/>
          </p:cNvSpPr>
          <p:nvPr>
            <p:ph idx="1"/>
          </p:nvPr>
        </p:nvSpPr>
        <p:spPr/>
        <p:txBody>
          <a:bodyPr/>
          <a:lstStyle/>
          <a:p>
            <a:endParaRPr lang="en-US" dirty="0" smtClean="0"/>
          </a:p>
          <a:p>
            <a:r>
              <a:rPr lang="en-US" dirty="0" smtClean="0"/>
              <a:t>Khan Academy</a:t>
            </a:r>
          </a:p>
          <a:p>
            <a:r>
              <a:rPr lang="en-US" dirty="0" err="1" smtClean="0"/>
              <a:t>PatrickJMT</a:t>
            </a:r>
            <a:endParaRPr lang="en-US" dirty="0" smtClean="0"/>
          </a:p>
          <a:p>
            <a:r>
              <a:rPr lang="en-US" dirty="0" err="1" smtClean="0"/>
              <a:t>InstaGrok</a:t>
            </a:r>
            <a:endParaRPr lang="en-US" dirty="0" smtClean="0"/>
          </a:p>
          <a:p>
            <a:pPr lvl="1"/>
            <a:r>
              <a:rPr lang="en-US" dirty="0">
                <a:hlinkClick r:id="rId3"/>
              </a:rPr>
              <a:t>https://www.instagrok.com</a:t>
            </a:r>
            <a:r>
              <a:rPr lang="en-US" dirty="0" smtClean="0">
                <a:hlinkClick r:id="rId3"/>
              </a:rPr>
              <a:t>/</a:t>
            </a:r>
            <a:endParaRPr lang="en-US" dirty="0" smtClean="0"/>
          </a:p>
          <a:p>
            <a:r>
              <a:rPr lang="en-US" dirty="0" smtClean="0"/>
              <a:t>Online Homework System</a:t>
            </a:r>
            <a:endParaRPr lang="en-US" dirty="0"/>
          </a:p>
        </p:txBody>
      </p:sp>
    </p:spTree>
    <p:extLst>
      <p:ext uri="{BB962C8B-B14F-4D97-AF65-F5344CB8AC3E}">
        <p14:creationId xmlns:p14="http://schemas.microsoft.com/office/powerpoint/2010/main" val="1577578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References</a:t>
            </a:r>
            <a:endParaRPr lang="en-US" b="1" dirty="0">
              <a:effectLst/>
            </a:endParaRPr>
          </a:p>
        </p:txBody>
      </p:sp>
      <p:sp>
        <p:nvSpPr>
          <p:cNvPr id="3" name="Content Placeholder 2"/>
          <p:cNvSpPr>
            <a:spLocks noGrp="1"/>
          </p:cNvSpPr>
          <p:nvPr>
            <p:ph idx="1"/>
          </p:nvPr>
        </p:nvSpPr>
        <p:spPr/>
        <p:txBody>
          <a:bodyPr/>
          <a:lstStyle/>
          <a:p>
            <a:r>
              <a:rPr lang="en-US" sz="1600" dirty="0" err="1"/>
              <a:t>Holdren</a:t>
            </a:r>
            <a:r>
              <a:rPr lang="en-US" sz="1600" dirty="0"/>
              <a:t>, J. P., &amp; Lander, E. (2012). </a:t>
            </a:r>
            <a:r>
              <a:rPr lang="en-US" sz="1600" i="1" dirty="0"/>
              <a:t>Engage to excel: Producing one million additional college graduates with degrees in science, technology, engineering, and </a:t>
            </a:r>
            <a:r>
              <a:rPr lang="en-US" sz="1600" i="1" dirty="0" err="1"/>
              <a:t>Mmathematics</a:t>
            </a:r>
            <a:r>
              <a:rPr lang="en-US" sz="1600" dirty="0"/>
              <a:t>. </a:t>
            </a:r>
            <a:r>
              <a:rPr lang="en-US" sz="1600" i="1" dirty="0"/>
              <a:t>President’s Council of Advisors On Science and Technology</a:t>
            </a:r>
            <a:r>
              <a:rPr lang="en-US" sz="1600" dirty="0"/>
              <a:t>. Retrieved from http://www.whitehouse.gov/sites/default/files/microsites/ostp/pcast-engage-to-excel-v11.pdf </a:t>
            </a:r>
            <a:endParaRPr lang="en-US" sz="1600" dirty="0" smtClean="0"/>
          </a:p>
          <a:p>
            <a:pPr marL="0" indent="0">
              <a:buNone/>
            </a:pPr>
            <a:endParaRPr lang="en-US" sz="1600" dirty="0" smtClean="0"/>
          </a:p>
          <a:p>
            <a:r>
              <a:rPr lang="en-US" sz="1600" dirty="0"/>
              <a:t>Freeman S, Eddy SL, McDonough M, Smith MK, </a:t>
            </a:r>
            <a:r>
              <a:rPr lang="en-US" sz="1600" dirty="0" err="1"/>
              <a:t>Okoroafor</a:t>
            </a:r>
            <a:r>
              <a:rPr lang="en-US" sz="1600" dirty="0"/>
              <a:t> N, </a:t>
            </a:r>
            <a:r>
              <a:rPr lang="en-US" sz="1600" dirty="0" err="1"/>
              <a:t>Jordt</a:t>
            </a:r>
            <a:r>
              <a:rPr lang="en-US" sz="1600" dirty="0"/>
              <a:t> H, </a:t>
            </a:r>
            <a:r>
              <a:rPr lang="en-US" sz="1600" dirty="0" err="1"/>
              <a:t>Wenderoth</a:t>
            </a:r>
            <a:r>
              <a:rPr lang="en-US" sz="1600" dirty="0"/>
              <a:t> MP (2014). Active learning increases student performance in science, engineering, and mathematics. Proc Natl </a:t>
            </a:r>
            <a:r>
              <a:rPr lang="en-US" sz="1600" dirty="0" err="1"/>
              <a:t>Acad</a:t>
            </a:r>
            <a:r>
              <a:rPr lang="en-US" sz="1600" dirty="0"/>
              <a:t> </a:t>
            </a:r>
            <a:r>
              <a:rPr lang="en-US" sz="1600" dirty="0" err="1"/>
              <a:t>Sci</a:t>
            </a:r>
            <a:r>
              <a:rPr lang="en-US" sz="1600" dirty="0"/>
              <a:t> USA </a:t>
            </a:r>
            <a:r>
              <a:rPr lang="en-US" sz="1600" i="1" dirty="0"/>
              <a:t>111</a:t>
            </a:r>
            <a:r>
              <a:rPr lang="en-US" sz="1600" dirty="0"/>
              <a:t>, 8410–8415</a:t>
            </a:r>
            <a:r>
              <a:rPr lang="en-US" sz="1600" dirty="0" smtClean="0"/>
              <a:t>.</a:t>
            </a:r>
          </a:p>
          <a:p>
            <a:endParaRPr lang="en-US" sz="1600" dirty="0"/>
          </a:p>
          <a:p>
            <a:endParaRPr lang="en-US" sz="1600" dirty="0" smtClean="0"/>
          </a:p>
          <a:p>
            <a:endParaRPr lang="en-US" sz="1400" dirty="0"/>
          </a:p>
        </p:txBody>
      </p:sp>
    </p:spTree>
    <p:extLst>
      <p:ext uri="{BB962C8B-B14F-4D97-AF65-F5344CB8AC3E}">
        <p14:creationId xmlns:p14="http://schemas.microsoft.com/office/powerpoint/2010/main" val="1476516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Shameless Plug…</a:t>
            </a:r>
            <a:endParaRPr lang="en-US" b="1" dirty="0">
              <a:effectLst/>
            </a:endParaRPr>
          </a:p>
        </p:txBody>
      </p:sp>
      <p:sp>
        <p:nvSpPr>
          <p:cNvPr id="3" name="Content Placeholder 2"/>
          <p:cNvSpPr>
            <a:spLocks noGrp="1"/>
          </p:cNvSpPr>
          <p:nvPr>
            <p:ph idx="1"/>
          </p:nvPr>
        </p:nvSpPr>
        <p:spPr/>
        <p:txBody>
          <a:bodyPr/>
          <a:lstStyle/>
          <a:p>
            <a:r>
              <a:rPr lang="en-US" dirty="0" smtClean="0"/>
              <a:t>Rocky Mountain Regional MAA Meeting</a:t>
            </a:r>
          </a:p>
          <a:p>
            <a:pPr lvl="1"/>
            <a:r>
              <a:rPr lang="en-US" dirty="0" smtClean="0"/>
              <a:t>April 21</a:t>
            </a:r>
            <a:r>
              <a:rPr lang="en-US" baseline="30000" dirty="0" smtClean="0"/>
              <a:t>st</a:t>
            </a:r>
            <a:r>
              <a:rPr lang="en-US" dirty="0" smtClean="0"/>
              <a:t> </a:t>
            </a:r>
          </a:p>
          <a:p>
            <a:pPr lvl="1"/>
            <a:r>
              <a:rPr lang="en-US" dirty="0" smtClean="0"/>
              <a:t>Pre-Session: Active Learning Bootcamp</a:t>
            </a:r>
          </a:p>
          <a:p>
            <a:pPr lvl="1"/>
            <a:r>
              <a:rPr lang="en-US" dirty="0" smtClean="0"/>
              <a:t>Facilitators: RaKissa Manzanares </a:t>
            </a:r>
          </a:p>
          <a:p>
            <a:pPr marL="457200" lvl="1" indent="0">
              <a:buNone/>
            </a:pPr>
            <a:r>
              <a:rPr lang="en-US" dirty="0"/>
              <a:t>	</a:t>
            </a:r>
            <a:r>
              <a:rPr lang="en-US" dirty="0" smtClean="0"/>
              <a:t>		&amp; Gary Olson</a:t>
            </a:r>
          </a:p>
          <a:p>
            <a:r>
              <a:rPr lang="en-US" dirty="0" smtClean="0"/>
              <a:t>CU Online Symposium</a:t>
            </a:r>
          </a:p>
          <a:p>
            <a:pPr lvl="1"/>
            <a:r>
              <a:rPr lang="en-US" dirty="0" smtClean="0"/>
              <a:t>May 18</a:t>
            </a:r>
            <a:r>
              <a:rPr lang="en-US" baseline="30000" dirty="0" smtClean="0"/>
              <a:t>th</a:t>
            </a:r>
            <a:r>
              <a:rPr lang="en-US" dirty="0" smtClean="0"/>
              <a:t> </a:t>
            </a:r>
          </a:p>
          <a:p>
            <a:pPr marL="457200" lvl="1" indent="0">
              <a:buNone/>
            </a:pPr>
            <a:endParaRPr lang="en-US" dirty="0"/>
          </a:p>
        </p:txBody>
      </p:sp>
    </p:spTree>
    <p:extLst>
      <p:ext uri="{BB962C8B-B14F-4D97-AF65-F5344CB8AC3E}">
        <p14:creationId xmlns:p14="http://schemas.microsoft.com/office/powerpoint/2010/main" val="4014877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Question?</a:t>
            </a:r>
            <a:endParaRPr lang="en-US" b="1" dirty="0">
              <a:effectLst/>
            </a:endParaRPr>
          </a:p>
        </p:txBody>
      </p:sp>
      <p:sp>
        <p:nvSpPr>
          <p:cNvPr id="3" name="Content Placeholder 2"/>
          <p:cNvSpPr>
            <a:spLocks noGrp="1"/>
          </p:cNvSpPr>
          <p:nvPr>
            <p:ph idx="1"/>
          </p:nvPr>
        </p:nvSpPr>
        <p:spPr/>
        <p:txBody>
          <a:bodyPr/>
          <a:lstStyle/>
          <a:p>
            <a:pPr marL="0" lvl="0" indent="0">
              <a:spcBef>
                <a:spcPts val="0"/>
              </a:spcBef>
              <a:spcAft>
                <a:spcPts val="0"/>
              </a:spcAft>
              <a:buClr>
                <a:schemeClr val="dk1"/>
              </a:buClr>
              <a:buSzPct val="25000"/>
              <a:buNone/>
            </a:pPr>
            <a:r>
              <a:rPr lang="en-US" dirty="0">
                <a:solidFill>
                  <a:schemeClr val="dk1"/>
                </a:solidFill>
                <a:ea typeface="Calibri"/>
                <a:cs typeface="Calibri"/>
                <a:sym typeface="Calibri"/>
              </a:rPr>
              <a:t>What percent of freshmen who </a:t>
            </a:r>
            <a:r>
              <a:rPr lang="en-US" i="1" dirty="0">
                <a:solidFill>
                  <a:schemeClr val="dk1"/>
                </a:solidFill>
                <a:ea typeface="Calibri"/>
                <a:cs typeface="Calibri"/>
                <a:sym typeface="Calibri"/>
              </a:rPr>
              <a:t>intend</a:t>
            </a:r>
            <a:r>
              <a:rPr lang="en-US" dirty="0">
                <a:solidFill>
                  <a:schemeClr val="dk1"/>
                </a:solidFill>
                <a:ea typeface="Calibri"/>
                <a:cs typeface="Calibri"/>
                <a:sym typeface="Calibri"/>
              </a:rPr>
              <a:t> to major in STEM (science, technology, engineering, mathematics) </a:t>
            </a:r>
            <a:r>
              <a:rPr lang="en-US" i="1" dirty="0">
                <a:solidFill>
                  <a:schemeClr val="dk1"/>
                </a:solidFill>
                <a:ea typeface="Calibri"/>
                <a:cs typeface="Calibri"/>
                <a:sym typeface="Calibri"/>
              </a:rPr>
              <a:t>actually</a:t>
            </a:r>
            <a:r>
              <a:rPr lang="en-US" dirty="0">
                <a:solidFill>
                  <a:schemeClr val="dk1"/>
                </a:solidFill>
                <a:ea typeface="Calibri"/>
                <a:cs typeface="Calibri"/>
                <a:sym typeface="Calibri"/>
              </a:rPr>
              <a:t> finish that major?</a:t>
            </a:r>
          </a:p>
          <a:p>
            <a:pPr marL="0" lvl="0" indent="0">
              <a:spcBef>
                <a:spcPts val="640"/>
              </a:spcBef>
              <a:spcAft>
                <a:spcPts val="0"/>
              </a:spcAft>
              <a:buClr>
                <a:schemeClr val="dk1"/>
              </a:buClr>
              <a:buSzPct val="25000"/>
              <a:buNone/>
            </a:pPr>
            <a:endParaRPr lang="en-US" dirty="0">
              <a:solidFill>
                <a:schemeClr val="dk1"/>
              </a:solidFill>
              <a:ea typeface="Calibri"/>
              <a:cs typeface="Calibri"/>
              <a:sym typeface="Calibri"/>
            </a:endParaRPr>
          </a:p>
          <a:p>
            <a:pPr marL="0" lvl="0" indent="0">
              <a:spcBef>
                <a:spcPts val="960"/>
              </a:spcBef>
              <a:spcAft>
                <a:spcPts val="0"/>
              </a:spcAft>
              <a:buClr>
                <a:srgbClr val="D8D8D8"/>
              </a:buClr>
              <a:buSzPct val="25000"/>
              <a:buNone/>
            </a:pPr>
            <a:r>
              <a:rPr lang="en-US" dirty="0">
                <a:solidFill>
                  <a:srgbClr val="D8D8D8"/>
                </a:solidFill>
                <a:ea typeface="Calibri"/>
                <a:cs typeface="Calibri"/>
                <a:sym typeface="Calibri"/>
              </a:rPr>
              <a:t>A) &gt; 80%				B) 60 – 80%</a:t>
            </a:r>
          </a:p>
          <a:p>
            <a:pPr marL="0" lvl="0" indent="0">
              <a:spcBef>
                <a:spcPts val="960"/>
              </a:spcBef>
              <a:buClr>
                <a:srgbClr val="D8D8D8"/>
              </a:buClr>
              <a:buSzPct val="25000"/>
              <a:buNone/>
            </a:pPr>
            <a:r>
              <a:rPr lang="en-US" dirty="0">
                <a:solidFill>
                  <a:srgbClr val="D8D8D8"/>
                </a:solidFill>
                <a:ea typeface="Calibri"/>
                <a:cs typeface="Calibri"/>
                <a:sym typeface="Calibri"/>
              </a:rPr>
              <a:t>C) 40 – 60 %			D)</a:t>
            </a:r>
            <a:r>
              <a:rPr lang="en-US" dirty="0">
                <a:solidFill>
                  <a:srgbClr val="A6A6A6"/>
                </a:solidFill>
                <a:ea typeface="Calibri"/>
                <a:cs typeface="Calibri"/>
                <a:sym typeface="Calibri"/>
              </a:rPr>
              <a:t> </a:t>
            </a:r>
            <a:r>
              <a:rPr lang="en-US" b="1" dirty="0">
                <a:solidFill>
                  <a:schemeClr val="dk1"/>
                </a:solidFill>
                <a:ea typeface="Calibri"/>
                <a:cs typeface="Calibri"/>
                <a:sym typeface="Calibri"/>
              </a:rPr>
              <a:t>&lt; 40 %</a:t>
            </a:r>
          </a:p>
          <a:p>
            <a:pPr marL="0" indent="0">
              <a:buNone/>
            </a:pPr>
            <a:endParaRPr lang="en-US" dirty="0"/>
          </a:p>
        </p:txBody>
      </p:sp>
    </p:spTree>
    <p:extLst>
      <p:ext uri="{BB962C8B-B14F-4D97-AF65-F5344CB8AC3E}">
        <p14:creationId xmlns:p14="http://schemas.microsoft.com/office/powerpoint/2010/main" val="3955823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Questions?</a:t>
            </a:r>
            <a:endParaRPr lang="en-US" b="1" dirty="0">
              <a:effectLst/>
            </a:endParaRPr>
          </a:p>
        </p:txBody>
      </p:sp>
      <p:sp>
        <p:nvSpPr>
          <p:cNvPr id="3" name="Content Placeholder 2"/>
          <p:cNvSpPr>
            <a:spLocks noGrp="1"/>
          </p:cNvSpPr>
          <p:nvPr>
            <p:ph idx="1"/>
          </p:nvPr>
        </p:nvSpPr>
        <p:spPr/>
        <p:txBody>
          <a:bodyPr/>
          <a:lstStyle/>
          <a:p>
            <a:pPr marL="457200" lvl="1" indent="0" algn="ctr">
              <a:buNone/>
            </a:pPr>
            <a:r>
              <a:rPr lang="en-US" dirty="0" smtClean="0">
                <a:latin typeface="+mj-lt"/>
                <a:ea typeface="Osaka" charset="0"/>
                <a:cs typeface="Osaka" charset="0"/>
                <a:hlinkClick r:id="rId2"/>
              </a:rPr>
              <a:t>rakissa.manzanares@ucdenver.edu</a:t>
            </a:r>
            <a:endParaRPr lang="en-US" dirty="0" smtClean="0">
              <a:latin typeface="+mj-lt"/>
              <a:ea typeface="Osaka" charset="0"/>
              <a:cs typeface="Osaka" charset="0"/>
            </a:endParaRPr>
          </a:p>
          <a:p>
            <a:pPr marL="457200" lvl="1" indent="0" algn="ctr">
              <a:buNone/>
            </a:pPr>
            <a:endParaRPr lang="en-US" b="1" dirty="0" smtClean="0">
              <a:latin typeface="Arial" charset="0"/>
              <a:ea typeface="Osaka" charset="0"/>
              <a:cs typeface="Osaka" charset="0"/>
            </a:endParaRPr>
          </a:p>
          <a:p>
            <a:pPr marL="457200" lvl="1" indent="0" algn="ctr">
              <a:buNone/>
            </a:pPr>
            <a:endParaRPr lang="en-US" b="1" dirty="0">
              <a:latin typeface="Arial" charset="0"/>
              <a:ea typeface="Osaka" charset="0"/>
              <a:cs typeface="Osaka" charset="0"/>
            </a:endParaRPr>
          </a:p>
          <a:p>
            <a:pPr marL="457200" lvl="1" indent="0" algn="ctr">
              <a:buNone/>
            </a:pPr>
            <a:r>
              <a:rPr lang="en-US" b="1" dirty="0" smtClean="0">
                <a:ea typeface="Osaka" charset="0"/>
                <a:cs typeface="Osaka" charset="0"/>
              </a:rPr>
              <a:t>Thank You…</a:t>
            </a:r>
          </a:p>
          <a:p>
            <a:pPr marL="457200" lvl="1" indent="0" algn="ctr">
              <a:buNone/>
            </a:pPr>
            <a:endParaRPr lang="en-US" sz="800" dirty="0" smtClean="0">
              <a:ea typeface="Osaka" charset="0"/>
              <a:cs typeface="Osaka" charset="0"/>
            </a:endParaRPr>
          </a:p>
          <a:p>
            <a:pPr marL="457200" lvl="1" indent="0" algn="ctr">
              <a:buNone/>
            </a:pPr>
            <a:r>
              <a:rPr lang="en-US" sz="2000" dirty="0" smtClean="0">
                <a:ea typeface="Osaka" charset="0"/>
                <a:cs typeface="Osaka" charset="0"/>
              </a:rPr>
              <a:t>Gary Olson-University of Colorado Denver</a:t>
            </a:r>
            <a:endParaRPr lang="en-US" sz="2000" dirty="0">
              <a:ea typeface="Osaka" charset="0"/>
              <a:cs typeface="Osaka" charset="0"/>
            </a:endParaRPr>
          </a:p>
          <a:p>
            <a:pPr marL="457200" lvl="1" indent="0" algn="ctr">
              <a:buNone/>
            </a:pPr>
            <a:r>
              <a:rPr lang="en-US" sz="2000" dirty="0">
                <a:ea typeface="Osaka" charset="0"/>
                <a:cs typeface="Osaka" charset="0"/>
              </a:rPr>
              <a:t>Natasha Speer-University of </a:t>
            </a:r>
            <a:r>
              <a:rPr lang="en-US" sz="2000" dirty="0" smtClean="0">
                <a:ea typeface="Osaka" charset="0"/>
                <a:cs typeface="Osaka" charset="0"/>
              </a:rPr>
              <a:t>Maine</a:t>
            </a:r>
          </a:p>
          <a:p>
            <a:pPr marL="457200" lvl="1" indent="0" algn="ctr">
              <a:buNone/>
            </a:pPr>
            <a:r>
              <a:rPr lang="en-US" sz="2000" dirty="0" smtClean="0">
                <a:ea typeface="Osaka" charset="0"/>
                <a:cs typeface="Osaka" charset="0"/>
              </a:rPr>
              <a:t>Dave </a:t>
            </a:r>
            <a:r>
              <a:rPr lang="en-US" sz="2000" dirty="0">
                <a:ea typeface="Osaka" charset="0"/>
                <a:cs typeface="Osaka" charset="0"/>
              </a:rPr>
              <a:t>Kung-St. Mary’s College of Maryland</a:t>
            </a:r>
          </a:p>
          <a:p>
            <a:endParaRPr lang="en-US" dirty="0"/>
          </a:p>
        </p:txBody>
      </p:sp>
    </p:spTree>
    <p:extLst>
      <p:ext uri="{BB962C8B-B14F-4D97-AF65-F5344CB8AC3E}">
        <p14:creationId xmlns:p14="http://schemas.microsoft.com/office/powerpoint/2010/main" val="51924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000" b="1" dirty="0">
                <a:solidFill>
                  <a:schemeClr val="dk1"/>
                </a:solidFill>
                <a:ea typeface="Calibri"/>
                <a:cs typeface="Calibri"/>
                <a:sym typeface="Calibri"/>
              </a:rPr>
              <a:t>What are some common reasons students give for leaving STEM majors</a:t>
            </a:r>
            <a:r>
              <a:rPr lang="en-US" sz="4000" b="1" dirty="0" smtClean="0">
                <a:solidFill>
                  <a:schemeClr val="dk1"/>
                </a:solidFill>
                <a:ea typeface="Calibri"/>
                <a:cs typeface="Calibri"/>
                <a:sym typeface="Calibri"/>
              </a:rPr>
              <a:t>?</a:t>
            </a:r>
          </a:p>
          <a:p>
            <a:pPr marL="0" indent="0" algn="ctr">
              <a:buNone/>
            </a:pPr>
            <a:endParaRPr lang="en-US" sz="4000" b="1" dirty="0">
              <a:solidFill>
                <a:schemeClr val="dk1"/>
              </a:solidFill>
              <a:sym typeface="Calibri"/>
            </a:endParaRPr>
          </a:p>
          <a:p>
            <a:pPr marL="0" indent="0" algn="ctr">
              <a:buNone/>
            </a:pPr>
            <a:r>
              <a:rPr lang="en-US" sz="4000" b="1" dirty="0" smtClean="0">
                <a:solidFill>
                  <a:schemeClr val="dk1"/>
                </a:solidFill>
                <a:sym typeface="Calibri"/>
              </a:rPr>
              <a:t>Discuss…</a:t>
            </a:r>
            <a:endParaRPr lang="en-US" sz="4000" b="1" dirty="0"/>
          </a:p>
        </p:txBody>
      </p:sp>
    </p:spTree>
    <p:extLst>
      <p:ext uri="{BB962C8B-B14F-4D97-AF65-F5344CB8AC3E}">
        <p14:creationId xmlns:p14="http://schemas.microsoft.com/office/powerpoint/2010/main" val="605996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dk1"/>
                </a:solidFill>
                <a:effectLst/>
                <a:ea typeface="Calibri"/>
                <a:cs typeface="Calibri"/>
                <a:sym typeface="Calibri"/>
              </a:rPr>
              <a:t>What are some common reasons students give for leaving STEM majors?</a:t>
            </a:r>
            <a:endParaRPr lang="en-US" sz="3200" b="1" dirty="0">
              <a:effectLst/>
            </a:endParaRPr>
          </a:p>
        </p:txBody>
      </p:sp>
      <p:sp>
        <p:nvSpPr>
          <p:cNvPr id="3" name="Content Placeholder 2"/>
          <p:cNvSpPr>
            <a:spLocks noGrp="1"/>
          </p:cNvSpPr>
          <p:nvPr>
            <p:ph idx="1"/>
          </p:nvPr>
        </p:nvSpPr>
        <p:spPr/>
        <p:txBody>
          <a:bodyPr/>
          <a:lstStyle/>
          <a:p>
            <a:pPr marL="0" lvl="0" indent="0">
              <a:lnSpc>
                <a:spcPct val="80000"/>
              </a:lnSpc>
              <a:spcBef>
                <a:spcPts val="0"/>
              </a:spcBef>
              <a:spcAft>
                <a:spcPts val="0"/>
              </a:spcAft>
              <a:buClr>
                <a:schemeClr val="dk1"/>
              </a:buClr>
              <a:buSzPct val="25000"/>
              <a:buNone/>
            </a:pPr>
            <a:r>
              <a:rPr lang="en-US" sz="2800" i="1" dirty="0"/>
              <a:t>Guess the percentages:</a:t>
            </a:r>
          </a:p>
          <a:p>
            <a:pPr marL="0" lvl="0" indent="0">
              <a:lnSpc>
                <a:spcPct val="80000"/>
              </a:lnSpc>
              <a:spcBef>
                <a:spcPts val="0"/>
              </a:spcBef>
              <a:spcAft>
                <a:spcPts val="0"/>
              </a:spcAft>
              <a:buClr>
                <a:schemeClr val="dk1"/>
              </a:buClr>
              <a:buSzPct val="25000"/>
              <a:buNone/>
            </a:pPr>
            <a:endParaRPr lang="en-US" sz="2800" dirty="0"/>
          </a:p>
          <a:p>
            <a:pPr marL="0" lvl="0" indent="0">
              <a:lnSpc>
                <a:spcPct val="80000"/>
              </a:lnSpc>
              <a:spcBef>
                <a:spcPts val="0"/>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“Turned off of” science	</a:t>
            </a:r>
          </a:p>
          <a:p>
            <a:pPr marL="0" lvl="0" indent="0">
              <a:lnSpc>
                <a:spcPct val="80000"/>
              </a:lnSpc>
              <a:spcBef>
                <a:spcPts val="592"/>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Non-STEM major seems more interesting</a:t>
            </a:r>
          </a:p>
          <a:p>
            <a:pPr marL="0" lvl="0" indent="0">
              <a:lnSpc>
                <a:spcPct val="80000"/>
              </a:lnSpc>
              <a:spcBef>
                <a:spcPts val="592"/>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Lifestyle of STEM career unappealing</a:t>
            </a:r>
          </a:p>
          <a:p>
            <a:pPr marL="0" lvl="0" indent="0">
              <a:lnSpc>
                <a:spcPct val="80000"/>
              </a:lnSpc>
              <a:spcBef>
                <a:spcPts val="592"/>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Inadequate advising or help with academic 				problems</a:t>
            </a:r>
          </a:p>
          <a:p>
            <a:pPr marL="0" lvl="0" indent="0">
              <a:lnSpc>
                <a:spcPct val="80000"/>
              </a:lnSpc>
              <a:spcBef>
                <a:spcPts val="592"/>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Poor teaching by STEM faculty	</a:t>
            </a:r>
          </a:p>
          <a:p>
            <a:pPr marL="0" lvl="0" indent="0">
              <a:lnSpc>
                <a:spcPct val="80000"/>
              </a:lnSpc>
              <a:spcBef>
                <a:spcPts val="592"/>
              </a:spcBef>
              <a:spcAft>
                <a:spcPts val="0"/>
              </a:spcAft>
              <a:buClr>
                <a:schemeClr val="dk1"/>
              </a:buClr>
              <a:buSzPct val="25000"/>
              <a:buNone/>
            </a:pPr>
            <a:r>
              <a:rPr lang="en-US" sz="2800" dirty="0"/>
              <a:t>??</a:t>
            </a:r>
            <a:r>
              <a:rPr lang="en-US" sz="2800" dirty="0">
                <a:solidFill>
                  <a:schemeClr val="dk1"/>
                </a:solidFill>
                <a:ea typeface="Calibri"/>
                <a:cs typeface="Calibri"/>
                <a:sym typeface="Calibri"/>
              </a:rPr>
              <a:t>%: 	Conceptual difficulties with</a:t>
            </a:r>
            <a:r>
              <a:rPr lang="en-US" sz="2800" dirty="0"/>
              <a:t> </a:t>
            </a:r>
            <a:r>
              <a:rPr lang="en-US" sz="2800" dirty="0">
                <a:solidFill>
                  <a:schemeClr val="dk1"/>
                </a:solidFill>
                <a:ea typeface="Calibri"/>
                <a:cs typeface="Calibri"/>
                <a:sym typeface="Calibri"/>
              </a:rPr>
              <a:t>STEM subjects	</a:t>
            </a:r>
          </a:p>
          <a:p>
            <a:pPr marL="0" lvl="0" indent="0">
              <a:lnSpc>
                <a:spcPct val="80000"/>
              </a:lnSpc>
              <a:spcBef>
                <a:spcPts val="481"/>
              </a:spcBef>
              <a:buClr>
                <a:schemeClr val="dk1"/>
              </a:buClr>
              <a:buSzPct val="25000"/>
              <a:buNone/>
            </a:pPr>
            <a:r>
              <a:rPr lang="en-US" sz="2800" dirty="0">
                <a:solidFill>
                  <a:schemeClr val="dk1"/>
                </a:solidFill>
                <a:ea typeface="Calibri"/>
                <a:cs typeface="Calibri"/>
                <a:sym typeface="Calibri"/>
              </a:rPr>
              <a:t>										(Seymour &amp; Hewitt, 1997)	</a:t>
            </a:r>
          </a:p>
          <a:p>
            <a:pPr marL="0" indent="0">
              <a:buNone/>
            </a:pPr>
            <a:endParaRPr lang="en-US" dirty="0"/>
          </a:p>
        </p:txBody>
      </p:sp>
    </p:spTree>
    <p:extLst>
      <p:ext uri="{BB962C8B-B14F-4D97-AF65-F5344CB8AC3E}">
        <p14:creationId xmlns:p14="http://schemas.microsoft.com/office/powerpoint/2010/main" val="4243442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dk1"/>
                </a:solidFill>
                <a:effectLst/>
                <a:ea typeface="Calibri"/>
                <a:cs typeface="Calibri"/>
                <a:sym typeface="Calibri"/>
              </a:rPr>
              <a:t>What are some common reasons students give for leaving STEM majors?</a:t>
            </a:r>
            <a:endParaRPr lang="en-US" sz="3200" b="1" dirty="0">
              <a:effectLst/>
            </a:endParaRPr>
          </a:p>
        </p:txBody>
      </p:sp>
      <p:sp>
        <p:nvSpPr>
          <p:cNvPr id="3" name="Content Placeholder 2"/>
          <p:cNvSpPr>
            <a:spLocks noGrp="1"/>
          </p:cNvSpPr>
          <p:nvPr>
            <p:ph idx="1"/>
          </p:nvPr>
        </p:nvSpPr>
        <p:spPr/>
        <p:txBody>
          <a:bodyPr/>
          <a:lstStyle/>
          <a:p>
            <a:pPr marL="0" lvl="0" indent="0">
              <a:lnSpc>
                <a:spcPct val="80000"/>
              </a:lnSpc>
              <a:spcBef>
                <a:spcPts val="0"/>
              </a:spcBef>
              <a:spcAft>
                <a:spcPts val="0"/>
              </a:spcAft>
              <a:buClr>
                <a:schemeClr val="dk1"/>
              </a:buClr>
              <a:buSzPct val="25000"/>
              <a:buNone/>
            </a:pPr>
            <a:r>
              <a:rPr lang="en-US" sz="2700" i="1" dirty="0"/>
              <a:t>Guess the percentages:</a:t>
            </a:r>
          </a:p>
          <a:p>
            <a:pPr marL="0" lvl="0" indent="0">
              <a:lnSpc>
                <a:spcPct val="80000"/>
              </a:lnSpc>
              <a:spcBef>
                <a:spcPts val="0"/>
              </a:spcBef>
              <a:spcAft>
                <a:spcPts val="0"/>
              </a:spcAft>
              <a:buClr>
                <a:schemeClr val="dk1"/>
              </a:buClr>
              <a:buSzPct val="25000"/>
              <a:buNone/>
            </a:pPr>
            <a:endParaRPr lang="en-US" sz="2700" dirty="0"/>
          </a:p>
          <a:p>
            <a:pPr marL="0" lvl="0" indent="0">
              <a:lnSpc>
                <a:spcPct val="80000"/>
              </a:lnSpc>
              <a:spcBef>
                <a:spcPts val="0"/>
              </a:spcBef>
              <a:buClr>
                <a:schemeClr val="dk1"/>
              </a:buClr>
              <a:buSzPct val="25000"/>
              <a:buNone/>
            </a:pPr>
            <a:r>
              <a:rPr lang="en-US" sz="2700" dirty="0" smtClean="0">
                <a:solidFill>
                  <a:schemeClr val="dk1"/>
                </a:solidFill>
                <a:ea typeface="Calibri"/>
                <a:cs typeface="Calibri"/>
                <a:sym typeface="Calibri"/>
              </a:rPr>
              <a:t>    60</a:t>
            </a:r>
            <a:r>
              <a:rPr lang="en-US" sz="2700" dirty="0">
                <a:solidFill>
                  <a:schemeClr val="dk1"/>
                </a:solidFill>
                <a:ea typeface="Calibri"/>
                <a:cs typeface="Calibri"/>
                <a:sym typeface="Calibri"/>
              </a:rPr>
              <a:t>%	</a:t>
            </a:r>
            <a:r>
              <a:rPr lang="en-US" sz="2700" dirty="0" smtClean="0">
                <a:solidFill>
                  <a:schemeClr val="dk1"/>
                </a:solidFill>
                <a:ea typeface="Calibri"/>
                <a:cs typeface="Calibri"/>
                <a:sym typeface="Calibri"/>
              </a:rPr>
              <a:t>“</a:t>
            </a:r>
            <a:r>
              <a:rPr lang="en-US" sz="2700" dirty="0">
                <a:solidFill>
                  <a:schemeClr val="dk1"/>
                </a:solidFill>
                <a:ea typeface="Calibri"/>
                <a:cs typeface="Calibri"/>
                <a:sym typeface="Calibri"/>
              </a:rPr>
              <a:t>Turned off of” science	</a:t>
            </a:r>
          </a:p>
          <a:p>
            <a:pPr marL="0" lvl="0" indent="0">
              <a:lnSpc>
                <a:spcPct val="80000"/>
              </a:lnSpc>
              <a:spcBef>
                <a:spcPts val="592"/>
              </a:spcBef>
              <a:buClr>
                <a:schemeClr val="dk1"/>
              </a:buClr>
              <a:buSzPct val="25000"/>
              <a:buNone/>
            </a:pPr>
            <a:r>
              <a:rPr lang="en-US" sz="2700" dirty="0" smtClean="0">
                <a:solidFill>
                  <a:schemeClr val="dk1"/>
                </a:solidFill>
                <a:ea typeface="Calibri"/>
                <a:cs typeface="Calibri"/>
                <a:sym typeface="Calibri"/>
              </a:rPr>
              <a:t>    57</a:t>
            </a:r>
            <a:r>
              <a:rPr lang="en-US" sz="2700" dirty="0">
                <a:solidFill>
                  <a:schemeClr val="dk1"/>
                </a:solidFill>
                <a:ea typeface="Calibri"/>
                <a:cs typeface="Calibri"/>
                <a:sym typeface="Calibri"/>
              </a:rPr>
              <a:t>%	</a:t>
            </a:r>
            <a:r>
              <a:rPr lang="en-US" sz="2700" dirty="0" smtClean="0">
                <a:solidFill>
                  <a:schemeClr val="dk1"/>
                </a:solidFill>
                <a:ea typeface="Calibri"/>
                <a:cs typeface="Calibri"/>
                <a:sym typeface="Calibri"/>
              </a:rPr>
              <a:t>Non-STEM </a:t>
            </a:r>
            <a:r>
              <a:rPr lang="en-US" sz="2700" dirty="0">
                <a:solidFill>
                  <a:schemeClr val="dk1"/>
                </a:solidFill>
                <a:ea typeface="Calibri"/>
                <a:cs typeface="Calibri"/>
                <a:sym typeface="Calibri"/>
              </a:rPr>
              <a:t>major seems more interesting</a:t>
            </a:r>
          </a:p>
          <a:p>
            <a:pPr marL="0" lvl="0" indent="0">
              <a:lnSpc>
                <a:spcPct val="80000"/>
              </a:lnSpc>
              <a:spcBef>
                <a:spcPts val="592"/>
              </a:spcBef>
              <a:buClr>
                <a:schemeClr val="dk1"/>
              </a:buClr>
              <a:buSzPct val="25000"/>
              <a:buNone/>
            </a:pPr>
            <a:r>
              <a:rPr lang="en-US" sz="2700" dirty="0" smtClean="0">
                <a:solidFill>
                  <a:schemeClr val="dk1"/>
                </a:solidFill>
                <a:ea typeface="Calibri"/>
                <a:cs typeface="Calibri"/>
                <a:sym typeface="Calibri"/>
              </a:rPr>
              <a:t>    43%</a:t>
            </a:r>
            <a:r>
              <a:rPr lang="en-US" sz="2700" dirty="0">
                <a:solidFill>
                  <a:schemeClr val="dk1"/>
                </a:solidFill>
                <a:ea typeface="Calibri"/>
                <a:cs typeface="Calibri"/>
                <a:sym typeface="Calibri"/>
              </a:rPr>
              <a:t>	Lifestyle of STEM career unappealing</a:t>
            </a:r>
          </a:p>
          <a:p>
            <a:pPr marL="0" lvl="0" indent="0">
              <a:lnSpc>
                <a:spcPct val="80000"/>
              </a:lnSpc>
              <a:spcBef>
                <a:spcPts val="592"/>
              </a:spcBef>
              <a:buClr>
                <a:schemeClr val="dk1"/>
              </a:buClr>
              <a:buSzPct val="25000"/>
              <a:buNone/>
            </a:pPr>
            <a:r>
              <a:rPr lang="en-US" sz="2700" dirty="0" smtClean="0">
                <a:solidFill>
                  <a:schemeClr val="dk1"/>
                </a:solidFill>
                <a:ea typeface="Calibri"/>
                <a:cs typeface="Calibri"/>
                <a:sym typeface="Calibri"/>
              </a:rPr>
              <a:t>    75%</a:t>
            </a:r>
            <a:r>
              <a:rPr lang="en-US" sz="2700" dirty="0">
                <a:solidFill>
                  <a:schemeClr val="dk1"/>
                </a:solidFill>
                <a:ea typeface="Calibri"/>
                <a:cs typeface="Calibri"/>
                <a:sym typeface="Calibri"/>
              </a:rPr>
              <a:t>	Inadequate advising or help with 				academic problems</a:t>
            </a:r>
          </a:p>
          <a:p>
            <a:pPr marL="0" lvl="0" indent="0">
              <a:lnSpc>
                <a:spcPct val="80000"/>
              </a:lnSpc>
              <a:spcBef>
                <a:spcPts val="592"/>
              </a:spcBef>
              <a:buClr>
                <a:schemeClr val="dk1"/>
              </a:buClr>
              <a:buSzPct val="25000"/>
              <a:buNone/>
            </a:pPr>
            <a:r>
              <a:rPr lang="en-US" sz="2700" dirty="0" smtClean="0">
                <a:solidFill>
                  <a:schemeClr val="dk1"/>
                </a:solidFill>
                <a:ea typeface="Calibri"/>
                <a:cs typeface="Calibri"/>
                <a:sym typeface="Calibri"/>
              </a:rPr>
              <a:t>    90</a:t>
            </a:r>
            <a:r>
              <a:rPr lang="en-US" sz="2700" dirty="0">
                <a:solidFill>
                  <a:schemeClr val="dk1"/>
                </a:solidFill>
                <a:ea typeface="Calibri"/>
                <a:cs typeface="Calibri"/>
                <a:sym typeface="Calibri"/>
              </a:rPr>
              <a:t>%	</a:t>
            </a:r>
            <a:r>
              <a:rPr lang="en-US" sz="2700" dirty="0" smtClean="0">
                <a:solidFill>
                  <a:schemeClr val="dk1"/>
                </a:solidFill>
                <a:ea typeface="Calibri"/>
                <a:cs typeface="Calibri"/>
                <a:sym typeface="Calibri"/>
              </a:rPr>
              <a:t>Poor </a:t>
            </a:r>
            <a:r>
              <a:rPr lang="en-US" sz="2700" dirty="0">
                <a:solidFill>
                  <a:schemeClr val="dk1"/>
                </a:solidFill>
                <a:ea typeface="Calibri"/>
                <a:cs typeface="Calibri"/>
                <a:sym typeface="Calibri"/>
              </a:rPr>
              <a:t>teaching by STEM faculty	</a:t>
            </a:r>
          </a:p>
          <a:p>
            <a:pPr marL="0" lvl="0" indent="0">
              <a:lnSpc>
                <a:spcPct val="80000"/>
              </a:lnSpc>
              <a:spcBef>
                <a:spcPts val="592"/>
              </a:spcBef>
              <a:buClr>
                <a:schemeClr val="dk1"/>
              </a:buClr>
              <a:buSzPct val="25000"/>
              <a:buNone/>
            </a:pPr>
            <a:r>
              <a:rPr lang="en-US" sz="2700" dirty="0" smtClean="0">
                <a:solidFill>
                  <a:schemeClr val="dk1"/>
                </a:solidFill>
                <a:ea typeface="Calibri"/>
                <a:cs typeface="Calibri"/>
                <a:sym typeface="Calibri"/>
              </a:rPr>
              <a:t>    27</a:t>
            </a:r>
            <a:r>
              <a:rPr lang="en-US" sz="2700" dirty="0">
                <a:solidFill>
                  <a:schemeClr val="dk1"/>
                </a:solidFill>
                <a:ea typeface="Calibri"/>
                <a:cs typeface="Calibri"/>
                <a:sym typeface="Calibri"/>
              </a:rPr>
              <a:t>%	</a:t>
            </a:r>
            <a:r>
              <a:rPr lang="en-US" sz="2700" dirty="0" smtClean="0">
                <a:solidFill>
                  <a:schemeClr val="dk1"/>
                </a:solidFill>
                <a:ea typeface="Calibri"/>
                <a:cs typeface="Calibri"/>
                <a:sym typeface="Calibri"/>
              </a:rPr>
              <a:t>Conceptual </a:t>
            </a:r>
            <a:r>
              <a:rPr lang="en-US" sz="2700" dirty="0">
                <a:solidFill>
                  <a:schemeClr val="dk1"/>
                </a:solidFill>
                <a:ea typeface="Calibri"/>
                <a:cs typeface="Calibri"/>
                <a:sym typeface="Calibri"/>
              </a:rPr>
              <a:t>difficulties with</a:t>
            </a:r>
            <a:r>
              <a:rPr lang="en-US" sz="2700" dirty="0"/>
              <a:t> </a:t>
            </a:r>
            <a:r>
              <a:rPr lang="en-US" sz="2700" dirty="0">
                <a:solidFill>
                  <a:schemeClr val="dk1"/>
                </a:solidFill>
                <a:ea typeface="Calibri"/>
                <a:cs typeface="Calibri"/>
                <a:sym typeface="Calibri"/>
              </a:rPr>
              <a:t>STEM 				subjects	</a:t>
            </a:r>
          </a:p>
          <a:p>
            <a:pPr marL="0" lvl="0" indent="0">
              <a:lnSpc>
                <a:spcPct val="80000"/>
              </a:lnSpc>
              <a:spcBef>
                <a:spcPts val="481"/>
              </a:spcBef>
              <a:buClr>
                <a:schemeClr val="dk1"/>
              </a:buClr>
              <a:buSzPct val="25000"/>
              <a:buNone/>
            </a:pPr>
            <a:r>
              <a:rPr lang="en-US" sz="2700" dirty="0">
                <a:solidFill>
                  <a:schemeClr val="dk1"/>
                </a:solidFill>
                <a:ea typeface="Calibri"/>
                <a:cs typeface="Calibri"/>
                <a:sym typeface="Calibri"/>
              </a:rPr>
              <a:t>										(Seymour &amp; Hewitt, 1997)	</a:t>
            </a:r>
          </a:p>
          <a:p>
            <a:pPr marL="0" indent="0">
              <a:buNone/>
            </a:pPr>
            <a:endParaRPr lang="en-US" dirty="0"/>
          </a:p>
        </p:txBody>
      </p:sp>
    </p:spTree>
    <p:extLst>
      <p:ext uri="{BB962C8B-B14F-4D97-AF65-F5344CB8AC3E}">
        <p14:creationId xmlns:p14="http://schemas.microsoft.com/office/powerpoint/2010/main" val="868629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rPr>
              <a:t>Why do we focus on the </a:t>
            </a:r>
            <a:r>
              <a:rPr lang="en-US" sz="4000" b="1" dirty="0" smtClean="0">
                <a:effectLst/>
              </a:rPr>
              <a:t/>
            </a:r>
            <a:br>
              <a:rPr lang="en-US" sz="4000" b="1" dirty="0" smtClean="0">
                <a:effectLst/>
              </a:rPr>
            </a:br>
            <a:r>
              <a:rPr lang="en-US" sz="4000" b="1" dirty="0" smtClean="0">
                <a:effectLst/>
              </a:rPr>
              <a:t>first </a:t>
            </a:r>
            <a:r>
              <a:rPr lang="en-US" sz="4000" b="1" dirty="0">
                <a:effectLst/>
              </a:rPr>
              <a:t>2 years?</a:t>
            </a:r>
            <a:endParaRPr lang="en-US" sz="4000" dirty="0">
              <a:effectLs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The first two years of college are the most critical to retention and recruitment of STEM majors.”</a:t>
            </a:r>
          </a:p>
          <a:p>
            <a:pPr marL="0" indent="0">
              <a:buNone/>
            </a:pPr>
            <a:endParaRPr lang="en-US" sz="2800" dirty="0"/>
          </a:p>
          <a:p>
            <a:pPr marL="0" indent="0">
              <a:buNone/>
            </a:pPr>
            <a:r>
              <a:rPr lang="en-US" sz="1600" dirty="0">
                <a:solidFill>
                  <a:schemeClr val="dk1"/>
                </a:solidFill>
                <a:ea typeface="Calibri"/>
                <a:cs typeface="Calibri"/>
                <a:sym typeface="Calibri"/>
              </a:rPr>
              <a:t>									</a:t>
            </a:r>
            <a:r>
              <a:rPr lang="en-US" sz="1600" dirty="0" err="1">
                <a:solidFill>
                  <a:schemeClr val="dk1"/>
                </a:solidFill>
                <a:ea typeface="Calibri"/>
                <a:cs typeface="Calibri"/>
                <a:sym typeface="Calibri"/>
              </a:rPr>
              <a:t>Holdren</a:t>
            </a:r>
            <a:r>
              <a:rPr lang="en-US" sz="1600" dirty="0">
                <a:solidFill>
                  <a:schemeClr val="dk1"/>
                </a:solidFill>
                <a:ea typeface="Calibri"/>
                <a:cs typeface="Calibri"/>
                <a:sym typeface="Calibri"/>
              </a:rPr>
              <a:t> &amp; Lander, 2012, p. 6</a:t>
            </a:r>
            <a:endParaRPr lang="en-US" sz="1600" dirty="0"/>
          </a:p>
          <a:p>
            <a:pPr marL="0" indent="0">
              <a:buNone/>
            </a:pPr>
            <a:endParaRPr lang="en-US" dirty="0"/>
          </a:p>
        </p:txBody>
      </p:sp>
    </p:spTree>
    <p:extLst>
      <p:ext uri="{BB962C8B-B14F-4D97-AF65-F5344CB8AC3E}">
        <p14:creationId xmlns:p14="http://schemas.microsoft.com/office/powerpoint/2010/main" val="3935844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About that Teaching…</a:t>
            </a:r>
            <a:endParaRPr lang="en-US" dirty="0">
              <a:effectLst/>
            </a:endParaRPr>
          </a:p>
        </p:txBody>
      </p:sp>
      <p:sp>
        <p:nvSpPr>
          <p:cNvPr id="3" name="Content Placeholder 2"/>
          <p:cNvSpPr>
            <a:spLocks noGrp="1"/>
          </p:cNvSpPr>
          <p:nvPr>
            <p:ph idx="1"/>
          </p:nvPr>
        </p:nvSpPr>
        <p:spPr/>
        <p:txBody>
          <a:bodyPr/>
          <a:lstStyle/>
          <a:p>
            <a:pPr marL="0" lvl="0" indent="0">
              <a:lnSpc>
                <a:spcPct val="90000"/>
              </a:lnSpc>
              <a:spcBef>
                <a:spcPts val="0"/>
              </a:spcBef>
              <a:spcAft>
                <a:spcPts val="0"/>
              </a:spcAft>
              <a:buClr>
                <a:schemeClr val="dk1"/>
              </a:buClr>
              <a:buSzPct val="25000"/>
              <a:buNone/>
            </a:pPr>
            <a:r>
              <a:rPr lang="en-US" sz="2800" dirty="0">
                <a:solidFill>
                  <a:schemeClr val="dk1"/>
                </a:solidFill>
                <a:ea typeface="Calibri"/>
                <a:cs typeface="Calibri"/>
                <a:sym typeface="Calibri"/>
              </a:rPr>
              <a:t>“The lecture has been a mainstay of higher education since the word ‘lecture’ was created in the 14th century, and </a:t>
            </a:r>
            <a:r>
              <a:rPr lang="en-US" sz="2800" u="sng" dirty="0">
                <a:solidFill>
                  <a:schemeClr val="dk1"/>
                </a:solidFill>
                <a:ea typeface="Calibri"/>
                <a:cs typeface="Calibri"/>
                <a:sym typeface="Calibri"/>
              </a:rPr>
              <a:t>today most introductory STEM courses are taught largely through lectures</a:t>
            </a:r>
            <a:r>
              <a:rPr lang="en-US" sz="2800" dirty="0">
                <a:solidFill>
                  <a:schemeClr val="dk1"/>
                </a:solidFill>
                <a:ea typeface="Calibri"/>
                <a:cs typeface="Calibri"/>
                <a:sym typeface="Calibri"/>
              </a:rPr>
              <a:t>.”</a:t>
            </a:r>
          </a:p>
          <a:p>
            <a:pPr marL="0" lvl="0" indent="0">
              <a:lnSpc>
                <a:spcPct val="90000"/>
              </a:lnSpc>
              <a:spcBef>
                <a:spcPts val="480"/>
              </a:spcBef>
              <a:spcAft>
                <a:spcPts val="0"/>
              </a:spcAft>
              <a:buClr>
                <a:schemeClr val="dk1"/>
              </a:buClr>
              <a:buSzPct val="25000"/>
              <a:buNone/>
            </a:pPr>
            <a:endParaRPr lang="en-US" sz="2800" dirty="0">
              <a:solidFill>
                <a:schemeClr val="dk1"/>
              </a:solidFill>
              <a:ea typeface="Calibri"/>
              <a:cs typeface="Calibri"/>
              <a:sym typeface="Calibri"/>
            </a:endParaRPr>
          </a:p>
          <a:p>
            <a:pPr marL="0" lvl="0" indent="0">
              <a:lnSpc>
                <a:spcPct val="90000"/>
              </a:lnSpc>
              <a:spcBef>
                <a:spcPts val="640"/>
              </a:spcBef>
              <a:spcAft>
                <a:spcPts val="0"/>
              </a:spcAft>
              <a:buClr>
                <a:schemeClr val="dk1"/>
              </a:buClr>
              <a:buSzPct val="25000"/>
              <a:buNone/>
            </a:pPr>
            <a:r>
              <a:rPr lang="en-US" sz="2800" dirty="0">
                <a:solidFill>
                  <a:schemeClr val="dk1"/>
                </a:solidFill>
                <a:ea typeface="Calibri"/>
                <a:cs typeface="Calibri"/>
                <a:sym typeface="Calibri"/>
              </a:rPr>
              <a:t>“Extensive research on how the human brain learns indicates that diversifying teaching methods enhances critical thinking skills, long-term retention of information, and student retention in STEM majors.” </a:t>
            </a:r>
          </a:p>
          <a:p>
            <a:pPr marL="0" lvl="0" indent="0">
              <a:lnSpc>
                <a:spcPct val="90000"/>
              </a:lnSpc>
              <a:spcBef>
                <a:spcPts val="640"/>
              </a:spcBef>
              <a:buClr>
                <a:schemeClr val="dk1"/>
              </a:buClr>
              <a:buSzPct val="25000"/>
              <a:buNone/>
            </a:pPr>
            <a:r>
              <a:rPr lang="en-US" sz="2800" dirty="0">
                <a:solidFill>
                  <a:schemeClr val="dk1"/>
                </a:solidFill>
                <a:ea typeface="Calibri"/>
                <a:cs typeface="Calibri"/>
                <a:sym typeface="Calibri"/>
              </a:rPr>
              <a:t>					</a:t>
            </a:r>
            <a:r>
              <a:rPr lang="en-US" sz="1400" dirty="0" err="1">
                <a:solidFill>
                  <a:schemeClr val="dk1"/>
                </a:solidFill>
                <a:ea typeface="Calibri"/>
                <a:cs typeface="Calibri"/>
                <a:sym typeface="Calibri"/>
              </a:rPr>
              <a:t>Holdren</a:t>
            </a:r>
            <a:r>
              <a:rPr lang="en-US" sz="1400" dirty="0">
                <a:solidFill>
                  <a:schemeClr val="dk1"/>
                </a:solidFill>
                <a:ea typeface="Calibri"/>
                <a:cs typeface="Calibri"/>
                <a:sym typeface="Calibri"/>
              </a:rPr>
              <a:t> &amp; Lander, 2012, p. 8</a:t>
            </a:r>
          </a:p>
          <a:p>
            <a:pPr marL="0" indent="0">
              <a:buNone/>
            </a:pPr>
            <a:endParaRPr lang="en-US" dirty="0"/>
          </a:p>
        </p:txBody>
      </p:sp>
    </p:spTree>
    <p:extLst>
      <p:ext uri="{BB962C8B-B14F-4D97-AF65-F5344CB8AC3E}">
        <p14:creationId xmlns:p14="http://schemas.microsoft.com/office/powerpoint/2010/main" val="3406397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E1596A-A690-4827-8B17-F638600A8E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1376</TotalTime>
  <Words>1844</Words>
  <Application>Microsoft Office PowerPoint</Application>
  <PresentationFormat>On-screen Show (4:3)</PresentationFormat>
  <Paragraphs>273</Paragraphs>
  <Slides>40</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Osaka</vt:lpstr>
      <vt:lpstr>Times New Roman</vt:lpstr>
      <vt:lpstr>Wingdings</vt:lpstr>
      <vt:lpstr>Office Theme</vt:lpstr>
      <vt:lpstr>Best Practices for Creating an Active and Engaging Online Learning Environment  </vt:lpstr>
      <vt:lpstr>Our Challenge</vt:lpstr>
      <vt:lpstr>Question?</vt:lpstr>
      <vt:lpstr>Question?</vt:lpstr>
      <vt:lpstr>PowerPoint Presentation</vt:lpstr>
      <vt:lpstr>What are some common reasons students give for leaving STEM majors?</vt:lpstr>
      <vt:lpstr>What are some common reasons students give for leaving STEM majors?</vt:lpstr>
      <vt:lpstr>Why do we focus on the  first 2 years?</vt:lpstr>
      <vt:lpstr>About that Teaching…</vt:lpstr>
      <vt:lpstr>About that Teaching…</vt:lpstr>
      <vt:lpstr>Pedagogy Can Help!</vt:lpstr>
      <vt:lpstr>What is Active Learning?</vt:lpstr>
      <vt:lpstr>Why Incorporate Active Learning?</vt:lpstr>
      <vt:lpstr>Why Incorporate Active Learning?</vt:lpstr>
      <vt:lpstr>Three Sided Approach</vt:lpstr>
      <vt:lpstr>Let’s Start from the Beginning</vt:lpstr>
      <vt:lpstr>How Do We Get Students To Engage With This Material?</vt:lpstr>
      <vt:lpstr>Build A Community</vt:lpstr>
      <vt:lpstr>Ice Breakers &amp; Personal Introductions…That Don’t Suck!</vt:lpstr>
      <vt:lpstr>Story of Your Name</vt:lpstr>
      <vt:lpstr>Two Truths and One Lie</vt:lpstr>
      <vt:lpstr>Two Truths and One Lie</vt:lpstr>
      <vt:lpstr>Word Clouds</vt:lpstr>
      <vt:lpstr>Championing Statements</vt:lpstr>
      <vt:lpstr>Modules</vt:lpstr>
      <vt:lpstr>PowerPoint Presentation</vt:lpstr>
      <vt:lpstr>PowerPoint Presentation</vt:lpstr>
      <vt:lpstr>ThingLink</vt:lpstr>
      <vt:lpstr>Improve Discussions</vt:lpstr>
      <vt:lpstr>Video Analysis &amp; Discussion</vt:lpstr>
      <vt:lpstr>Games &amp; Polls</vt:lpstr>
      <vt:lpstr>Simulations</vt:lpstr>
      <vt:lpstr>Implement Videos</vt:lpstr>
      <vt:lpstr>Instructional Videos</vt:lpstr>
      <vt:lpstr>Instructional Videos</vt:lpstr>
      <vt:lpstr>Sample Videos</vt:lpstr>
      <vt:lpstr>Video Resources</vt:lpstr>
      <vt:lpstr>References</vt:lpstr>
      <vt:lpstr>Shameless Plug…</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Creating an Active and Engaging Online Learning Environment</dc:title>
  <dc:creator>RaKissa</dc:creator>
  <cp:keywords/>
  <cp:lastModifiedBy>RaKissa</cp:lastModifiedBy>
  <cp:revision>65</cp:revision>
  <cp:lastPrinted>1601-01-01T00:00:00Z</cp:lastPrinted>
  <dcterms:created xsi:type="dcterms:W3CDTF">2017-02-21T22:39:12Z</dcterms:created>
  <dcterms:modified xsi:type="dcterms:W3CDTF">2017-03-03T14:50:41Z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TC010690321033</vt:lpwstr>
  </property>
</Properties>
</file>