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8" d="100"/>
          <a:sy n="5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walsh@cvcc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hethinksifactorsexy.wordpres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hyperlink" Target="https://www.desmos.com/calculator/g1ty27ovz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hyperlink" Target="http://padlet.com/lwalsh/vzlplg5w4o/wish/7237516" TargetMode="Externa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rbes.com/sites/joshlinkner/2014/10/16/how-kids-lose-their-creativity-as-they-age-and-how-to-prevent-i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hyperlink" Target="http://www.forbes.com/sites/joshlinkner/2014/10/16/how-kids-lose-their-creativity-as-they-age-and-how-to-prevent-i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matyc.site-ym.com/?page=2007ConfProceeding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eb.archive.org/web/19980506050624/http:/www.amatyc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eb.archive.org/web/20050312032331/http:/www.amatyc.org/Proceedings/LongBeach22/Lee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gif"/><Relationship Id="rId5" Type="http://schemas.openxmlformats.org/officeDocument/2006/relationships/hyperlink" Target="http://www.rentcafe.com/blog/apartmentliving/dorm-life-has-changed-since-1992/" TargetMode="External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athanfriend.com/inspirograph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smos.com/calculator/msp7rqw0xk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lwalsh@cvcc.edu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hethinksifactorsexy.wordpres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weareteachers.com/blogs/post/2014/10/14/9-creative-art-projects-that-will-make-your-students-love-mat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weareteachers.com/images/default-source/blog-images/octopus-math.jpg?sfvrsn=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hyperlink" Target="http://padlet.com/lwalsh/connectdo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weareteachers.com/images/default-source/default-album/m-m-arrays.jpg?sfvrsn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0" y="5204975"/>
            <a:ext cx="9144000" cy="166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Luke Walsh - Catawba Valley CC - North Carolina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lwalsh@cvcc.edu</a:t>
            </a:r>
            <a:r>
              <a:rPr lang="en"/>
              <a:t> | @lukeselfwalker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http://shethinksifactorsexy.wordpress.com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/>
          <p:nvPr/>
        </p:nvSpPr>
        <p:spPr>
          <a:xfrm>
            <a:off x="0" y="0"/>
            <a:ext cx="9144000" cy="284459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29"/>
          <p:cNvSpPr txBox="1"/>
          <p:nvPr/>
        </p:nvSpPr>
        <p:spPr>
          <a:xfrm>
            <a:off x="493575" y="712650"/>
            <a:ext cx="8468700" cy="119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600">
                <a:solidFill>
                  <a:srgbClr val="FFFFFF"/>
                </a:solidFill>
              </a:rPr>
              <a:t>Back to the Future:</a:t>
            </a:r>
          </a:p>
        </p:txBody>
      </p:sp>
      <p:sp>
        <p:nvSpPr>
          <p:cNvPr id="30" name="Shape 30"/>
          <p:cNvSpPr/>
          <p:nvPr/>
        </p:nvSpPr>
        <p:spPr>
          <a:xfrm>
            <a:off x="-50" y="2156125"/>
            <a:ext cx="9144000" cy="29693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1071600" y="2844600"/>
            <a:ext cx="7000800" cy="136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>
                <a:solidFill>
                  <a:srgbClr val="FFFFFF"/>
                </a:solidFill>
              </a:rPr>
              <a:t>How the Math of the Past Looked Better Than Today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 descr="Screen Shot 2014-11-04 at 8.43.0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99" y="0"/>
            <a:ext cx="6171601" cy="67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/>
        </p:nvSpPr>
        <p:spPr>
          <a:xfrm>
            <a:off x="4887900" y="6491825"/>
            <a:ext cx="4031699" cy="3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https://www.desmos.com/calculator/g1ty27ovzk</a:t>
            </a:r>
          </a:p>
        </p:txBody>
      </p:sp>
      <p:pic>
        <p:nvPicPr>
          <p:cNvPr id="87" name="Shape 87" descr="images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-7575" y="4983650"/>
            <a:ext cx="1953050" cy="18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 descr="Screen Shot 2014-11-04 at 8.55.03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2975"/>
            <a:ext cx="9143999" cy="645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 descr="cl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955" y="129650"/>
            <a:ext cx="6708819" cy="672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 descr="Screen Shot 2014-11-04 at 9.00.5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762" y="876300"/>
            <a:ext cx="4714875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 descr="Screen Shot 2014-11-04 at 9.02.40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74" y="940049"/>
            <a:ext cx="4146250" cy="46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2184875" y="6130425"/>
            <a:ext cx="4239300" cy="5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http://padlet.com/lwalsh/vzlplg5w4o/wish/7237516</a:t>
            </a:r>
          </a:p>
        </p:txBody>
      </p:sp>
      <p:sp>
        <p:nvSpPr>
          <p:cNvPr id="105" name="Shape 105"/>
          <p:cNvSpPr/>
          <p:nvPr/>
        </p:nvSpPr>
        <p:spPr>
          <a:xfrm>
            <a:off x="350025" y="1347637"/>
            <a:ext cx="8258100" cy="3785699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 txBox="1"/>
          <p:nvPr/>
        </p:nvSpPr>
        <p:spPr>
          <a:xfrm>
            <a:off x="577950" y="1494187"/>
            <a:ext cx="7988099" cy="3492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“My dissected frog tessellation. Maybe, if use your imagination.”</a:t>
            </a:r>
          </a:p>
        </p:txBody>
      </p:sp>
      <p:sp>
        <p:nvSpPr>
          <p:cNvPr id="107" name="Shape 107"/>
          <p:cNvSpPr/>
          <p:nvPr/>
        </p:nvSpPr>
        <p:spPr>
          <a:xfrm>
            <a:off x="4317050" y="5211550"/>
            <a:ext cx="4714799" cy="703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8" name="Shape 108" descr="images"/>
          <p:cNvPicPr preferRelativeResize="0"/>
          <p:nvPr/>
        </p:nvPicPr>
        <p:blipFill>
          <a:blip r:embed="rId6">
            <a:alphaModFix amt="89000"/>
          </a:blip>
          <a:stretch>
            <a:fillRect/>
          </a:stretch>
        </p:blipFill>
        <p:spPr>
          <a:xfrm>
            <a:off x="68625" y="5211550"/>
            <a:ext cx="1707216" cy="15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 descr="Screen Shot 2014-11-04 at 9.12.3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054"/>
            <a:ext cx="9144001" cy="536610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573875" y="6159525"/>
            <a:ext cx="7907999" cy="5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http://www.forbes.com/sites/joshlinkner/2014/10/16/how-kids-lose-their-creativity-as-they-age-and-how-to-prevent-it/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2882350" y="3938375"/>
            <a:ext cx="6199499" cy="103109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6365350" y="583400"/>
            <a:ext cx="2553900" cy="133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http://www.forbes.com/sites/joshlinkner/2014/10/16/how-kids-lose-their-creativity-as-they-age-and-how-to-prevent-it/</a:t>
            </a:r>
          </a:p>
        </p:txBody>
      </p:sp>
      <p:pic>
        <p:nvPicPr>
          <p:cNvPr id="121" name="Shape 121" descr="images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68624" y="155575"/>
            <a:ext cx="1300550" cy="120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 descr="images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117612" y="1772987"/>
            <a:ext cx="1202577" cy="11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 descr="images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166574" y="3092150"/>
            <a:ext cx="1202590" cy="11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117600" y="1851175"/>
            <a:ext cx="8715600" cy="1205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 descr="images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166574" y="4476125"/>
            <a:ext cx="1202590" cy="11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117600" y="3222775"/>
            <a:ext cx="8868000" cy="1205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7" name="Shape 127" descr="images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117599" y="5590975"/>
            <a:ext cx="1202590" cy="11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193800" y="4441975"/>
            <a:ext cx="8715600" cy="1205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93800" y="5508775"/>
            <a:ext cx="8715600" cy="12056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 descr="Screen Shot 2014-11-04 at 9.40.2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011" y="0"/>
            <a:ext cx="83217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3928175" y="1646450"/>
            <a:ext cx="4809599" cy="36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https://amatyc.site-ym.com/?page=2007ConfProceedings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 descr="Screen Shot 2014-11-04 at 9.47.3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" y="1179725"/>
            <a:ext cx="8782050" cy="4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155575" y="2735425"/>
            <a:ext cx="4887599" cy="41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hape 150" descr="Screen Shot 2014-11-04 at 9.47.3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75" y="1179725"/>
            <a:ext cx="8782050" cy="4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180975" y="3578075"/>
            <a:ext cx="8505000" cy="7131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 descr="visualis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199" y="1098775"/>
            <a:ext cx="13237049" cy="42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/>
          <p:nvPr/>
        </p:nvSpPr>
        <p:spPr>
          <a:xfrm>
            <a:off x="7960050" y="674125"/>
            <a:ext cx="1184099" cy="4900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4705950" y="764875"/>
            <a:ext cx="3254099" cy="4900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 descr="Screen Shot 2014-11-06 at 9.29.5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1038225"/>
            <a:ext cx="6553200" cy="4781550"/>
          </a:xfrm>
          <a:prstGeom prst="rect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7" name="Shape 157"/>
          <p:cNvSpPr txBox="1"/>
          <p:nvPr/>
        </p:nvSpPr>
        <p:spPr>
          <a:xfrm>
            <a:off x="75" y="30675"/>
            <a:ext cx="9144000" cy="72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38761D"/>
                </a:solidFill>
              </a:rPr>
              <a:t>Riemann Sums in Excel - 2007 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88925" y="6088375"/>
            <a:ext cx="8270999" cy="67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/>
              <a:t>Mary Pearce and Sharon Welker - Wake Tech Community College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 descr="Screen Shot 2014-11-04 at 9.50.2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99" y="4135549"/>
            <a:ext cx="8839050" cy="233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 descr="Back_to_the_Future_(time_travel_test)_with_Michael_J._Fox_as_Marty_McFly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6125" y="648200"/>
            <a:ext cx="5036000" cy="33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402650" y="324100"/>
            <a:ext cx="2346599" cy="1572300"/>
          </a:xfrm>
          <a:prstGeom prst="wedgeRectCallout">
            <a:avLst>
              <a:gd name="adj1" fmla="val 70819"/>
              <a:gd name="adj2" fmla="val 33550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600"/>
              <a:t>Where do you want to go ColoMATYC Marty?</a:t>
            </a:r>
          </a:p>
        </p:txBody>
      </p:sp>
      <p:sp>
        <p:nvSpPr>
          <p:cNvPr id="166" name="Shape 166"/>
          <p:cNvSpPr/>
          <p:nvPr/>
        </p:nvSpPr>
        <p:spPr>
          <a:xfrm>
            <a:off x="5704200" y="220400"/>
            <a:ext cx="2346599" cy="1296299"/>
          </a:xfrm>
          <a:prstGeom prst="wedgeRectCallout">
            <a:avLst>
              <a:gd name="adj1" fmla="val -53483"/>
              <a:gd name="adj2" fmla="val 70009"/>
            </a:avLst>
          </a:prstGeom>
          <a:solidFill>
            <a:srgbClr val="FFFF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Long Beach, CA...199</a:t>
            </a:r>
            <a:r>
              <a:rPr lang="en" sz="3000">
                <a:solidFill>
                  <a:schemeClr val="dk1"/>
                </a:solidFill>
              </a:rPr>
              <a:t>6!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 descr="Screen Shot 2015-03-03 at 8.52.3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4133"/>
            <a:ext cx="9143999" cy="5309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 descr="Screen Shot 2015-03-03 at 9.01.1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5241"/>
            <a:ext cx="9144000" cy="533151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75" y="0"/>
            <a:ext cx="9144000" cy="1525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800">
                <a:solidFill>
                  <a:srgbClr val="FFFFFF"/>
                </a:solidFill>
              </a:rPr>
              <a:t>August 2011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 descr="Screen Shot 2014-11-04 at 10.13.3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2313" y="0"/>
            <a:ext cx="627936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6287575" y="3215100"/>
            <a:ext cx="2566799" cy="803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https://web.archive.org/web/19980506050624/http://www.amatyc.org/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 descr="Screen Shot 2014-11-04 at 9.58.4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0651"/>
            <a:ext cx="9144000" cy="605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 descr="Screen Shot 2014-11-04 at 10.02.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50" y="1879775"/>
            <a:ext cx="8844100" cy="283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ape 198" descr="Screen Shot 2014-11-04 at 10.10.4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2275"/>
            <a:ext cx="9144001" cy="51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5548625" y="1607550"/>
            <a:ext cx="1892700" cy="31109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 descr="Screen Shot 2014-11-05 at 7.09.0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901"/>
            <a:ext cx="9143999" cy="648109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/>
          <p:nvPr/>
        </p:nvSpPr>
        <p:spPr>
          <a:xfrm>
            <a:off x="612075" y="2596600"/>
            <a:ext cx="7938900" cy="17019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300">
                <a:solidFill>
                  <a:srgbClr val="FFFFFF"/>
                </a:solidFill>
              </a:rPr>
              <a:t>“....which illustrate all of the important concepts in calculus.”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 descr="Screen Shot 2014-11-05 at 7.41.1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2580"/>
            <a:ext cx="9143999" cy="217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 descr="Screen Shot 2014-11-05 at 7.42.34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54912"/>
            <a:ext cx="9144000" cy="206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/>
          <p:nvPr/>
        </p:nvSpPr>
        <p:spPr>
          <a:xfrm>
            <a:off x="103725" y="3004500"/>
            <a:ext cx="9040200" cy="124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</a:rPr>
              <a:t>Art of Mathematics from the 90’s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hape 43" descr="visualis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71575" y="1124700"/>
            <a:ext cx="13208024" cy="42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Shape 44"/>
          <p:cNvSpPr/>
          <p:nvPr/>
        </p:nvSpPr>
        <p:spPr>
          <a:xfrm>
            <a:off x="0" y="544500"/>
            <a:ext cx="1698300" cy="5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5081925" y="826525"/>
            <a:ext cx="4061999" cy="4900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 descr="Screen Shot 2014-11-05 at 7.23.06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8774"/>
            <a:ext cx="9144000" cy="61333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Shape 218"/>
          <p:cNvCxnSpPr/>
          <p:nvPr/>
        </p:nvCxnSpPr>
        <p:spPr>
          <a:xfrm rot="10800000" flipH="1">
            <a:off x="1918675" y="6443224"/>
            <a:ext cx="1270500" cy="12900"/>
          </a:xfrm>
          <a:prstGeom prst="straightConnector1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9" name="Shape 219"/>
          <p:cNvSpPr/>
          <p:nvPr/>
        </p:nvSpPr>
        <p:spPr>
          <a:xfrm>
            <a:off x="1328525" y="1934825"/>
            <a:ext cx="1860599" cy="43563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 descr="Screen Shot 2014-11-05 at 7.25.5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2015"/>
            <a:ext cx="9144000" cy="6215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 descr="Screen Shot 2014-11-05 at 7.29.29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5879"/>
            <a:ext cx="9144000" cy="590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/>
        </p:nvSpPr>
        <p:spPr>
          <a:xfrm>
            <a:off x="181500" y="6391300"/>
            <a:ext cx="8789699" cy="3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https://web.archive.org/web/20050312032331/http://www.amatyc.org/Proceedings/LongBeach22/Lee.pdf</a:t>
            </a:r>
          </a:p>
        </p:txBody>
      </p:sp>
      <p:sp>
        <p:nvSpPr>
          <p:cNvPr id="231" name="Shape 231"/>
          <p:cNvSpPr/>
          <p:nvPr/>
        </p:nvSpPr>
        <p:spPr>
          <a:xfrm>
            <a:off x="726000" y="1462050"/>
            <a:ext cx="7856100" cy="3785400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“In 1989 we were awarded a grant from the New Jersey Department of Higher Education for our first computer classroom and have been teaching Calculus in a computer environment ever since.”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 descr="Screen Shot 2014-11-04 at 10.06.0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5761"/>
            <a:ext cx="9144000" cy="451166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/>
        </p:nvSpPr>
        <p:spPr>
          <a:xfrm>
            <a:off x="2993125" y="1179725"/>
            <a:ext cx="6002399" cy="19056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 descr="Screen Shot 2014-11-05 at 7.50.5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5556"/>
            <a:ext cx="9144000" cy="285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 descr="IBM-computer-300x24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175" y="2960574"/>
            <a:ext cx="4093949" cy="33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x="191600" y="6238900"/>
            <a:ext cx="4265100" cy="4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http://www.rentcafe.com/blog/apartmentliving/dorm-life-has-changed-since-1992/</a:t>
            </a:r>
          </a:p>
        </p:txBody>
      </p:sp>
      <p:pic>
        <p:nvPicPr>
          <p:cNvPr id="245" name="Shape 245" descr="92-big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9325" y="3387302"/>
            <a:ext cx="4618950" cy="27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 descr="Screen Shot 2014-11-06 at 8.28.0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1819"/>
            <a:ext cx="9143999" cy="192720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/>
          <p:nvPr/>
        </p:nvSpPr>
        <p:spPr>
          <a:xfrm>
            <a:off x="1272075" y="2028725"/>
            <a:ext cx="3279899" cy="3702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52" name="Shape 252" descr="children-310223_64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0" y="3733800"/>
            <a:ext cx="6096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64825" y="2647850"/>
            <a:ext cx="8945099" cy="165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4400">
                <a:solidFill>
                  <a:srgbClr val="FF0000"/>
                </a:solidFill>
              </a:rPr>
              <a:t>20 years later - those student’s children are waiting for us?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 descr="mae-may2104cov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644" y="0"/>
            <a:ext cx="525471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/>
          <p:nvPr/>
        </p:nvSpPr>
        <p:spPr>
          <a:xfrm>
            <a:off x="5345350" y="4459650"/>
            <a:ext cx="1853999" cy="1853999"/>
          </a:xfrm>
          <a:prstGeom prst="ellipse">
            <a:avLst/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 descr="Screen Shot 2014-11-06 at 8.08.4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3181"/>
            <a:ext cx="9143998" cy="3971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 descr="Screen Shot 2014-11-04 at 9.34.0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9796"/>
            <a:ext cx="9143999" cy="4558406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/>
          <p:nvPr/>
        </p:nvSpPr>
        <p:spPr>
          <a:xfrm>
            <a:off x="825450" y="2035375"/>
            <a:ext cx="7493099" cy="2929799"/>
          </a:xfrm>
          <a:prstGeom prst="rect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</a:rPr>
              <a:t>“Multiple technology tools can bring a level of understanding to students that has been lacking. Various software packages help students visualize mathematical problems.”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 descr="visualis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199" y="1098775"/>
            <a:ext cx="13237049" cy="42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/>
          <p:nvPr/>
        </p:nvSpPr>
        <p:spPr>
          <a:xfrm>
            <a:off x="7960050" y="674125"/>
            <a:ext cx="1184099" cy="4900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/>
          <p:nvPr/>
        </p:nvSpPr>
        <p:spPr>
          <a:xfrm>
            <a:off x="4705950" y="764875"/>
            <a:ext cx="3254099" cy="4900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0" y="0"/>
            <a:ext cx="9144000" cy="32411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</a:rPr>
              <a:t>How often, from your lessons, do your students see mathematical art?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0" y="3382050"/>
            <a:ext cx="9144000" cy="304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5500"/>
              <a:t>How often, from your lessons, do your students see the art of mathematics?</a:t>
            </a:r>
          </a:p>
        </p:txBody>
      </p:sp>
      <p:cxnSp>
        <p:nvCxnSpPr>
          <p:cNvPr id="52" name="Shape 52"/>
          <p:cNvCxnSpPr/>
          <p:nvPr/>
        </p:nvCxnSpPr>
        <p:spPr>
          <a:xfrm>
            <a:off x="-63775" y="3189625"/>
            <a:ext cx="9232500" cy="12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lg" len="lg"/>
            <a:tailEnd type="non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 descr="visualise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71575" y="1124700"/>
            <a:ext cx="13208024" cy="42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/>
          <p:nvPr/>
        </p:nvSpPr>
        <p:spPr>
          <a:xfrm>
            <a:off x="0" y="544500"/>
            <a:ext cx="1698300" cy="514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5081925" y="826525"/>
            <a:ext cx="4061999" cy="4900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 descr="mae-6-1-cover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600" y="0"/>
            <a:ext cx="52767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 rot="-5400000">
            <a:off x="-2218149" y="2773125"/>
            <a:ext cx="6520799" cy="11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5500">
                <a:solidFill>
                  <a:srgbClr val="FFFFFF"/>
                </a:solidFill>
              </a:rPr>
              <a:t>Art of Mathematics?</a:t>
            </a:r>
          </a:p>
        </p:txBody>
      </p:sp>
      <p:sp>
        <p:nvSpPr>
          <p:cNvPr id="291" name="Shape 291"/>
          <p:cNvSpPr txBox="1"/>
          <p:nvPr/>
        </p:nvSpPr>
        <p:spPr>
          <a:xfrm rot="5400000">
            <a:off x="5059550" y="2908299"/>
            <a:ext cx="5833799" cy="11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500">
                <a:solidFill>
                  <a:srgbClr val="FFFFFF"/>
                </a:solidFill>
              </a:rPr>
              <a:t>Mathematical Art?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 descr="Screen Shot 2014-11-14 at 12.21.23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9766"/>
            <a:ext cx="9143996" cy="521286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/>
        </p:nvSpPr>
        <p:spPr>
          <a:xfrm>
            <a:off x="5788725" y="232750"/>
            <a:ext cx="3230099" cy="40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http://nathanfriend.com/inspirograph/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 descr="Screen Shot 2014-11-11 at 1.59.11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436" y="0"/>
            <a:ext cx="703712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0" y="2484775"/>
            <a:ext cx="9144000" cy="135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800">
                <a:solidFill>
                  <a:srgbClr val="0000FF"/>
                </a:solidFill>
              </a:rPr>
              <a:t>Art of linear equations?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Shape 308" descr="line3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5800"/>
            <a:ext cx="9143999" cy="588522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/>
          <p:nvPr/>
        </p:nvSpPr>
        <p:spPr>
          <a:xfrm>
            <a:off x="124225" y="2571750"/>
            <a:ext cx="4572000" cy="96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More visual?</a:t>
            </a:r>
          </a:p>
        </p:txBody>
      </p:sp>
      <p:sp>
        <p:nvSpPr>
          <p:cNvPr id="310" name="Shape 310"/>
          <p:cNvSpPr txBox="1"/>
          <p:nvPr/>
        </p:nvSpPr>
        <p:spPr>
          <a:xfrm>
            <a:off x="4475925" y="3913525"/>
            <a:ext cx="4820399" cy="175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5600">
                <a:solidFill>
                  <a:srgbClr val="FF0000"/>
                </a:solidFill>
              </a:rPr>
              <a:t>Art of mathematics?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 descr="Screen Shot 2014-11-11 at 8.20.2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439" y="0"/>
            <a:ext cx="697112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19875" y="1489200"/>
            <a:ext cx="49074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chemeClr val="dk1"/>
                </a:solidFill>
              </a:rPr>
              <a:t>More visual?</a:t>
            </a:r>
          </a:p>
        </p:txBody>
      </p:sp>
      <p:sp>
        <p:nvSpPr>
          <p:cNvPr id="317" name="Shape 317"/>
          <p:cNvSpPr txBox="1"/>
          <p:nvPr/>
        </p:nvSpPr>
        <p:spPr>
          <a:xfrm>
            <a:off x="4495800" y="3258375"/>
            <a:ext cx="3388500" cy="1189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chemeClr val="dk1"/>
                </a:solidFill>
              </a:rPr>
              <a:t>But 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/>
        </p:nvSpPr>
        <p:spPr>
          <a:xfrm>
            <a:off x="3702325" y="6286500"/>
            <a:ext cx="5249099" cy="52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https://www.desmos.com/calculator/msp7rqw0xk</a:t>
            </a:r>
          </a:p>
        </p:txBody>
      </p:sp>
      <p:pic>
        <p:nvPicPr>
          <p:cNvPr id="323" name="Shape 323" descr="slop2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2429"/>
            <a:ext cx="9143999" cy="588526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198775" y="1132700"/>
            <a:ext cx="4770899" cy="201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Just a fancy show of a linear equation?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4882600" y="3732975"/>
            <a:ext cx="4068899" cy="201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dk1"/>
                </a:solidFill>
              </a:rPr>
              <a:t>A visual to help students learn?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/>
        </p:nvSpPr>
        <p:spPr>
          <a:xfrm>
            <a:off x="3143225" y="4708650"/>
            <a:ext cx="1640100" cy="1379099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 txBox="1"/>
          <p:nvPr/>
        </p:nvSpPr>
        <p:spPr>
          <a:xfrm rot="-1026048">
            <a:off x="429489" y="3448358"/>
            <a:ext cx="7863870" cy="1093183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/>
              <a:t>Art of Mathematics</a:t>
            </a:r>
          </a:p>
        </p:txBody>
      </p:sp>
      <p:sp>
        <p:nvSpPr>
          <p:cNvPr id="332" name="Shape 332"/>
          <p:cNvSpPr/>
          <p:nvPr/>
        </p:nvSpPr>
        <p:spPr>
          <a:xfrm>
            <a:off x="6199525" y="719750"/>
            <a:ext cx="1801499" cy="1801499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WOW!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Ooooo!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Ahhhh!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Cool!</a:t>
            </a:r>
          </a:p>
        </p:txBody>
      </p:sp>
      <p:sp>
        <p:nvSpPr>
          <p:cNvPr id="333" name="Shape 333"/>
          <p:cNvSpPr/>
          <p:nvPr/>
        </p:nvSpPr>
        <p:spPr>
          <a:xfrm>
            <a:off x="255925" y="1601025"/>
            <a:ext cx="2763000" cy="2596799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What will students learn from this art?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/>
        </p:nvSpPr>
        <p:spPr>
          <a:xfrm>
            <a:off x="385150" y="154875"/>
            <a:ext cx="8435699" cy="83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/>
              <a:t>The writing is not on the wall...</a:t>
            </a:r>
          </a:p>
        </p:txBody>
      </p:sp>
      <p:pic>
        <p:nvPicPr>
          <p:cNvPr id="339" name="Shape 339" descr="149877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8110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344" descr="Screen Shot 2014-11-14 at 12.51.28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71508"/>
            <a:ext cx="9143998" cy="217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Screen Shot 2014-11-14 at 12.52.20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87220"/>
            <a:ext cx="9143997" cy="208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Screen Shot 2014-11-14 at 12.54.18 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940169"/>
            <a:ext cx="9143999" cy="215926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Shape 347"/>
          <p:cNvSpPr txBox="1"/>
          <p:nvPr/>
        </p:nvSpPr>
        <p:spPr>
          <a:xfrm>
            <a:off x="0" y="1888425"/>
            <a:ext cx="9144000" cy="708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5000">
                <a:solidFill>
                  <a:srgbClr val="FFFFFF"/>
                </a:solidFill>
              </a:rPr>
              <a:t>The art of math is on the wall.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0" y="4326825"/>
            <a:ext cx="9144000" cy="708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>
                <a:solidFill>
                  <a:srgbClr val="FFFFFF"/>
                </a:solidFill>
              </a:rPr>
              <a:t>What will you visualise on the wall?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/>
        </p:nvSpPr>
        <p:spPr>
          <a:xfrm>
            <a:off x="455550" y="2748175"/>
            <a:ext cx="8224499" cy="125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400"/>
              <a:t>Mathematical Art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subTitle" idx="1"/>
          </p:nvPr>
        </p:nvSpPr>
        <p:spPr>
          <a:xfrm>
            <a:off x="0" y="5204975"/>
            <a:ext cx="9144000" cy="166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Luke Walsh - Catawba Valley CC - North Carolina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lwalsh@cvcc.edu</a:t>
            </a:r>
            <a:r>
              <a:rPr lang="en"/>
              <a:t> | @lukeselfwalker</a:t>
            </a:r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http://shethinksifactorsexy.wordpress.com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0" y="0"/>
            <a:ext cx="9144000" cy="284459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 txBox="1"/>
          <p:nvPr/>
        </p:nvSpPr>
        <p:spPr>
          <a:xfrm>
            <a:off x="493575" y="712650"/>
            <a:ext cx="8468700" cy="119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600">
                <a:solidFill>
                  <a:srgbClr val="FFFFFF"/>
                </a:solidFill>
              </a:rPr>
              <a:t>Back to the Future:</a:t>
            </a:r>
          </a:p>
        </p:txBody>
      </p:sp>
      <p:sp>
        <p:nvSpPr>
          <p:cNvPr id="356" name="Shape 356"/>
          <p:cNvSpPr/>
          <p:nvPr/>
        </p:nvSpPr>
        <p:spPr>
          <a:xfrm>
            <a:off x="-50" y="2156125"/>
            <a:ext cx="9144000" cy="29693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1071600" y="2844600"/>
            <a:ext cx="7000800" cy="136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>
                <a:solidFill>
                  <a:srgbClr val="FFFFFF"/>
                </a:solidFill>
              </a:rPr>
              <a:t>How the Math of the Past Looked Better Than Today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233350" y="4744850"/>
            <a:ext cx="5470800" cy="1996499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614350" y="80950"/>
            <a:ext cx="8763600" cy="22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 u="sng">
                <a:solidFill>
                  <a:schemeClr val="hlink"/>
                </a:solidFill>
                <a:hlinkClick r:id="rId4"/>
              </a:rPr>
              <a:t>http://www.weareteachers.com/blogs/post/2014/10/14/9-creative-art-projects-that-will-make-your-students-love-math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/>
        </p:nvSpPr>
        <p:spPr>
          <a:xfrm>
            <a:off x="1321050" y="6404250"/>
            <a:ext cx="7791300" cy="35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http://www.weareteachers.com/images/default-source/blog-images/octopus-math.jpg?sfvrsn=0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 descr="Screen Shot 2014-11-04 at 8.50.3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5364"/>
            <a:ext cx="9143999" cy="415391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5833825" y="5652325"/>
            <a:ext cx="3085499" cy="29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http://padlet.com/lwalsh/connectdot</a:t>
            </a:r>
          </a:p>
        </p:txBody>
      </p:sp>
      <p:pic>
        <p:nvPicPr>
          <p:cNvPr id="75" name="Shape 75" descr="images"/>
          <p:cNvPicPr preferRelativeResize="0"/>
          <p:nvPr/>
        </p:nvPicPr>
        <p:blipFill>
          <a:blip r:embed="rId5">
            <a:alphaModFix amt="89000"/>
          </a:blip>
          <a:stretch>
            <a:fillRect/>
          </a:stretch>
        </p:blipFill>
        <p:spPr>
          <a:xfrm>
            <a:off x="68625" y="4983650"/>
            <a:ext cx="1953050" cy="18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/>
        </p:nvSpPr>
        <p:spPr>
          <a:xfrm>
            <a:off x="816725" y="6495000"/>
            <a:ext cx="8012100" cy="19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http://www.weareteachers.com/images/default-source/default-album/m-m-arrays.jpg?sfvrsn=0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On-screen Show (4:3)</PresentationFormat>
  <Paragraphs>56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Arial</vt:lpstr>
      <vt:lpstr>simple-light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Brittni Lorton</cp:lastModifiedBy>
  <cp:revision>1</cp:revision>
  <dcterms:modified xsi:type="dcterms:W3CDTF">2016-09-12T01:54:05Z</dcterms:modified>
</cp:coreProperties>
</file>