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2" r:id="rId3"/>
    <p:sldId id="258" r:id="rId4"/>
    <p:sldId id="265" r:id="rId5"/>
    <p:sldId id="269" r:id="rId6"/>
    <p:sldId id="259" r:id="rId7"/>
    <p:sldId id="268" r:id="rId8"/>
    <p:sldId id="270" r:id="rId9"/>
    <p:sldId id="271" r:id="rId10"/>
    <p:sldId id="287" r:id="rId11"/>
    <p:sldId id="272" r:id="rId12"/>
    <p:sldId id="261" r:id="rId13"/>
    <p:sldId id="291" r:id="rId14"/>
    <p:sldId id="257" r:id="rId15"/>
    <p:sldId id="286" r:id="rId16"/>
    <p:sldId id="263" r:id="rId17"/>
    <p:sldId id="264" r:id="rId18"/>
    <p:sldId id="280" r:id="rId19"/>
    <p:sldId id="281" r:id="rId20"/>
    <p:sldId id="282" r:id="rId21"/>
    <p:sldId id="283" r:id="rId22"/>
    <p:sldId id="285" r:id="rId23"/>
    <p:sldId id="266" r:id="rId24"/>
    <p:sldId id="275" r:id="rId25"/>
    <p:sldId id="288" r:id="rId26"/>
    <p:sldId id="279" r:id="rId27"/>
    <p:sldId id="274" r:id="rId28"/>
    <p:sldId id="278" r:id="rId29"/>
    <p:sldId id="284" r:id="rId30"/>
    <p:sldId id="267" r:id="rId31"/>
    <p:sldId id="277" r:id="rId32"/>
    <p:sldId id="290"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25"/>
    <p:restoredTop sz="94877"/>
  </p:normalViewPr>
  <p:slideViewPr>
    <p:cSldViewPr snapToGrid="0" snapToObjects="1">
      <p:cViewPr varScale="1">
        <p:scale>
          <a:sx n="62" d="100"/>
          <a:sy n="62"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4/1/2020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4/1/2020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skgoodquestions.blo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tkaplan.shinyapps.io/LA_linear_regression/" TargetMode="External"/><Relationship Id="rId2" Type="http://schemas.openxmlformats.org/officeDocument/2006/relationships/hyperlink" Target="http://statprep.org/little-apps/" TargetMode="External"/><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2" Type="http://schemas.openxmlformats.org/officeDocument/2006/relationships/hyperlink" Target="https://doi.org/10.1080/00031305.1991.10475832"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codap.concord.org/" TargetMode="External"/><Relationship Id="rId2" Type="http://schemas.openxmlformats.org/officeDocument/2006/relationships/slideLayout" Target="../slideLayouts/slideLayout2.xml"/><Relationship Id="rId1" Type="http://schemas.openxmlformats.org/officeDocument/2006/relationships/video" Target="https://www.youtube.com/embed/Dm7DFi6Iums"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mstat.org/asa/files/pdfs/GAISE/GaiseCollege_Full.pdf"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blog.frontrange.edu/2019/05/08/what-is-active-lear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5C56-07DB-EC45-98C2-F0EB42241BC2}"/>
              </a:ext>
            </a:extLst>
          </p:cNvPr>
          <p:cNvSpPr>
            <a:spLocks noGrp="1"/>
          </p:cNvSpPr>
          <p:nvPr>
            <p:ph type="ctrTitle"/>
          </p:nvPr>
        </p:nvSpPr>
        <p:spPr/>
        <p:txBody>
          <a:bodyPr/>
          <a:lstStyle/>
          <a:p>
            <a:r>
              <a:rPr lang="en-US" dirty="0"/>
              <a:t>Intro to Statistics – </a:t>
            </a:r>
            <a:br>
              <a:rPr lang="en-US" dirty="0"/>
            </a:br>
            <a:r>
              <a:rPr lang="en-US" dirty="0"/>
              <a:t>An Active Learning Redesign</a:t>
            </a:r>
          </a:p>
        </p:txBody>
      </p:sp>
      <p:sp>
        <p:nvSpPr>
          <p:cNvPr id="3" name="Subtitle 2">
            <a:extLst>
              <a:ext uri="{FF2B5EF4-FFF2-40B4-BE49-F238E27FC236}">
                <a16:creationId xmlns:a16="http://schemas.microsoft.com/office/drawing/2014/main" id="{746144C3-B4AA-2846-B064-FD8C609FE6AF}"/>
              </a:ext>
            </a:extLst>
          </p:cNvPr>
          <p:cNvSpPr>
            <a:spLocks noGrp="1"/>
          </p:cNvSpPr>
          <p:nvPr>
            <p:ph type="subTitle" idx="1"/>
          </p:nvPr>
        </p:nvSpPr>
        <p:spPr/>
        <p:txBody>
          <a:bodyPr>
            <a:normAutofit lnSpcReduction="10000"/>
          </a:bodyPr>
          <a:lstStyle/>
          <a:p>
            <a:r>
              <a:rPr lang="en-US" dirty="0"/>
              <a:t>Stephanie Beck</a:t>
            </a:r>
          </a:p>
          <a:p>
            <a:r>
              <a:rPr lang="en-US" dirty="0"/>
              <a:t>Mathematics Faculty</a:t>
            </a:r>
          </a:p>
          <a:p>
            <a:r>
              <a:rPr lang="en-US" dirty="0"/>
              <a:t>Front Range Community College – Boulder County Campus</a:t>
            </a:r>
          </a:p>
        </p:txBody>
      </p:sp>
    </p:spTree>
    <p:extLst>
      <p:ext uri="{BB962C8B-B14F-4D97-AF65-F5344CB8AC3E}">
        <p14:creationId xmlns:p14="http://schemas.microsoft.com/office/powerpoint/2010/main" val="2105720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520-220E-E349-9BBC-CE9A712DF217}"/>
              </a:ext>
            </a:extLst>
          </p:cNvPr>
          <p:cNvSpPr>
            <a:spLocks noGrp="1"/>
          </p:cNvSpPr>
          <p:nvPr>
            <p:ph type="title"/>
          </p:nvPr>
        </p:nvSpPr>
        <p:spPr/>
        <p:txBody>
          <a:bodyPr/>
          <a:lstStyle/>
          <a:p>
            <a:r>
              <a:rPr lang="en-US" dirty="0"/>
              <a:t>Relevance</a:t>
            </a:r>
          </a:p>
        </p:txBody>
      </p:sp>
      <p:sp>
        <p:nvSpPr>
          <p:cNvPr id="3" name="Content Placeholder 2">
            <a:extLst>
              <a:ext uri="{FF2B5EF4-FFF2-40B4-BE49-F238E27FC236}">
                <a16:creationId xmlns:a16="http://schemas.microsoft.com/office/drawing/2014/main" id="{4B1BB409-3042-A245-9922-0808C9424320}"/>
              </a:ext>
            </a:extLst>
          </p:cNvPr>
          <p:cNvSpPr>
            <a:spLocks noGrp="1"/>
          </p:cNvSpPr>
          <p:nvPr>
            <p:ph idx="1"/>
          </p:nvPr>
        </p:nvSpPr>
        <p:spPr>
          <a:xfrm>
            <a:off x="484094" y="2384612"/>
            <a:ext cx="11116235" cy="3854824"/>
          </a:xfrm>
        </p:spPr>
        <p:txBody>
          <a:bodyPr>
            <a:normAutofit/>
          </a:bodyPr>
          <a:lstStyle/>
          <a:p>
            <a:r>
              <a:rPr lang="en-US" sz="2800" dirty="0"/>
              <a:t>Met with faculty in other disciplines: psychology, religious studies, and geography</a:t>
            </a:r>
          </a:p>
          <a:p>
            <a:endParaRPr lang="en-US" sz="2800" dirty="0"/>
          </a:p>
          <a:p>
            <a:pPr marL="0" indent="0" algn="ctr">
              <a:buNone/>
            </a:pPr>
            <a:r>
              <a:rPr lang="en-US" sz="2800" i="1" dirty="0"/>
              <a:t>How do they currently use stats in their courses and/or disciplines?</a:t>
            </a:r>
          </a:p>
          <a:p>
            <a:pPr marL="0" indent="0" algn="ctr">
              <a:buNone/>
            </a:pPr>
            <a:r>
              <a:rPr lang="en-US" sz="2800" i="1" dirty="0"/>
              <a:t>What would it be helpful for students to be able to transfer outside of MAT135?</a:t>
            </a:r>
          </a:p>
          <a:p>
            <a:pPr marL="0" indent="0" algn="ctr">
              <a:buNone/>
            </a:pPr>
            <a:r>
              <a:rPr lang="en-US" sz="2800" i="1" dirty="0"/>
              <a:t>What support can mathematics faculty provide to faculty in other departments?</a:t>
            </a:r>
          </a:p>
        </p:txBody>
      </p:sp>
    </p:spTree>
    <p:extLst>
      <p:ext uri="{BB962C8B-B14F-4D97-AF65-F5344CB8AC3E}">
        <p14:creationId xmlns:p14="http://schemas.microsoft.com/office/powerpoint/2010/main" val="1812317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42AA-82B1-CF40-8968-CD19B456ED56}"/>
              </a:ext>
            </a:extLst>
          </p:cNvPr>
          <p:cNvSpPr>
            <a:spLocks noGrp="1"/>
          </p:cNvSpPr>
          <p:nvPr>
            <p:ph type="title"/>
          </p:nvPr>
        </p:nvSpPr>
        <p:spPr>
          <a:xfrm>
            <a:off x="1021977" y="727882"/>
            <a:ext cx="8212746" cy="1188720"/>
          </a:xfrm>
        </p:spPr>
        <p:txBody>
          <a:bodyPr>
            <a:normAutofit fontScale="90000"/>
          </a:bodyPr>
          <a:lstStyle/>
          <a:p>
            <a:r>
              <a:rPr lang="en-US" dirty="0"/>
              <a:t>Provide students with sufficient, guided practice for the desired outcomes</a:t>
            </a:r>
          </a:p>
        </p:txBody>
      </p:sp>
      <p:sp>
        <p:nvSpPr>
          <p:cNvPr id="3" name="Content Placeholder 2">
            <a:extLst>
              <a:ext uri="{FF2B5EF4-FFF2-40B4-BE49-F238E27FC236}">
                <a16:creationId xmlns:a16="http://schemas.microsoft.com/office/drawing/2014/main" id="{C74A16E8-F52D-B04A-9168-039FF278200B}"/>
              </a:ext>
            </a:extLst>
          </p:cNvPr>
          <p:cNvSpPr>
            <a:spLocks noGrp="1"/>
          </p:cNvSpPr>
          <p:nvPr>
            <p:ph idx="1"/>
          </p:nvPr>
        </p:nvSpPr>
        <p:spPr>
          <a:xfrm>
            <a:off x="1021977" y="2294964"/>
            <a:ext cx="10058400" cy="4177553"/>
          </a:xfrm>
        </p:spPr>
        <p:txBody>
          <a:bodyPr>
            <a:normAutofit/>
          </a:bodyPr>
          <a:lstStyle/>
          <a:p>
            <a:r>
              <a:rPr lang="en-US" sz="2800" dirty="0"/>
              <a:t>Plan summative assessments (which are aligned with outcomes) in the beginning of course design</a:t>
            </a:r>
          </a:p>
          <a:p>
            <a:r>
              <a:rPr lang="en-US" sz="2800" dirty="0"/>
              <a:t>In-class activities and homework provide opportunity to </a:t>
            </a:r>
            <a:r>
              <a:rPr lang="en-US" sz="2800" b="1" dirty="0"/>
              <a:t>practice</a:t>
            </a:r>
            <a:r>
              <a:rPr lang="en-US" sz="2800" dirty="0"/>
              <a:t> skills and thinking necessary to do well on assessments </a:t>
            </a:r>
          </a:p>
          <a:p>
            <a:r>
              <a:rPr lang="en-US" sz="2800" dirty="0"/>
              <a:t>Institute designed to expose teachers to active learning strategies and assessment techniques </a:t>
            </a:r>
          </a:p>
          <a:p>
            <a:pPr lvl="1"/>
            <a:r>
              <a:rPr lang="en-US" sz="2400" dirty="0"/>
              <a:t>Prior knowledge surveys, write to learn activities </a:t>
            </a:r>
            <a:r>
              <a:rPr lang="en-US" sz="2400" dirty="0" err="1"/>
              <a:t>Frayer</a:t>
            </a:r>
            <a:r>
              <a:rPr lang="en-US" sz="2400" dirty="0"/>
              <a:t> models, student-led lecture, etc.  </a:t>
            </a:r>
          </a:p>
          <a:p>
            <a:endParaRPr lang="en-US" dirty="0"/>
          </a:p>
        </p:txBody>
      </p:sp>
      <p:pic>
        <p:nvPicPr>
          <p:cNvPr id="4" name="Picture 3">
            <a:extLst>
              <a:ext uri="{FF2B5EF4-FFF2-40B4-BE49-F238E27FC236}">
                <a16:creationId xmlns:a16="http://schemas.microsoft.com/office/drawing/2014/main" id="{59F38BAC-1095-0843-AFE9-2BA282A8D7AC}"/>
              </a:ext>
            </a:extLst>
          </p:cNvPr>
          <p:cNvPicPr>
            <a:picLocks noChangeAspect="1"/>
          </p:cNvPicPr>
          <p:nvPr/>
        </p:nvPicPr>
        <p:blipFill>
          <a:blip r:embed="rId2"/>
          <a:stretch>
            <a:fillRect/>
          </a:stretch>
        </p:blipFill>
        <p:spPr>
          <a:xfrm>
            <a:off x="9484659" y="349519"/>
            <a:ext cx="1945445" cy="1945445"/>
          </a:xfrm>
          <a:prstGeom prst="rect">
            <a:avLst/>
          </a:prstGeom>
        </p:spPr>
      </p:pic>
    </p:spTree>
    <p:extLst>
      <p:ext uri="{BB962C8B-B14F-4D97-AF65-F5344CB8AC3E}">
        <p14:creationId xmlns:p14="http://schemas.microsoft.com/office/powerpoint/2010/main" val="305007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6082-C397-424B-BF8C-AEF997BD3398}"/>
              </a:ext>
            </a:extLst>
          </p:cNvPr>
          <p:cNvSpPr>
            <a:spLocks noGrp="1"/>
          </p:cNvSpPr>
          <p:nvPr>
            <p:ph type="title"/>
          </p:nvPr>
        </p:nvSpPr>
        <p:spPr/>
        <p:txBody>
          <a:bodyPr/>
          <a:lstStyle/>
          <a:p>
            <a:r>
              <a:rPr lang="en-US" dirty="0"/>
              <a:t>Deliverables</a:t>
            </a:r>
          </a:p>
        </p:txBody>
      </p:sp>
      <p:sp>
        <p:nvSpPr>
          <p:cNvPr id="3" name="Content Placeholder 2">
            <a:extLst>
              <a:ext uri="{FF2B5EF4-FFF2-40B4-BE49-F238E27FC236}">
                <a16:creationId xmlns:a16="http://schemas.microsoft.com/office/drawing/2014/main" id="{6D2934C7-B731-3544-B1A6-E53C2ED489D1}"/>
              </a:ext>
            </a:extLst>
          </p:cNvPr>
          <p:cNvSpPr>
            <a:spLocks noGrp="1"/>
          </p:cNvSpPr>
          <p:nvPr>
            <p:ph idx="1"/>
          </p:nvPr>
        </p:nvSpPr>
        <p:spPr>
          <a:xfrm>
            <a:off x="3703275" y="2443242"/>
            <a:ext cx="5404866" cy="3856885"/>
          </a:xfrm>
        </p:spPr>
        <p:txBody>
          <a:bodyPr>
            <a:normAutofit/>
          </a:bodyPr>
          <a:lstStyle/>
          <a:p>
            <a:r>
              <a:rPr lang="en-US" sz="3200" dirty="0"/>
              <a:t>Course Level Outcomes </a:t>
            </a:r>
          </a:p>
          <a:p>
            <a:r>
              <a:rPr lang="en-US" sz="3200" dirty="0"/>
              <a:t>Summative Assessments </a:t>
            </a:r>
          </a:p>
          <a:p>
            <a:r>
              <a:rPr lang="en-US" sz="3200" dirty="0"/>
              <a:t>Active Learning Lessons </a:t>
            </a:r>
          </a:p>
          <a:p>
            <a:r>
              <a:rPr lang="en-US" sz="3200" dirty="0"/>
              <a:t>Previous Syllabus and revised Active Learning Syllabus </a:t>
            </a:r>
          </a:p>
          <a:p>
            <a:r>
              <a:rPr lang="en-US" sz="3200" dirty="0"/>
              <a:t>Narrative Reflection</a:t>
            </a:r>
          </a:p>
          <a:p>
            <a:endParaRPr lang="en-US" dirty="0"/>
          </a:p>
        </p:txBody>
      </p:sp>
    </p:spTree>
    <p:extLst>
      <p:ext uri="{BB962C8B-B14F-4D97-AF65-F5344CB8AC3E}">
        <p14:creationId xmlns:p14="http://schemas.microsoft.com/office/powerpoint/2010/main" val="129358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7E5CC-3C1F-5648-9E68-AE00DD1DCFFE}"/>
              </a:ext>
            </a:extLst>
          </p:cNvPr>
          <p:cNvSpPr>
            <a:spLocks noGrp="1"/>
          </p:cNvSpPr>
          <p:nvPr>
            <p:ph type="title"/>
          </p:nvPr>
        </p:nvSpPr>
        <p:spPr>
          <a:xfrm rot="16200000">
            <a:off x="-2140370" y="2852972"/>
            <a:ext cx="6770236" cy="1239819"/>
          </a:xfrm>
        </p:spPr>
        <p:txBody>
          <a:bodyPr/>
          <a:lstStyle/>
          <a:p>
            <a:r>
              <a:rPr lang="en-US" dirty="0"/>
              <a:t>Active Learning Lessons Template</a:t>
            </a:r>
          </a:p>
        </p:txBody>
      </p:sp>
      <p:graphicFrame>
        <p:nvGraphicFramePr>
          <p:cNvPr id="4" name="Table 3">
            <a:extLst>
              <a:ext uri="{FF2B5EF4-FFF2-40B4-BE49-F238E27FC236}">
                <a16:creationId xmlns:a16="http://schemas.microsoft.com/office/drawing/2014/main" id="{DDC033E1-D977-744A-BCE2-98CA8E4DDA1E}"/>
              </a:ext>
            </a:extLst>
          </p:cNvPr>
          <p:cNvGraphicFramePr>
            <a:graphicFrameLocks noGrp="1"/>
          </p:cNvGraphicFramePr>
          <p:nvPr>
            <p:extLst>
              <p:ext uri="{D42A27DB-BD31-4B8C-83A1-F6EECF244321}">
                <p14:modId xmlns:p14="http://schemas.microsoft.com/office/powerpoint/2010/main" val="2013690282"/>
              </p:ext>
            </p:extLst>
          </p:nvPr>
        </p:nvGraphicFramePr>
        <p:xfrm>
          <a:off x="2115671" y="254825"/>
          <a:ext cx="9735670" cy="6436112"/>
        </p:xfrm>
        <a:graphic>
          <a:graphicData uri="http://schemas.openxmlformats.org/drawingml/2006/table">
            <a:tbl>
              <a:tblPr firstRow="1" firstCol="1" bandRow="1">
                <a:tableStyleId>{85BE263C-DBD7-4A20-BB59-AAB30ACAA65A}</a:tableStyleId>
              </a:tblPr>
              <a:tblGrid>
                <a:gridCol w="1008902">
                  <a:extLst>
                    <a:ext uri="{9D8B030D-6E8A-4147-A177-3AD203B41FA5}">
                      <a16:colId xmlns:a16="http://schemas.microsoft.com/office/drawing/2014/main" val="1762666897"/>
                    </a:ext>
                  </a:extLst>
                </a:gridCol>
                <a:gridCol w="2235069">
                  <a:extLst>
                    <a:ext uri="{9D8B030D-6E8A-4147-A177-3AD203B41FA5}">
                      <a16:colId xmlns:a16="http://schemas.microsoft.com/office/drawing/2014/main" val="515033258"/>
                    </a:ext>
                  </a:extLst>
                </a:gridCol>
                <a:gridCol w="3940128">
                  <a:extLst>
                    <a:ext uri="{9D8B030D-6E8A-4147-A177-3AD203B41FA5}">
                      <a16:colId xmlns:a16="http://schemas.microsoft.com/office/drawing/2014/main" val="184304770"/>
                    </a:ext>
                  </a:extLst>
                </a:gridCol>
                <a:gridCol w="2551571">
                  <a:extLst>
                    <a:ext uri="{9D8B030D-6E8A-4147-A177-3AD203B41FA5}">
                      <a16:colId xmlns:a16="http://schemas.microsoft.com/office/drawing/2014/main" val="2009247479"/>
                    </a:ext>
                  </a:extLst>
                </a:gridCol>
              </a:tblGrid>
              <a:tr h="2675100">
                <a:tc>
                  <a:txBody>
                    <a:bodyPr/>
                    <a:lstStyle/>
                    <a:p>
                      <a:pPr marL="0" marR="0">
                        <a:lnSpc>
                          <a:spcPct val="107000"/>
                        </a:lnSpc>
                        <a:spcBef>
                          <a:spcPts val="0"/>
                        </a:spcBef>
                        <a:spcAft>
                          <a:spcPts val="0"/>
                        </a:spcAft>
                      </a:pPr>
                      <a:r>
                        <a:rPr lang="en-US" sz="1400" dirty="0">
                          <a:effectLst/>
                        </a:rPr>
                        <a:t>Day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Pre-work </a:t>
                      </a:r>
                      <a:endParaRPr lang="en-US" sz="1200">
                        <a:effectLst/>
                      </a:endParaRPr>
                    </a:p>
                    <a:p>
                      <a:pPr marL="0" marR="0">
                        <a:lnSpc>
                          <a:spcPct val="107000"/>
                        </a:lnSpc>
                        <a:spcBef>
                          <a:spcPts val="0"/>
                        </a:spcBef>
                        <a:spcAft>
                          <a:spcPts val="0"/>
                        </a:spcAft>
                      </a:pPr>
                      <a:r>
                        <a:rPr lang="en-US" sz="1400">
                          <a:effectLst/>
                        </a:rPr>
                        <a:t>(the “homework”)</a:t>
                      </a:r>
                      <a:endParaRPr lang="en-US" sz="1200">
                        <a:effectLst/>
                      </a:endParaRPr>
                    </a:p>
                    <a:p>
                      <a:pPr marL="0" marR="0">
                        <a:lnSpc>
                          <a:spcPct val="107000"/>
                        </a:lnSpc>
                        <a:spcBef>
                          <a:spcPts val="0"/>
                        </a:spcBef>
                        <a:spcAft>
                          <a:spcPts val="0"/>
                        </a:spcAft>
                      </a:pPr>
                      <a:r>
                        <a:rPr lang="en-US" sz="1400">
                          <a:effectLst/>
                        </a:rPr>
                        <a:t> </a:t>
                      </a:r>
                      <a:endParaRPr lang="en-US" sz="1200">
                        <a:effectLst/>
                      </a:endParaRPr>
                    </a:p>
                    <a:p>
                      <a:pPr marL="0" marR="0">
                        <a:lnSpc>
                          <a:spcPct val="107000"/>
                        </a:lnSpc>
                        <a:spcBef>
                          <a:spcPts val="0"/>
                        </a:spcBef>
                        <a:spcAft>
                          <a:spcPts val="0"/>
                        </a:spcAft>
                      </a:pPr>
                      <a:r>
                        <a:rPr lang="en-US" sz="1400">
                          <a:effectLst/>
                        </a:rPr>
                        <a:t>** This is work that students must complete outside of class in order to be prepared for the active learning that will then happen in class.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In-Class work</a:t>
                      </a:r>
                      <a:endParaRPr lang="en-US" sz="1200" dirty="0">
                        <a:effectLst/>
                      </a:endParaRPr>
                    </a:p>
                    <a:p>
                      <a:pPr marL="0" marR="0">
                        <a:lnSpc>
                          <a:spcPct val="107000"/>
                        </a:lnSpc>
                        <a:spcBef>
                          <a:spcPts val="0"/>
                        </a:spcBef>
                        <a:spcAft>
                          <a:spcPts val="0"/>
                        </a:spcAft>
                      </a:pPr>
                      <a:r>
                        <a:rPr lang="en-US" sz="1400" dirty="0">
                          <a:effectLst/>
                        </a:rPr>
                        <a:t>(the course architecture) </a:t>
                      </a:r>
                      <a:endParaRPr lang="en-US" sz="1200" dirty="0">
                        <a:effectLst/>
                      </a:endParaRPr>
                    </a:p>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 This is work that students do while in the classroom. The instructor will facilitate and guide this work, providing structured tasks that are linked to specific outcomes.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rPr>
                        <a:t>Formative Assessment</a:t>
                      </a:r>
                      <a:endParaRPr lang="en-US" sz="1200">
                        <a:effectLst/>
                      </a:endParaRPr>
                    </a:p>
                    <a:p>
                      <a:pPr marL="0" marR="0">
                        <a:lnSpc>
                          <a:spcPct val="107000"/>
                        </a:lnSpc>
                        <a:spcBef>
                          <a:spcPts val="0"/>
                        </a:spcBef>
                        <a:spcAft>
                          <a:spcPts val="0"/>
                        </a:spcAft>
                      </a:pPr>
                      <a:r>
                        <a:rPr lang="en-US" sz="1400">
                          <a:effectLst/>
                        </a:rPr>
                        <a:t>(the teaching)</a:t>
                      </a:r>
                      <a:endParaRPr lang="en-US" sz="1200">
                        <a:effectLst/>
                      </a:endParaRPr>
                    </a:p>
                    <a:p>
                      <a:pPr marL="0" marR="0">
                        <a:lnSpc>
                          <a:spcPct val="107000"/>
                        </a:lnSpc>
                        <a:spcBef>
                          <a:spcPts val="0"/>
                        </a:spcBef>
                        <a:spcAft>
                          <a:spcPts val="0"/>
                        </a:spcAft>
                      </a:pPr>
                      <a:r>
                        <a:rPr lang="en-US" sz="1400">
                          <a:effectLst/>
                        </a:rPr>
                        <a:t> </a:t>
                      </a:r>
                      <a:endParaRPr lang="en-US" sz="1200">
                        <a:effectLst/>
                      </a:endParaRPr>
                    </a:p>
                    <a:p>
                      <a:pPr marL="0" marR="0">
                        <a:lnSpc>
                          <a:spcPct val="107000"/>
                        </a:lnSpc>
                        <a:spcBef>
                          <a:spcPts val="0"/>
                        </a:spcBef>
                        <a:spcAft>
                          <a:spcPts val="0"/>
                        </a:spcAft>
                      </a:pPr>
                      <a:r>
                        <a:rPr lang="en-US" sz="1400">
                          <a:effectLst/>
                        </a:rPr>
                        <a:t>** Use this column to indicate where you will take a look at student learning to determine if students are meeting your identified outcomes. Indicate here how you will check in, and where you will provide guidance and just-in-time teaching if they need it.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72962"/>
                  </a:ext>
                </a:extLst>
              </a:tr>
              <a:tr h="3707771">
                <a:tc>
                  <a:txBody>
                    <a:bodyPr/>
                    <a:lstStyle/>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Day #1 </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Pre-work Outcomes: What objectives or outcomes will the pre-work address? What content knowledge will it allow students to build and what skills or abilities will it encourage students to practice? </a:t>
                      </a:r>
                      <a:endParaRPr lang="en-US" sz="1200" dirty="0">
                        <a:effectLst/>
                      </a:endParaRPr>
                    </a:p>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Pre-work: What will students do before coming to the next class to prepare for class? </a:t>
                      </a:r>
                      <a:endParaRPr lang="en-US" sz="1200" dirty="0">
                        <a:effectLst/>
                      </a:endParaRPr>
                    </a:p>
                    <a:p>
                      <a:pPr marL="0" marR="0">
                        <a:lnSpc>
                          <a:spcPct val="107000"/>
                        </a:lnSpc>
                        <a:spcBef>
                          <a:spcPts val="0"/>
                        </a:spcBef>
                        <a:spcAft>
                          <a:spcPts val="0"/>
                        </a:spcAft>
                      </a:pPr>
                      <a:r>
                        <a:rPr lang="en-US" sz="1400" dirty="0">
                          <a:effectLst/>
                        </a:rPr>
                        <a:t> </a:t>
                      </a:r>
                      <a:endParaRPr lang="en-US" sz="1200" dirty="0">
                        <a:effectLst/>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Lesson Outcomes: What specific outcomes will students have the opportunity to meet during this class? What broader, overall course outcomes does this lesson support?  </a:t>
                      </a:r>
                      <a:endParaRPr lang="en-US" sz="1200" dirty="0">
                        <a:effectLst/>
                      </a:endParaRPr>
                    </a:p>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Content Connections: What content connections will students need to build during this class in order to promote their understanding and application of the material at hand? How will they make these content connections during class?  </a:t>
                      </a:r>
                      <a:endParaRPr lang="en-US" sz="1200" dirty="0">
                        <a:effectLst/>
                      </a:endParaRPr>
                    </a:p>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Practice: What practice will students have the opportunity to engage in during this class period so that they can obtain the content knowledge and skills needed to meet the lesson and course outcomes?  </a:t>
                      </a:r>
                      <a:endParaRPr lang="en-US" sz="1200" dirty="0">
                        <a:effectLst/>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rPr>
                        <a:t> </a:t>
                      </a:r>
                      <a:endParaRPr lang="en-US" sz="1200" dirty="0">
                        <a:effectLst/>
                      </a:endParaRPr>
                    </a:p>
                    <a:p>
                      <a:pPr marL="0" marR="0">
                        <a:lnSpc>
                          <a:spcPct val="107000"/>
                        </a:lnSpc>
                        <a:spcBef>
                          <a:spcPts val="0"/>
                        </a:spcBef>
                        <a:spcAft>
                          <a:spcPts val="0"/>
                        </a:spcAft>
                      </a:pPr>
                      <a:r>
                        <a:rPr lang="en-US" sz="1400" dirty="0">
                          <a:effectLst/>
                        </a:rPr>
                        <a:t>Formative Assessment: What sorts of formative assessment will you do here, and why?</a:t>
                      </a:r>
                      <a:endParaRPr lang="en-US" sz="1200" dirty="0">
                        <a:effectLst/>
                      </a:endParaRPr>
                    </a:p>
                    <a:p>
                      <a:pPr marL="0" marR="0">
                        <a:lnSpc>
                          <a:spcPct val="107000"/>
                        </a:lnSpc>
                        <a:spcBef>
                          <a:spcPts val="0"/>
                        </a:spcBef>
                        <a:spcAft>
                          <a:spcPts val="0"/>
                        </a:spcAft>
                      </a:pPr>
                      <a:br>
                        <a:rPr lang="en-US" sz="1400" dirty="0">
                          <a:effectLst/>
                        </a:rPr>
                      </a:br>
                      <a:endParaRPr lang="en-US" sz="1200" dirty="0">
                        <a:effectLst/>
                      </a:endParaRPr>
                    </a:p>
                    <a:p>
                      <a:pPr marL="0" marR="0">
                        <a:lnSpc>
                          <a:spcPct val="107000"/>
                        </a:lnSpc>
                        <a:spcBef>
                          <a:spcPts val="0"/>
                        </a:spcBef>
                        <a:spcAft>
                          <a:spcPts val="0"/>
                        </a:spcAft>
                      </a:pPr>
                      <a:r>
                        <a:rPr lang="en-US" sz="1400" dirty="0">
                          <a:effectLst/>
                        </a:rPr>
                        <a:t>Formative Feedback: What sorts of formative feedback will you offer during class and outside of class, and why?</a:t>
                      </a:r>
                      <a:endParaRPr lang="en-US" sz="1200" dirty="0">
                        <a:effectLst/>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20859" marR="20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244870"/>
                  </a:ext>
                </a:extLst>
              </a:tr>
            </a:tbl>
          </a:graphicData>
        </a:graphic>
      </p:graphicFrame>
    </p:spTree>
    <p:extLst>
      <p:ext uri="{BB962C8B-B14F-4D97-AF65-F5344CB8AC3E}">
        <p14:creationId xmlns:p14="http://schemas.microsoft.com/office/powerpoint/2010/main" val="579045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5AC7-F7DF-0E44-869C-512D1DD42695}"/>
              </a:ext>
            </a:extLst>
          </p:cNvPr>
          <p:cNvSpPr>
            <a:spLocks noGrp="1"/>
          </p:cNvSpPr>
          <p:nvPr>
            <p:ph type="title"/>
          </p:nvPr>
        </p:nvSpPr>
        <p:spPr/>
        <p:txBody>
          <a:bodyPr/>
          <a:lstStyle/>
          <a:p>
            <a:r>
              <a:rPr lang="en-US" dirty="0"/>
              <a:t>AMATYC Recap</a:t>
            </a:r>
          </a:p>
        </p:txBody>
      </p:sp>
      <p:sp>
        <p:nvSpPr>
          <p:cNvPr id="4" name="Text Placeholder 3">
            <a:extLst>
              <a:ext uri="{FF2B5EF4-FFF2-40B4-BE49-F238E27FC236}">
                <a16:creationId xmlns:a16="http://schemas.microsoft.com/office/drawing/2014/main" id="{126DF34C-EBFA-EE44-8502-77E9AA8600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7863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0926" y="857250"/>
            <a:ext cx="6858000" cy="5143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44671" y="857250"/>
            <a:ext cx="6858000" cy="5143500"/>
          </a:xfrm>
          <a:prstGeom prst="rect">
            <a:avLst/>
          </a:prstGeom>
        </p:spPr>
      </p:pic>
      <p:pic>
        <p:nvPicPr>
          <p:cNvPr id="7" name="Picture 6"/>
          <p:cNvPicPr>
            <a:picLocks noChangeAspect="1"/>
          </p:cNvPicPr>
          <p:nvPr/>
        </p:nvPicPr>
        <p:blipFill>
          <a:blip r:embed="rId4"/>
          <a:stretch>
            <a:fillRect/>
          </a:stretch>
        </p:blipFill>
        <p:spPr>
          <a:xfrm>
            <a:off x="3646956" y="4960285"/>
            <a:ext cx="1691527" cy="1691527"/>
          </a:xfrm>
          <a:prstGeom prst="rect">
            <a:avLst/>
          </a:prstGeom>
        </p:spPr>
      </p:pic>
      <p:pic>
        <p:nvPicPr>
          <p:cNvPr id="8" name="Picture 7"/>
          <p:cNvPicPr>
            <a:picLocks noChangeAspect="1"/>
          </p:cNvPicPr>
          <p:nvPr/>
        </p:nvPicPr>
        <p:blipFill>
          <a:blip r:embed="rId5"/>
          <a:stretch>
            <a:fillRect/>
          </a:stretch>
        </p:blipFill>
        <p:spPr>
          <a:xfrm>
            <a:off x="9529482" y="246529"/>
            <a:ext cx="1792941" cy="1792941"/>
          </a:xfrm>
          <a:prstGeom prst="rect">
            <a:avLst/>
          </a:prstGeom>
        </p:spPr>
      </p:pic>
    </p:spTree>
    <p:extLst>
      <p:ext uri="{BB962C8B-B14F-4D97-AF65-F5344CB8AC3E}">
        <p14:creationId xmlns:p14="http://schemas.microsoft.com/office/powerpoint/2010/main" val="153248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95037F-7D4C-9541-B49F-F00F3BE49886}"/>
              </a:ext>
            </a:extLst>
          </p:cNvPr>
          <p:cNvSpPr>
            <a:spLocks noGrp="1"/>
          </p:cNvSpPr>
          <p:nvPr>
            <p:ph type="title"/>
          </p:nvPr>
        </p:nvSpPr>
        <p:spPr/>
        <p:txBody>
          <a:bodyPr/>
          <a:lstStyle/>
          <a:p>
            <a:r>
              <a:rPr lang="en-US" dirty="0"/>
              <a:t>Equity and Statistics Focus</a:t>
            </a:r>
          </a:p>
        </p:txBody>
      </p:sp>
      <p:sp>
        <p:nvSpPr>
          <p:cNvPr id="5" name="Content Placeholder 4">
            <a:extLst>
              <a:ext uri="{FF2B5EF4-FFF2-40B4-BE49-F238E27FC236}">
                <a16:creationId xmlns:a16="http://schemas.microsoft.com/office/drawing/2014/main" id="{CECE489F-4978-A544-9D48-797FD021EFAE}"/>
              </a:ext>
            </a:extLst>
          </p:cNvPr>
          <p:cNvSpPr>
            <a:spLocks noGrp="1"/>
          </p:cNvSpPr>
          <p:nvPr>
            <p:ph idx="1"/>
          </p:nvPr>
        </p:nvSpPr>
        <p:spPr>
          <a:xfrm>
            <a:off x="502024" y="2449903"/>
            <a:ext cx="6429795" cy="4219838"/>
          </a:xfrm>
        </p:spPr>
        <p:txBody>
          <a:bodyPr>
            <a:normAutofit lnSpcReduction="10000"/>
          </a:bodyPr>
          <a:lstStyle/>
          <a:p>
            <a:r>
              <a:rPr lang="en-US" sz="2400" dirty="0"/>
              <a:t>Keynote </a:t>
            </a:r>
            <a:r>
              <a:rPr lang="en-US" sz="2400" b="1" dirty="0"/>
              <a:t>Francis Su “Mathematics for Human Flourishing”</a:t>
            </a:r>
          </a:p>
          <a:p>
            <a:r>
              <a:rPr lang="en-US" sz="2400" dirty="0"/>
              <a:t>Featured speaker </a:t>
            </a:r>
            <a:r>
              <a:rPr lang="en-US" sz="2400" b="1" dirty="0"/>
              <a:t>John Urschel “The Equity Equation: Closing the Gap in Today’s Math Classroom”</a:t>
            </a:r>
          </a:p>
          <a:p>
            <a:endParaRPr lang="en-US" sz="2400" b="1" dirty="0"/>
          </a:p>
          <a:p>
            <a:r>
              <a:rPr lang="en-US" sz="2400" dirty="0"/>
              <a:t>Themed Session:  </a:t>
            </a:r>
            <a:r>
              <a:rPr lang="en-US" sz="2400" b="1" dirty="0"/>
              <a:t>Engaging Introductory Statistics Students with Real Data</a:t>
            </a:r>
          </a:p>
          <a:p>
            <a:r>
              <a:rPr lang="en-US" sz="2400" dirty="0"/>
              <a:t>18 talks specific to statistics with many more highlighting tech tools</a:t>
            </a:r>
          </a:p>
          <a:p>
            <a:endParaRPr lang="en-US" dirty="0"/>
          </a:p>
        </p:txBody>
      </p:sp>
      <p:pic>
        <p:nvPicPr>
          <p:cNvPr id="6" name="Picture 5">
            <a:extLst>
              <a:ext uri="{FF2B5EF4-FFF2-40B4-BE49-F238E27FC236}">
                <a16:creationId xmlns:a16="http://schemas.microsoft.com/office/drawing/2014/main" id="{D92BB3C3-2185-4D44-AA9A-304526CEB606}"/>
              </a:ext>
            </a:extLst>
          </p:cNvPr>
          <p:cNvPicPr>
            <a:picLocks noChangeAspect="1"/>
          </p:cNvPicPr>
          <p:nvPr/>
        </p:nvPicPr>
        <p:blipFill>
          <a:blip r:embed="rId2"/>
          <a:stretch>
            <a:fillRect/>
          </a:stretch>
        </p:blipFill>
        <p:spPr>
          <a:xfrm>
            <a:off x="6931819" y="2736381"/>
            <a:ext cx="4591025" cy="3291678"/>
          </a:xfrm>
          <a:prstGeom prst="rect">
            <a:avLst/>
          </a:prstGeom>
        </p:spPr>
      </p:pic>
    </p:spTree>
    <p:extLst>
      <p:ext uri="{BB962C8B-B14F-4D97-AF65-F5344CB8AC3E}">
        <p14:creationId xmlns:p14="http://schemas.microsoft.com/office/powerpoint/2010/main" val="300760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05B4-5DC1-7A41-B4F8-6E25791C9940}"/>
              </a:ext>
            </a:extLst>
          </p:cNvPr>
          <p:cNvSpPr>
            <a:spLocks noGrp="1"/>
          </p:cNvSpPr>
          <p:nvPr>
            <p:ph type="title"/>
          </p:nvPr>
        </p:nvSpPr>
        <p:spPr/>
        <p:txBody>
          <a:bodyPr/>
          <a:lstStyle/>
          <a:p>
            <a:r>
              <a:rPr lang="en-US" dirty="0"/>
              <a:t>Ask Good Questions Blog</a:t>
            </a:r>
          </a:p>
        </p:txBody>
      </p:sp>
      <p:sp>
        <p:nvSpPr>
          <p:cNvPr id="3" name="Content Placeholder 2">
            <a:extLst>
              <a:ext uri="{FF2B5EF4-FFF2-40B4-BE49-F238E27FC236}">
                <a16:creationId xmlns:a16="http://schemas.microsoft.com/office/drawing/2014/main" id="{547BA66B-B8F8-3345-A3DC-BE4384A7AA87}"/>
              </a:ext>
            </a:extLst>
          </p:cNvPr>
          <p:cNvSpPr>
            <a:spLocks noGrp="1"/>
          </p:cNvSpPr>
          <p:nvPr>
            <p:ph idx="1"/>
          </p:nvPr>
        </p:nvSpPr>
        <p:spPr>
          <a:xfrm>
            <a:off x="1721224" y="2638044"/>
            <a:ext cx="8239640" cy="3101983"/>
          </a:xfrm>
        </p:spPr>
        <p:txBody>
          <a:bodyPr/>
          <a:lstStyle/>
          <a:p>
            <a:r>
              <a:rPr lang="en-US" sz="2400" dirty="0"/>
              <a:t>Talk titled, “Teaching Introductory Statistics : Ask Good Questions” by Allan Rossman from Cal Poly- San Luis Obispo</a:t>
            </a:r>
          </a:p>
          <a:p>
            <a:r>
              <a:rPr lang="en-US" sz="2400" dirty="0"/>
              <a:t>30 years of introductory statistics teaching experience</a:t>
            </a:r>
          </a:p>
          <a:p>
            <a:r>
              <a:rPr lang="en-US" sz="2400" dirty="0"/>
              <a:t>Weekly blog posts including detailed activities, questioning strategies, and test questions</a:t>
            </a:r>
          </a:p>
          <a:p>
            <a:r>
              <a:rPr lang="en-US" sz="2400" dirty="0">
                <a:hlinkClick r:id="rId2"/>
              </a:rPr>
              <a:t>https://askgoodquestions.blog</a:t>
            </a:r>
            <a:r>
              <a:rPr lang="en-US" sz="2400" dirty="0"/>
              <a:t> </a:t>
            </a:r>
          </a:p>
          <a:p>
            <a:endParaRPr lang="en-US" dirty="0"/>
          </a:p>
          <a:p>
            <a:endParaRPr lang="en-US" dirty="0"/>
          </a:p>
        </p:txBody>
      </p:sp>
    </p:spTree>
    <p:extLst>
      <p:ext uri="{BB962C8B-B14F-4D97-AF65-F5344CB8AC3E}">
        <p14:creationId xmlns:p14="http://schemas.microsoft.com/office/powerpoint/2010/main" val="233749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D088-6834-9D4B-AEBA-1D72CBF189FD}"/>
              </a:ext>
            </a:extLst>
          </p:cNvPr>
          <p:cNvSpPr>
            <a:spLocks noGrp="1"/>
          </p:cNvSpPr>
          <p:nvPr>
            <p:ph type="title"/>
          </p:nvPr>
        </p:nvSpPr>
        <p:spPr>
          <a:xfrm>
            <a:off x="2437161" y="486710"/>
            <a:ext cx="7729728" cy="1188720"/>
          </a:xfrm>
        </p:spPr>
        <p:txBody>
          <a:bodyPr/>
          <a:lstStyle/>
          <a:p>
            <a:r>
              <a:rPr lang="en-US" dirty="0"/>
              <a:t>New York Times </a:t>
            </a:r>
            <a:br>
              <a:rPr lang="en-US" dirty="0"/>
            </a:br>
            <a:r>
              <a:rPr lang="en-US" dirty="0"/>
              <a:t>“What’s Going on in this graph?</a:t>
            </a:r>
          </a:p>
        </p:txBody>
      </p:sp>
      <p:sp>
        <p:nvSpPr>
          <p:cNvPr id="3" name="Content Placeholder 2">
            <a:extLst>
              <a:ext uri="{FF2B5EF4-FFF2-40B4-BE49-F238E27FC236}">
                <a16:creationId xmlns:a16="http://schemas.microsoft.com/office/drawing/2014/main" id="{E78D8867-6D60-634B-9C3F-3B63424F0F39}"/>
              </a:ext>
            </a:extLst>
          </p:cNvPr>
          <p:cNvSpPr>
            <a:spLocks noGrp="1"/>
          </p:cNvSpPr>
          <p:nvPr>
            <p:ph idx="1"/>
          </p:nvPr>
        </p:nvSpPr>
        <p:spPr>
          <a:xfrm>
            <a:off x="252965" y="2317389"/>
            <a:ext cx="4368391" cy="3506169"/>
          </a:xfrm>
          <a:ln w="38100">
            <a:solidFill>
              <a:schemeClr val="accent1"/>
            </a:solidFill>
          </a:ln>
        </p:spPr>
        <p:txBody>
          <a:bodyPr>
            <a:normAutofit/>
          </a:bodyPr>
          <a:lstStyle/>
          <a:p>
            <a:pPr marL="0" indent="0">
              <a:buNone/>
            </a:pPr>
            <a:r>
              <a:rPr lang="en-US" dirty="0"/>
              <a:t>NYT bi-weekly posts challenge students to answer three questions: </a:t>
            </a:r>
          </a:p>
          <a:p>
            <a:pPr fontAlgn="base"/>
            <a:r>
              <a:rPr lang="en-US" b="1" dirty="0"/>
              <a:t>What do you notice?</a:t>
            </a:r>
            <a:r>
              <a:rPr lang="en-US" i="1" dirty="0"/>
              <a:t> If you make a claim, tell us what you noticed that supports your claim.</a:t>
            </a:r>
            <a:endParaRPr lang="en-US" dirty="0"/>
          </a:p>
          <a:p>
            <a:pPr fontAlgn="base"/>
            <a:r>
              <a:rPr lang="en-US" b="1" dirty="0"/>
              <a:t>What do you wonder? </a:t>
            </a:r>
            <a:r>
              <a:rPr lang="en-US" i="1" dirty="0"/>
              <a:t>What are you curious about that comes from what you notice in the graph?</a:t>
            </a:r>
            <a:endParaRPr lang="en-US" dirty="0"/>
          </a:p>
          <a:p>
            <a:pPr fontAlgn="base"/>
            <a:r>
              <a:rPr lang="en-US" b="1" dirty="0"/>
              <a:t>What’s going on in this graph? </a:t>
            </a:r>
            <a:r>
              <a:rPr lang="en-US" dirty="0"/>
              <a:t>Write a catchy headline that captures the graph’s main idea.</a:t>
            </a:r>
          </a:p>
          <a:p>
            <a:endParaRPr lang="en-US" dirty="0"/>
          </a:p>
        </p:txBody>
      </p:sp>
      <p:pic>
        <p:nvPicPr>
          <p:cNvPr id="4" name="Picture 3">
            <a:extLst>
              <a:ext uri="{FF2B5EF4-FFF2-40B4-BE49-F238E27FC236}">
                <a16:creationId xmlns:a16="http://schemas.microsoft.com/office/drawing/2014/main" id="{A53B4C46-4926-B847-BA00-A4A0C2A04BDD}"/>
              </a:ext>
            </a:extLst>
          </p:cNvPr>
          <p:cNvPicPr>
            <a:picLocks noChangeAspect="1"/>
          </p:cNvPicPr>
          <p:nvPr/>
        </p:nvPicPr>
        <p:blipFill>
          <a:blip r:embed="rId2"/>
          <a:stretch>
            <a:fillRect/>
          </a:stretch>
        </p:blipFill>
        <p:spPr>
          <a:xfrm>
            <a:off x="4842164" y="1995642"/>
            <a:ext cx="7011973" cy="4149664"/>
          </a:xfrm>
          <a:prstGeom prst="rect">
            <a:avLst/>
          </a:prstGeom>
        </p:spPr>
      </p:pic>
      <p:sp>
        <p:nvSpPr>
          <p:cNvPr id="5" name="TextBox 4">
            <a:extLst>
              <a:ext uri="{FF2B5EF4-FFF2-40B4-BE49-F238E27FC236}">
                <a16:creationId xmlns:a16="http://schemas.microsoft.com/office/drawing/2014/main" id="{FD3B9B63-8A47-6642-AE37-7EC3BF29721D}"/>
              </a:ext>
            </a:extLst>
          </p:cNvPr>
          <p:cNvSpPr txBox="1"/>
          <p:nvPr/>
        </p:nvSpPr>
        <p:spPr>
          <a:xfrm>
            <a:off x="252965" y="6003852"/>
            <a:ext cx="4819262" cy="923330"/>
          </a:xfrm>
          <a:prstGeom prst="rect">
            <a:avLst/>
          </a:prstGeom>
          <a:noFill/>
        </p:spPr>
        <p:txBody>
          <a:bodyPr wrap="square" rtlCol="0">
            <a:spAutoFit/>
          </a:bodyPr>
          <a:lstStyle/>
          <a:p>
            <a:r>
              <a:rPr lang="en-US" dirty="0"/>
              <a:t>Talk titled “Data Moves” by Robert Gould</a:t>
            </a:r>
          </a:p>
          <a:p>
            <a:r>
              <a:rPr lang="en-US" dirty="0"/>
              <a:t>“Data cleaning is statistical thinking.”</a:t>
            </a:r>
          </a:p>
          <a:p>
            <a:endParaRPr lang="en-US" dirty="0"/>
          </a:p>
        </p:txBody>
      </p:sp>
    </p:spTree>
    <p:extLst>
      <p:ext uri="{BB962C8B-B14F-4D97-AF65-F5344CB8AC3E}">
        <p14:creationId xmlns:p14="http://schemas.microsoft.com/office/powerpoint/2010/main" val="243314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19FF-37A5-1E42-9C55-69D7E1EA1B98}"/>
              </a:ext>
            </a:extLst>
          </p:cNvPr>
          <p:cNvSpPr>
            <a:spLocks noGrp="1"/>
          </p:cNvSpPr>
          <p:nvPr>
            <p:ph type="title"/>
          </p:nvPr>
        </p:nvSpPr>
        <p:spPr>
          <a:xfrm>
            <a:off x="2231135" y="683098"/>
            <a:ext cx="7729728" cy="1188720"/>
          </a:xfrm>
        </p:spPr>
        <p:txBody>
          <a:bodyPr/>
          <a:lstStyle/>
          <a:p>
            <a:r>
              <a:rPr lang="en-US" dirty="0" err="1"/>
              <a:t>Statprep</a:t>
            </a:r>
            <a:r>
              <a:rPr lang="en-US" dirty="0"/>
              <a:t> little apps</a:t>
            </a:r>
          </a:p>
        </p:txBody>
      </p:sp>
      <p:sp>
        <p:nvSpPr>
          <p:cNvPr id="3" name="Content Placeholder 2">
            <a:extLst>
              <a:ext uri="{FF2B5EF4-FFF2-40B4-BE49-F238E27FC236}">
                <a16:creationId xmlns:a16="http://schemas.microsoft.com/office/drawing/2014/main" id="{2709D22F-CD7C-1346-8BC7-432248D39196}"/>
              </a:ext>
            </a:extLst>
          </p:cNvPr>
          <p:cNvSpPr>
            <a:spLocks noGrp="1"/>
          </p:cNvSpPr>
          <p:nvPr>
            <p:ph sz="half" idx="1"/>
          </p:nvPr>
        </p:nvSpPr>
        <p:spPr>
          <a:xfrm>
            <a:off x="486710" y="2732393"/>
            <a:ext cx="3488851" cy="3101982"/>
          </a:xfrm>
        </p:spPr>
        <p:txBody>
          <a:bodyPr>
            <a:normAutofit fontScale="92500" lnSpcReduction="20000"/>
          </a:bodyPr>
          <a:lstStyle/>
          <a:p>
            <a:r>
              <a:rPr lang="en-US" sz="3100" dirty="0" err="1"/>
              <a:t>StatPREP</a:t>
            </a:r>
            <a:r>
              <a:rPr lang="en-US" sz="3100" dirty="0"/>
              <a:t> Little Apps are designed to let students explore specific statistical techniques in the context of data.</a:t>
            </a:r>
            <a:endParaRPr lang="en-US" dirty="0"/>
          </a:p>
          <a:p>
            <a:r>
              <a:rPr lang="en-US" dirty="0">
                <a:hlinkClick r:id="rId2"/>
              </a:rPr>
              <a:t>http://statprep.org/little-apps/</a:t>
            </a:r>
            <a:endParaRPr lang="en-US" dirty="0"/>
          </a:p>
          <a:p>
            <a:r>
              <a:rPr lang="en-US" dirty="0">
                <a:hlinkClick r:id="rId3"/>
              </a:rPr>
              <a:t>https://dtkaplan.shinyapps.io/LA_linear_regression/</a:t>
            </a:r>
            <a:endParaRPr lang="en-US" dirty="0"/>
          </a:p>
          <a:p>
            <a:endParaRPr lang="en-US" dirty="0"/>
          </a:p>
        </p:txBody>
      </p:sp>
      <p:sp>
        <p:nvSpPr>
          <p:cNvPr id="4" name="Content Placeholder 3">
            <a:extLst>
              <a:ext uri="{FF2B5EF4-FFF2-40B4-BE49-F238E27FC236}">
                <a16:creationId xmlns:a16="http://schemas.microsoft.com/office/drawing/2014/main" id="{0B5070D7-7CA2-7244-B7A1-78E5D0181983}"/>
              </a:ext>
            </a:extLst>
          </p:cNvPr>
          <p:cNvSpPr>
            <a:spLocks noGrp="1"/>
          </p:cNvSpPr>
          <p:nvPr>
            <p:ph sz="half" idx="2"/>
          </p:nvPr>
        </p:nvSpPr>
        <p:spPr/>
        <p:txBody>
          <a:bodyPr>
            <a:normAutofit fontScale="92500" lnSpcReduction="20000"/>
          </a:bodyPr>
          <a:lstStyle/>
          <a:p>
            <a:endParaRPr lang="en-US" dirty="0"/>
          </a:p>
          <a:p>
            <a:endParaRPr lang="en-US" dirty="0"/>
          </a:p>
        </p:txBody>
      </p:sp>
      <p:pic>
        <p:nvPicPr>
          <p:cNvPr id="5" name="Picture 4">
            <a:extLst>
              <a:ext uri="{FF2B5EF4-FFF2-40B4-BE49-F238E27FC236}">
                <a16:creationId xmlns:a16="http://schemas.microsoft.com/office/drawing/2014/main" id="{D8CF0B04-CD5A-6C44-9309-C5453289079C}"/>
              </a:ext>
            </a:extLst>
          </p:cNvPr>
          <p:cNvPicPr>
            <a:picLocks noChangeAspect="1"/>
          </p:cNvPicPr>
          <p:nvPr/>
        </p:nvPicPr>
        <p:blipFill>
          <a:blip r:embed="rId4"/>
          <a:stretch>
            <a:fillRect/>
          </a:stretch>
        </p:blipFill>
        <p:spPr>
          <a:xfrm>
            <a:off x="3975561" y="2244435"/>
            <a:ext cx="7671541" cy="4322618"/>
          </a:xfrm>
          <a:prstGeom prst="rect">
            <a:avLst/>
          </a:prstGeom>
        </p:spPr>
      </p:pic>
    </p:spTree>
    <p:extLst>
      <p:ext uri="{BB962C8B-B14F-4D97-AF65-F5344CB8AC3E}">
        <p14:creationId xmlns:p14="http://schemas.microsoft.com/office/powerpoint/2010/main" val="372396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Title 6">
            <a:extLst>
              <a:ext uri="{FF2B5EF4-FFF2-40B4-BE49-F238E27FC236}">
                <a16:creationId xmlns:a16="http://schemas.microsoft.com/office/drawing/2014/main" id="{9094DB3C-CE1D-4B42-8830-844BD3FD987E}"/>
              </a:ext>
            </a:extLst>
          </p:cNvPr>
          <p:cNvSpPr>
            <a:spLocks noGrp="1"/>
          </p:cNvSpPr>
          <p:nvPr>
            <p:ph type="title" orient="vert"/>
          </p:nvPr>
        </p:nvSpPr>
        <p:spPr>
          <a:xfrm>
            <a:off x="9406147" y="937259"/>
            <a:ext cx="1298608" cy="4983480"/>
          </a:xfrm>
        </p:spPr>
        <p:txBody>
          <a:bodyPr/>
          <a:lstStyle/>
          <a:p>
            <a:endParaRPr lang="en-US" dirty="0"/>
          </a:p>
        </p:txBody>
      </p:sp>
      <p:sp>
        <p:nvSpPr>
          <p:cNvPr id="5" name="Content Placeholder 4">
            <a:extLst>
              <a:ext uri="{FF2B5EF4-FFF2-40B4-BE49-F238E27FC236}">
                <a16:creationId xmlns:a16="http://schemas.microsoft.com/office/drawing/2014/main" id="{7C5490DC-F553-1B47-B29F-C18BEA7142BC}"/>
              </a:ext>
            </a:extLst>
          </p:cNvPr>
          <p:cNvSpPr>
            <a:spLocks noGrp="1"/>
          </p:cNvSpPr>
          <p:nvPr>
            <p:ph type="body" orient="vert" idx="1"/>
          </p:nvPr>
        </p:nvSpPr>
        <p:spPr>
          <a:xfrm rot="16200000">
            <a:off x="2364459" y="-72005"/>
            <a:ext cx="5590983" cy="7609510"/>
          </a:xfrm>
        </p:spPr>
        <p:txBody>
          <a:bodyPr>
            <a:normAutofit/>
          </a:bodyPr>
          <a:lstStyle/>
          <a:p>
            <a:pPr marL="0" indent="0">
              <a:buNone/>
            </a:pPr>
            <a:r>
              <a:rPr lang="en-US" sz="3600" dirty="0"/>
              <a:t>“At the beginning level, statistics should not be presented as a branch of mathematics.  Good statistics is not equated with mathematical purity or rigor, but is more closely associated with </a:t>
            </a:r>
            <a:r>
              <a:rPr lang="en-US" sz="3600" b="1" u="sng" dirty="0"/>
              <a:t>careful thinking</a:t>
            </a:r>
            <a:r>
              <a:rPr lang="en-US" sz="3600" dirty="0"/>
              <a:t>.” </a:t>
            </a:r>
          </a:p>
          <a:p>
            <a:pPr marL="0" indent="0">
              <a:buNone/>
            </a:pPr>
            <a:endParaRPr lang="en-US" dirty="0"/>
          </a:p>
          <a:p>
            <a:pPr marL="0" indent="0">
              <a:buNone/>
            </a:pPr>
            <a:endParaRPr lang="en-US" dirty="0"/>
          </a:p>
          <a:p>
            <a:r>
              <a:rPr lang="en-US" dirty="0"/>
              <a:t>Robert V. Hogg (1991) Statistical Education: Improvements are Badly Needed, The American Statistician, 45:4, 342-343, DOI: </a:t>
            </a:r>
            <a:r>
              <a:rPr lang="en-US" u="sng" dirty="0">
                <a:hlinkClick r:id="rId2"/>
              </a:rPr>
              <a:t>10.1080/00031305.1991.10475832</a:t>
            </a:r>
            <a:endParaRPr lang="en-US" dirty="0"/>
          </a:p>
        </p:txBody>
      </p:sp>
    </p:spTree>
    <p:extLst>
      <p:ext uri="{BB962C8B-B14F-4D97-AF65-F5344CB8AC3E}">
        <p14:creationId xmlns:p14="http://schemas.microsoft.com/office/powerpoint/2010/main" val="256620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480D-D8D3-A04F-ACCE-38073669DE06}"/>
              </a:ext>
            </a:extLst>
          </p:cNvPr>
          <p:cNvSpPr>
            <a:spLocks noGrp="1"/>
          </p:cNvSpPr>
          <p:nvPr>
            <p:ph type="title"/>
          </p:nvPr>
        </p:nvSpPr>
        <p:spPr>
          <a:xfrm>
            <a:off x="2079844" y="997943"/>
            <a:ext cx="8032311" cy="1188720"/>
          </a:xfrm>
        </p:spPr>
        <p:txBody>
          <a:bodyPr>
            <a:normAutofit fontScale="90000"/>
          </a:bodyPr>
          <a:lstStyle/>
          <a:p>
            <a:r>
              <a:rPr lang="en-US" dirty="0" err="1"/>
              <a:t>Codap</a:t>
            </a:r>
            <a:r>
              <a:rPr lang="en-US" dirty="0"/>
              <a:t> </a:t>
            </a:r>
            <a:br>
              <a:rPr lang="en-US" dirty="0"/>
            </a:br>
            <a:r>
              <a:rPr lang="en-US" dirty="0"/>
              <a:t>Common online data analysis platform</a:t>
            </a:r>
          </a:p>
        </p:txBody>
      </p:sp>
      <p:sp>
        <p:nvSpPr>
          <p:cNvPr id="3" name="Content Placeholder 2">
            <a:extLst>
              <a:ext uri="{FF2B5EF4-FFF2-40B4-BE49-F238E27FC236}">
                <a16:creationId xmlns:a16="http://schemas.microsoft.com/office/drawing/2014/main" id="{1FDE6960-88CE-5948-A848-2697FC75866B}"/>
              </a:ext>
            </a:extLst>
          </p:cNvPr>
          <p:cNvSpPr>
            <a:spLocks noGrp="1"/>
          </p:cNvSpPr>
          <p:nvPr>
            <p:ph idx="1"/>
          </p:nvPr>
        </p:nvSpPr>
        <p:spPr>
          <a:xfrm>
            <a:off x="340659" y="2456329"/>
            <a:ext cx="5977014" cy="4105836"/>
          </a:xfrm>
        </p:spPr>
        <p:txBody>
          <a:bodyPr>
            <a:normAutofit lnSpcReduction="10000"/>
          </a:bodyPr>
          <a:lstStyle/>
          <a:p>
            <a:r>
              <a:rPr lang="en-US" sz="2200" dirty="0"/>
              <a:t>Talk titled “Analyzing and Redesigning Tasks to Promote Statistical Inference,” by </a:t>
            </a:r>
            <a:r>
              <a:rPr lang="en-US" sz="2200" dirty="0" err="1"/>
              <a:t>Asli</a:t>
            </a:r>
            <a:r>
              <a:rPr lang="en-US" sz="2200" dirty="0"/>
              <a:t> </a:t>
            </a:r>
            <a:r>
              <a:rPr lang="en-US" sz="2200" dirty="0" err="1"/>
              <a:t>Mutlu</a:t>
            </a:r>
            <a:r>
              <a:rPr lang="en-US" sz="2200" dirty="0"/>
              <a:t> from Wake Tech</a:t>
            </a:r>
          </a:p>
          <a:p>
            <a:r>
              <a:rPr lang="en-US" sz="2200" dirty="0"/>
              <a:t>CODAP is (and always will be) free and open source. </a:t>
            </a:r>
          </a:p>
          <a:p>
            <a:r>
              <a:rPr lang="en-US" sz="2200" dirty="0"/>
              <a:t>CODAP is data science software built for education by experienced learning scientists and open source software developers, and funded by grants from the National Science Foundation.</a:t>
            </a:r>
          </a:p>
          <a:p>
            <a:r>
              <a:rPr lang="en-US" dirty="0">
                <a:hlinkClick r:id="rId3"/>
              </a:rPr>
              <a:t>https://tinyurl.com/AMATYC-2019-Stat-Session</a:t>
            </a:r>
          </a:p>
          <a:p>
            <a:r>
              <a:rPr lang="en-US" dirty="0">
                <a:hlinkClick r:id="rId3"/>
              </a:rPr>
              <a:t>https://codap.concord.org/</a:t>
            </a:r>
            <a:endParaRPr lang="en-US" dirty="0"/>
          </a:p>
        </p:txBody>
      </p:sp>
      <p:pic>
        <p:nvPicPr>
          <p:cNvPr id="4" name="Dm7DFi6Iums"/>
          <p:cNvPicPr>
            <a:picLocks noRot="1" noChangeAspect="1"/>
          </p:cNvPicPr>
          <p:nvPr>
            <a:videoFile r:link="rId1"/>
          </p:nvPr>
        </p:nvPicPr>
        <p:blipFill>
          <a:blip r:embed="rId4"/>
          <a:stretch>
            <a:fillRect/>
          </a:stretch>
        </p:blipFill>
        <p:spPr>
          <a:xfrm>
            <a:off x="6674224" y="2796988"/>
            <a:ext cx="4860425" cy="2733989"/>
          </a:xfrm>
          <a:prstGeom prst="rect">
            <a:avLst/>
          </a:prstGeom>
        </p:spPr>
      </p:pic>
    </p:spTree>
    <p:extLst>
      <p:ext uri="{BB962C8B-B14F-4D97-AF65-F5344CB8AC3E}">
        <p14:creationId xmlns:p14="http://schemas.microsoft.com/office/powerpoint/2010/main" val="118452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F506-8F77-4249-B448-8470EE180327}"/>
              </a:ext>
            </a:extLst>
          </p:cNvPr>
          <p:cNvSpPr>
            <a:spLocks noGrp="1"/>
          </p:cNvSpPr>
          <p:nvPr>
            <p:ph type="title"/>
          </p:nvPr>
        </p:nvSpPr>
        <p:spPr/>
        <p:txBody>
          <a:bodyPr/>
          <a:lstStyle/>
          <a:p>
            <a:r>
              <a:rPr lang="en-US" dirty="0"/>
              <a:t>Real-life data collection</a:t>
            </a:r>
          </a:p>
        </p:txBody>
      </p:sp>
      <p:sp>
        <p:nvSpPr>
          <p:cNvPr id="3" name="Content Placeholder 2">
            <a:extLst>
              <a:ext uri="{FF2B5EF4-FFF2-40B4-BE49-F238E27FC236}">
                <a16:creationId xmlns:a16="http://schemas.microsoft.com/office/drawing/2014/main" id="{5701A74C-0599-8346-B0C7-8FE1EA40D640}"/>
              </a:ext>
            </a:extLst>
          </p:cNvPr>
          <p:cNvSpPr>
            <a:spLocks noGrp="1"/>
          </p:cNvSpPr>
          <p:nvPr>
            <p:ph idx="1"/>
          </p:nvPr>
        </p:nvSpPr>
        <p:spPr>
          <a:xfrm>
            <a:off x="448235" y="2330823"/>
            <a:ext cx="7331092" cy="4285129"/>
          </a:xfrm>
        </p:spPr>
        <p:txBody>
          <a:bodyPr>
            <a:normAutofit lnSpcReduction="10000"/>
          </a:bodyPr>
          <a:lstStyle/>
          <a:p>
            <a:r>
              <a:rPr lang="en-US" sz="2800" dirty="0"/>
              <a:t>Mentioned in a number of talks</a:t>
            </a:r>
          </a:p>
          <a:p>
            <a:r>
              <a:rPr lang="en-US" sz="2800" dirty="0"/>
              <a:t>Increase buy-in for students by using data they can relate to because they collected themselves</a:t>
            </a:r>
          </a:p>
          <a:p>
            <a:pPr lvl="1"/>
            <a:r>
              <a:rPr lang="en-US" sz="2400" dirty="0"/>
              <a:t>Conduct probability experiments</a:t>
            </a:r>
          </a:p>
          <a:p>
            <a:pPr lvl="1"/>
            <a:r>
              <a:rPr lang="en-US" sz="2400" dirty="0"/>
              <a:t>First Day Survey </a:t>
            </a:r>
          </a:p>
          <a:p>
            <a:r>
              <a:rPr lang="en-US" sz="2800" dirty="0"/>
              <a:t>Use technology to gather in real-time</a:t>
            </a:r>
          </a:p>
          <a:p>
            <a:pPr lvl="1"/>
            <a:r>
              <a:rPr lang="en-US" sz="2400" dirty="0" err="1"/>
              <a:t>GoogleSheets</a:t>
            </a:r>
            <a:r>
              <a:rPr lang="en-US" sz="2400" dirty="0"/>
              <a:t> or </a:t>
            </a:r>
            <a:r>
              <a:rPr lang="en-US" sz="2400" dirty="0" err="1"/>
              <a:t>GoogleDocs</a:t>
            </a:r>
            <a:endParaRPr lang="en-US" sz="2400" dirty="0"/>
          </a:p>
          <a:p>
            <a:pPr lvl="1"/>
            <a:endParaRPr lang="en-US" sz="2400" dirty="0"/>
          </a:p>
          <a:p>
            <a:pPr marL="228600" lvl="1" indent="0">
              <a:buNone/>
            </a:pPr>
            <a:r>
              <a:rPr lang="en-US" sz="1400" dirty="0"/>
              <a:t>https://</a:t>
            </a:r>
            <a:r>
              <a:rPr lang="en-US" sz="1400" dirty="0" err="1"/>
              <a:t>docs.google.com</a:t>
            </a:r>
            <a:r>
              <a:rPr lang="en-US" sz="1400" dirty="0"/>
              <a:t>/spreadsheets/d/1XfJu58bbmxKlz3hRwvduxkxGzK6HSslf_3gX4ALW3bA/</a:t>
            </a:r>
            <a:r>
              <a:rPr lang="en-US" sz="1400" dirty="0" err="1"/>
              <a:t>edit?usp</a:t>
            </a:r>
            <a:r>
              <a:rPr lang="en-US" sz="1400" dirty="0"/>
              <a:t>=sharing</a:t>
            </a:r>
          </a:p>
        </p:txBody>
      </p:sp>
      <p:pic>
        <p:nvPicPr>
          <p:cNvPr id="5" name="Picture 4">
            <a:extLst>
              <a:ext uri="{FF2B5EF4-FFF2-40B4-BE49-F238E27FC236}">
                <a16:creationId xmlns:a16="http://schemas.microsoft.com/office/drawing/2014/main" id="{1146E261-C0B4-504E-ABAB-CFB6A1FF2798}"/>
              </a:ext>
            </a:extLst>
          </p:cNvPr>
          <p:cNvPicPr>
            <a:picLocks noChangeAspect="1"/>
          </p:cNvPicPr>
          <p:nvPr/>
        </p:nvPicPr>
        <p:blipFill>
          <a:blip r:embed="rId2"/>
          <a:stretch>
            <a:fillRect/>
          </a:stretch>
        </p:blipFill>
        <p:spPr>
          <a:xfrm>
            <a:off x="7779327" y="2638044"/>
            <a:ext cx="3775364" cy="3775364"/>
          </a:xfrm>
          <a:prstGeom prst="rect">
            <a:avLst/>
          </a:prstGeom>
        </p:spPr>
      </p:pic>
    </p:spTree>
    <p:extLst>
      <p:ext uri="{BB962C8B-B14F-4D97-AF65-F5344CB8AC3E}">
        <p14:creationId xmlns:p14="http://schemas.microsoft.com/office/powerpoint/2010/main" val="2820938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2986-71FE-3148-A594-B939BAE8FBD9}"/>
              </a:ext>
            </a:extLst>
          </p:cNvPr>
          <p:cNvSpPr>
            <a:spLocks noGrp="1"/>
          </p:cNvSpPr>
          <p:nvPr>
            <p:ph type="title"/>
          </p:nvPr>
        </p:nvSpPr>
        <p:spPr/>
        <p:txBody>
          <a:bodyPr/>
          <a:lstStyle/>
          <a:p>
            <a:r>
              <a:rPr lang="en-US" dirty="0"/>
              <a:t>Great Apps for your Tech Toolbox</a:t>
            </a:r>
          </a:p>
        </p:txBody>
      </p:sp>
      <p:sp>
        <p:nvSpPr>
          <p:cNvPr id="4" name="Content Placeholder 3">
            <a:extLst>
              <a:ext uri="{FF2B5EF4-FFF2-40B4-BE49-F238E27FC236}">
                <a16:creationId xmlns:a16="http://schemas.microsoft.com/office/drawing/2014/main" id="{C0C0C55E-2256-1546-A3FB-65999AECC734}"/>
              </a:ext>
            </a:extLst>
          </p:cNvPr>
          <p:cNvSpPr>
            <a:spLocks noGrp="1"/>
          </p:cNvSpPr>
          <p:nvPr>
            <p:ph sz="half" idx="1"/>
          </p:nvPr>
        </p:nvSpPr>
        <p:spPr/>
        <p:txBody>
          <a:bodyPr>
            <a:normAutofit/>
          </a:bodyPr>
          <a:lstStyle/>
          <a:p>
            <a:r>
              <a:rPr lang="en-US" sz="2800" dirty="0"/>
              <a:t>Remind App</a:t>
            </a:r>
          </a:p>
          <a:p>
            <a:r>
              <a:rPr lang="en-US" sz="2800" dirty="0" err="1"/>
              <a:t>Quizziz</a:t>
            </a:r>
            <a:endParaRPr lang="en-US" sz="2800" dirty="0"/>
          </a:p>
          <a:p>
            <a:r>
              <a:rPr lang="en-US" sz="2800" dirty="0"/>
              <a:t>Socrative</a:t>
            </a:r>
          </a:p>
          <a:p>
            <a:r>
              <a:rPr lang="en-US" sz="2800" dirty="0" err="1"/>
              <a:t>Plickers</a:t>
            </a:r>
            <a:endParaRPr lang="en-US" sz="2800" dirty="0"/>
          </a:p>
          <a:p>
            <a:r>
              <a:rPr lang="en-US" sz="2800" dirty="0" err="1"/>
              <a:t>Kahoot</a:t>
            </a:r>
            <a:r>
              <a:rPr lang="en-US" sz="2800" dirty="0"/>
              <a:t>!</a:t>
            </a:r>
          </a:p>
        </p:txBody>
      </p:sp>
      <p:sp>
        <p:nvSpPr>
          <p:cNvPr id="5" name="Content Placeholder 4">
            <a:extLst>
              <a:ext uri="{FF2B5EF4-FFF2-40B4-BE49-F238E27FC236}">
                <a16:creationId xmlns:a16="http://schemas.microsoft.com/office/drawing/2014/main" id="{15E00C57-42A1-E441-96BA-77CA901E97EC}"/>
              </a:ext>
            </a:extLst>
          </p:cNvPr>
          <p:cNvSpPr>
            <a:spLocks noGrp="1"/>
          </p:cNvSpPr>
          <p:nvPr>
            <p:ph sz="half" idx="2"/>
          </p:nvPr>
        </p:nvSpPr>
        <p:spPr/>
        <p:txBody>
          <a:bodyPr>
            <a:normAutofit/>
          </a:bodyPr>
          <a:lstStyle/>
          <a:p>
            <a:r>
              <a:rPr lang="en-US" sz="2800" dirty="0"/>
              <a:t>The Answer Pad</a:t>
            </a:r>
          </a:p>
          <a:p>
            <a:r>
              <a:rPr lang="en-US" sz="2800" dirty="0" err="1"/>
              <a:t>Symbolab</a:t>
            </a:r>
            <a:endParaRPr lang="en-US" sz="2800" dirty="0"/>
          </a:p>
          <a:p>
            <a:r>
              <a:rPr lang="en-US" sz="2800" dirty="0"/>
              <a:t>Genius Scan</a:t>
            </a:r>
          </a:p>
          <a:p>
            <a:r>
              <a:rPr lang="en-US" sz="2800" dirty="0"/>
              <a:t>Live Binders</a:t>
            </a:r>
          </a:p>
          <a:p>
            <a:endParaRPr lang="en-US" dirty="0"/>
          </a:p>
        </p:txBody>
      </p:sp>
    </p:spTree>
    <p:extLst>
      <p:ext uri="{BB962C8B-B14F-4D97-AF65-F5344CB8AC3E}">
        <p14:creationId xmlns:p14="http://schemas.microsoft.com/office/powerpoint/2010/main" val="285863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B53EB-0073-BF41-B708-7DF12ACC945C}"/>
              </a:ext>
            </a:extLst>
          </p:cNvPr>
          <p:cNvSpPr>
            <a:spLocks noGrp="1"/>
          </p:cNvSpPr>
          <p:nvPr>
            <p:ph type="title"/>
          </p:nvPr>
        </p:nvSpPr>
        <p:spPr/>
        <p:txBody>
          <a:bodyPr/>
          <a:lstStyle/>
          <a:p>
            <a:r>
              <a:rPr lang="en-US" dirty="0"/>
              <a:t>Implementation</a:t>
            </a:r>
          </a:p>
        </p:txBody>
      </p:sp>
      <p:sp>
        <p:nvSpPr>
          <p:cNvPr id="5" name="Text Placeholder 4">
            <a:extLst>
              <a:ext uri="{FF2B5EF4-FFF2-40B4-BE49-F238E27FC236}">
                <a16:creationId xmlns:a16="http://schemas.microsoft.com/office/drawing/2014/main" id="{C1CB5EA0-3364-0E4D-8191-71A8B6F745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3763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3334-AACB-AD43-95D8-370142E27C8B}"/>
              </a:ext>
            </a:extLst>
          </p:cNvPr>
          <p:cNvSpPr>
            <a:spLocks noGrp="1"/>
          </p:cNvSpPr>
          <p:nvPr>
            <p:ph type="title"/>
          </p:nvPr>
        </p:nvSpPr>
        <p:spPr>
          <a:xfrm>
            <a:off x="2195277" y="588174"/>
            <a:ext cx="7729728" cy="1188720"/>
          </a:xfrm>
        </p:spPr>
        <p:txBody>
          <a:bodyPr/>
          <a:lstStyle/>
          <a:p>
            <a:r>
              <a:rPr lang="en-US" dirty="0"/>
              <a:t>Revised Syllabus</a:t>
            </a:r>
          </a:p>
        </p:txBody>
      </p:sp>
      <p:sp>
        <p:nvSpPr>
          <p:cNvPr id="3" name="Content Placeholder 2">
            <a:extLst>
              <a:ext uri="{FF2B5EF4-FFF2-40B4-BE49-F238E27FC236}">
                <a16:creationId xmlns:a16="http://schemas.microsoft.com/office/drawing/2014/main" id="{4655E4E1-AD81-FC48-B62E-0595E540A163}"/>
              </a:ext>
            </a:extLst>
          </p:cNvPr>
          <p:cNvSpPr>
            <a:spLocks noGrp="1"/>
          </p:cNvSpPr>
          <p:nvPr>
            <p:ph idx="1"/>
          </p:nvPr>
        </p:nvSpPr>
        <p:spPr>
          <a:xfrm>
            <a:off x="6723528" y="2456328"/>
            <a:ext cx="4805083" cy="3729319"/>
          </a:xfrm>
        </p:spPr>
        <p:txBody>
          <a:bodyPr>
            <a:normAutofit fontScale="92500"/>
          </a:bodyPr>
          <a:lstStyle/>
          <a:p>
            <a:r>
              <a:rPr lang="en-US" sz="2400" dirty="0"/>
              <a:t>Communicate with students the intent of switching to an active learning model.</a:t>
            </a:r>
          </a:p>
          <a:p>
            <a:endParaRPr lang="en-US" sz="2400" dirty="0"/>
          </a:p>
          <a:p>
            <a:r>
              <a:rPr lang="en-US" sz="2400" dirty="0"/>
              <a:t>Revise grade breakdown to incentivize active participation</a:t>
            </a:r>
          </a:p>
          <a:p>
            <a:endParaRPr lang="en-US" sz="2400" dirty="0"/>
          </a:p>
          <a:p>
            <a:r>
              <a:rPr lang="en-US" sz="2400" dirty="0"/>
              <a:t>Clearly describe expectations, in particular related to class preparation </a:t>
            </a:r>
          </a:p>
          <a:p>
            <a:endParaRPr lang="en-US" dirty="0"/>
          </a:p>
        </p:txBody>
      </p:sp>
      <p:sp>
        <p:nvSpPr>
          <p:cNvPr id="4" name="Content Placeholder 3">
            <a:extLst>
              <a:ext uri="{FF2B5EF4-FFF2-40B4-BE49-F238E27FC236}">
                <a16:creationId xmlns:a16="http://schemas.microsoft.com/office/drawing/2014/main" id="{ED99C676-23FB-E64A-99AC-24FB77CD1824}"/>
              </a:ext>
            </a:extLst>
          </p:cNvPr>
          <p:cNvSpPr txBox="1">
            <a:spLocks/>
          </p:cNvSpPr>
          <p:nvPr/>
        </p:nvSpPr>
        <p:spPr>
          <a:xfrm>
            <a:off x="394447" y="2026024"/>
            <a:ext cx="5665694" cy="4482351"/>
          </a:xfrm>
          <a:prstGeom prst="rect">
            <a:avLst/>
          </a:prstGeom>
          <a:ln w="57150">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In “The New Science of Learning: How to Learn in Harmony With Your Brain,” Terry Doyle and Todd </a:t>
            </a:r>
            <a:r>
              <a:rPr lang="en-US" dirty="0" err="1"/>
              <a:t>Zakrajsek</a:t>
            </a:r>
            <a:r>
              <a:rPr lang="en-US" dirty="0"/>
              <a:t> describe what it means to learn: </a:t>
            </a:r>
          </a:p>
          <a:p>
            <a:r>
              <a:rPr lang="en-US" sz="2400" dirty="0">
                <a:solidFill>
                  <a:srgbClr val="0070C0"/>
                </a:solidFill>
              </a:rPr>
              <a:t>“Neuroscience researchers have made it clear that learning is an active process and learning takes work.  The more work </a:t>
            </a:r>
            <a:r>
              <a:rPr lang="en-US" sz="2400" u="sng" dirty="0">
                <a:solidFill>
                  <a:srgbClr val="0070C0"/>
                </a:solidFill>
              </a:rPr>
              <a:t>you do</a:t>
            </a:r>
            <a:r>
              <a:rPr lang="en-US" sz="2400" dirty="0">
                <a:solidFill>
                  <a:srgbClr val="0070C0"/>
                </a:solidFill>
              </a:rPr>
              <a:t> with something that you are learning, and the more ways you engage with it- such as listening, talking, reading, writing, reviewing, or thinking about it- the stronger the connections in your brain become and the more likely the new learning will become a more permanent memory.”</a:t>
            </a:r>
          </a:p>
          <a:p>
            <a:endParaRPr lang="en-US" dirty="0"/>
          </a:p>
        </p:txBody>
      </p:sp>
    </p:spTree>
    <p:extLst>
      <p:ext uri="{BB962C8B-B14F-4D97-AF65-F5344CB8AC3E}">
        <p14:creationId xmlns:p14="http://schemas.microsoft.com/office/powerpoint/2010/main" val="427397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2CF4-9027-A245-8CD7-A091583B0714}"/>
              </a:ext>
            </a:extLst>
          </p:cNvPr>
          <p:cNvSpPr>
            <a:spLocks noGrp="1"/>
          </p:cNvSpPr>
          <p:nvPr>
            <p:ph type="title" idx="4294967295"/>
          </p:nvPr>
        </p:nvSpPr>
        <p:spPr>
          <a:xfrm rot="16200000">
            <a:off x="-1504438" y="2835328"/>
            <a:ext cx="6280713" cy="1174657"/>
          </a:xfrm>
        </p:spPr>
        <p:txBody>
          <a:bodyPr/>
          <a:lstStyle/>
          <a:p>
            <a:pPr>
              <a:lnSpc>
                <a:spcPct val="115000"/>
              </a:lnSpc>
              <a:spcBef>
                <a:spcPts val="1000"/>
              </a:spcBef>
            </a:pPr>
            <a:r>
              <a:rPr lang="en-US" b="1" dirty="0">
                <a:solidFill>
                  <a:srgbClr val="17365D"/>
                </a:solidFill>
                <a:latin typeface="Calibri Light" panose="020F0302020204030204" pitchFamily="34" charset="0"/>
                <a:ea typeface="DengXian Light" panose="02010600030101010101" pitchFamily="2" charset="-122"/>
                <a:cs typeface="Times New Roman" panose="02020603050405020304" pitchFamily="18" charset="0"/>
              </a:rPr>
              <a:t>Personal Course Outcomes: </a:t>
            </a:r>
          </a:p>
        </p:txBody>
      </p:sp>
      <p:sp>
        <p:nvSpPr>
          <p:cNvPr id="4" name="Rectangle 3">
            <a:extLst>
              <a:ext uri="{FF2B5EF4-FFF2-40B4-BE49-F238E27FC236}">
                <a16:creationId xmlns:a16="http://schemas.microsoft.com/office/drawing/2014/main" id="{451DE980-1E79-2A41-A884-100D23BC40DE}"/>
              </a:ext>
            </a:extLst>
          </p:cNvPr>
          <p:cNvSpPr/>
          <p:nvPr/>
        </p:nvSpPr>
        <p:spPr>
          <a:xfrm>
            <a:off x="2689412" y="836245"/>
            <a:ext cx="9090212" cy="5425781"/>
          </a:xfrm>
          <a:prstGeom prst="rect">
            <a:avLst/>
          </a:prstGeom>
        </p:spPr>
        <p:txBody>
          <a:bodyPr wrap="square">
            <a:spAutoFit/>
          </a:bodyPr>
          <a:lstStyle/>
          <a:p>
            <a:pPr marL="342900" marR="0" lvl="0" indent="-342900">
              <a:lnSpc>
                <a:spcPct val="115000"/>
              </a:lnSpc>
              <a:spcBef>
                <a:spcPts val="600"/>
              </a:spcBef>
              <a:spcAft>
                <a:spcPts val="0"/>
              </a:spcAft>
              <a:buFont typeface="+mj-lt"/>
              <a:buAutoNum type="arabicPeriod"/>
            </a:pPr>
            <a:r>
              <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rPr>
              <a:t>Communicate using the language of statistics </a:t>
            </a:r>
            <a:r>
              <a:rPr lang="en-US" sz="2000" dirty="0">
                <a:solidFill>
                  <a:srgbClr val="0070C0"/>
                </a:solidFill>
                <a:latin typeface="Calibri" panose="020F0502020204030204" pitchFamily="34" charset="0"/>
                <a:ea typeface="DengXian" panose="02010600030101010101" pitchFamily="2" charset="-122"/>
                <a:cs typeface="Arial" panose="020B0604020202020204" pitchFamily="34" charset="0"/>
              </a:rPr>
              <a:t>with confidence </a:t>
            </a:r>
            <a:r>
              <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rPr>
              <a:t>and appropriate terminology.</a:t>
            </a:r>
            <a:endParaRPr lang="en-US"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rPr>
              <a:t>Analyze and create numerical summaries and graphical displays of sample data with and without technology.</a:t>
            </a:r>
            <a:endParaRPr lang="en-US"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rPr>
              <a:t>Analyze bivariate data by applying the concepts of correlation and regression.</a:t>
            </a:r>
            <a:endParaRPr lang="en-US"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rPr>
              <a:t>Apply the basic rules of probability.</a:t>
            </a:r>
            <a:endParaRPr lang="en-US"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rPr>
              <a:t>Utilize the appropriate probability distribution.</a:t>
            </a:r>
            <a:endParaRPr lang="en-US"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0000"/>
                </a:solidFill>
                <a:latin typeface="Calibri" panose="020F0502020204030204" pitchFamily="34" charset="0"/>
                <a:ea typeface="DengXian" panose="02010600030101010101" pitchFamily="2" charset="-122"/>
                <a:cs typeface="Arial" panose="020B0604020202020204" pitchFamily="34" charset="0"/>
              </a:rPr>
              <a:t>Utilize technology to further statistical understanding and reasoning and to create/communicate inferences about data sets.</a:t>
            </a:r>
            <a:endParaRPr lang="en-US" dirty="0">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70C0"/>
                </a:solidFill>
                <a:latin typeface="Calibri" panose="020F0502020204030204" pitchFamily="34" charset="0"/>
                <a:ea typeface="DengXian" panose="02010600030101010101" pitchFamily="2" charset="-122"/>
                <a:cs typeface="Arial" panose="020B0604020202020204" pitchFamily="34" charset="0"/>
              </a:rPr>
              <a:t>Demonstrate problem-solving and analytical skills to apply appropriate tools/processes/formulas given a particular data set/situation.</a:t>
            </a:r>
            <a:endParaRPr lang="en-US" dirty="0">
              <a:solidFill>
                <a:srgbClr val="0070C0"/>
              </a:solidFill>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70C0"/>
                </a:solidFill>
                <a:latin typeface="Calibri" panose="020F0502020204030204" pitchFamily="34" charset="0"/>
                <a:ea typeface="DengXian" panose="02010600030101010101" pitchFamily="2" charset="-122"/>
                <a:cs typeface="Arial" panose="020B0604020202020204" pitchFamily="34" charset="0"/>
              </a:rPr>
              <a:t>Gain curiosity and awareness about data. </a:t>
            </a:r>
            <a:endParaRPr lang="en-US" dirty="0">
              <a:solidFill>
                <a:srgbClr val="0070C0"/>
              </a:solidFill>
              <a:latin typeface="Calibri" panose="020F0502020204030204" pitchFamily="34" charset="0"/>
              <a:ea typeface="DengXian" panose="02010600030101010101" pitchFamily="2" charset="-122"/>
              <a:cs typeface="Arial" panose="020B0604020202020204" pitchFamily="34" charset="0"/>
            </a:endParaRPr>
          </a:p>
          <a:p>
            <a:pPr marL="342900" marR="0" lvl="0" indent="-342900">
              <a:lnSpc>
                <a:spcPct val="115000"/>
              </a:lnSpc>
              <a:spcBef>
                <a:spcPts val="600"/>
              </a:spcBef>
              <a:spcAft>
                <a:spcPts val="0"/>
              </a:spcAft>
              <a:buFont typeface="+mj-lt"/>
              <a:buAutoNum type="arabicPeriod"/>
            </a:pPr>
            <a:r>
              <a:rPr lang="en-US" sz="2000" dirty="0">
                <a:solidFill>
                  <a:srgbClr val="0070C0"/>
                </a:solidFill>
                <a:latin typeface="Calibri" panose="020F0502020204030204" pitchFamily="34" charset="0"/>
                <a:ea typeface="DengXian" panose="02010600030101010101" pitchFamily="2" charset="-122"/>
                <a:cs typeface="Arial" panose="020B0604020202020204" pitchFamily="34" charset="0"/>
              </a:rPr>
              <a:t>Develop statistical literacy.</a:t>
            </a:r>
            <a:endParaRPr lang="en-US" dirty="0">
              <a:solidFill>
                <a:srgbClr val="0070C0"/>
              </a:solidFill>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4642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Title 3">
            <a:extLst>
              <a:ext uri="{FF2B5EF4-FFF2-40B4-BE49-F238E27FC236}">
                <a16:creationId xmlns:a16="http://schemas.microsoft.com/office/drawing/2014/main" id="{1276814A-D8A8-B146-864E-0134A492F70C}"/>
              </a:ext>
            </a:extLst>
          </p:cNvPr>
          <p:cNvSpPr>
            <a:spLocks noGrp="1"/>
          </p:cNvSpPr>
          <p:nvPr>
            <p:ph type="title" orient="vert"/>
          </p:nvPr>
        </p:nvSpPr>
        <p:spPr>
          <a:xfrm>
            <a:off x="1355841" y="1106172"/>
            <a:ext cx="1298608" cy="4983480"/>
          </a:xfrm>
        </p:spPr>
        <p:txBody>
          <a:bodyPr/>
          <a:lstStyle/>
          <a:p>
            <a:r>
              <a:rPr lang="en-US" dirty="0"/>
              <a:t>Elements of Course</a:t>
            </a:r>
          </a:p>
        </p:txBody>
      </p:sp>
      <p:sp>
        <p:nvSpPr>
          <p:cNvPr id="5" name="Vertical Text Placeholder 4">
            <a:extLst>
              <a:ext uri="{FF2B5EF4-FFF2-40B4-BE49-F238E27FC236}">
                <a16:creationId xmlns:a16="http://schemas.microsoft.com/office/drawing/2014/main" id="{E5BAB1EC-6AAE-6A4A-894A-9363BFA2A524}"/>
              </a:ext>
            </a:extLst>
          </p:cNvPr>
          <p:cNvSpPr>
            <a:spLocks noGrp="1"/>
          </p:cNvSpPr>
          <p:nvPr>
            <p:ph type="body" orient="vert" idx="1"/>
          </p:nvPr>
        </p:nvSpPr>
        <p:spPr>
          <a:xfrm rot="16200000">
            <a:off x="4832425" y="-463105"/>
            <a:ext cx="4983481" cy="8122026"/>
          </a:xfrm>
        </p:spPr>
        <p:txBody>
          <a:bodyPr>
            <a:normAutofit fontScale="70000" lnSpcReduction="20000"/>
          </a:bodyPr>
          <a:lstStyle/>
          <a:p>
            <a:r>
              <a:rPr lang="en-US" sz="3600" dirty="0"/>
              <a:t>Class Preparation</a:t>
            </a:r>
          </a:p>
          <a:p>
            <a:pPr lvl="3"/>
            <a:r>
              <a:rPr lang="en-US" sz="3400" dirty="0"/>
              <a:t>Assignments with videos on </a:t>
            </a:r>
            <a:r>
              <a:rPr lang="en-US" sz="3400" dirty="0" err="1"/>
              <a:t>MyMathLabs</a:t>
            </a:r>
            <a:r>
              <a:rPr lang="en-US" sz="3400" dirty="0"/>
              <a:t>+</a:t>
            </a:r>
          </a:p>
          <a:p>
            <a:r>
              <a:rPr lang="en-US" sz="3600" dirty="0"/>
              <a:t>In-Class Activities</a:t>
            </a:r>
          </a:p>
          <a:p>
            <a:pPr lvl="3"/>
            <a:r>
              <a:rPr lang="en-US" sz="3400" dirty="0"/>
              <a:t>Variety of formats, inquiry-based</a:t>
            </a:r>
          </a:p>
          <a:p>
            <a:pPr lvl="3"/>
            <a:r>
              <a:rPr lang="en-US" sz="3400" dirty="0"/>
              <a:t>Submitted after each class for feedback</a:t>
            </a:r>
          </a:p>
          <a:p>
            <a:r>
              <a:rPr lang="en-US" sz="3600" dirty="0"/>
              <a:t>Bi-weekly Discussions</a:t>
            </a:r>
          </a:p>
          <a:p>
            <a:pPr lvl="3"/>
            <a:r>
              <a:rPr lang="en-US" sz="3400" dirty="0"/>
              <a:t>Using discussion boards on D2L</a:t>
            </a:r>
          </a:p>
          <a:p>
            <a:pPr lvl="3"/>
            <a:r>
              <a:rPr lang="en-US" sz="3400" dirty="0"/>
              <a:t>Use discussion rubric for scoring</a:t>
            </a:r>
          </a:p>
          <a:p>
            <a:r>
              <a:rPr lang="en-US" sz="3600" dirty="0"/>
              <a:t>Projects (four throughout semester)</a:t>
            </a:r>
          </a:p>
          <a:p>
            <a:pPr lvl="3"/>
            <a:r>
              <a:rPr lang="en-US" sz="3400" dirty="0"/>
              <a:t>Open-ended, student guided</a:t>
            </a:r>
          </a:p>
          <a:p>
            <a:r>
              <a:rPr lang="en-US" sz="3600" dirty="0"/>
              <a:t>Tests (four throughout the semester, all cumulative)</a:t>
            </a:r>
          </a:p>
        </p:txBody>
      </p:sp>
    </p:spTree>
    <p:extLst>
      <p:ext uri="{BB962C8B-B14F-4D97-AF65-F5344CB8AC3E}">
        <p14:creationId xmlns:p14="http://schemas.microsoft.com/office/powerpoint/2010/main" val="336269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2373-1B63-9D40-8D33-D657DDD14D14}"/>
              </a:ext>
            </a:extLst>
          </p:cNvPr>
          <p:cNvSpPr>
            <a:spLocks noGrp="1"/>
          </p:cNvSpPr>
          <p:nvPr>
            <p:ph type="title"/>
          </p:nvPr>
        </p:nvSpPr>
        <p:spPr>
          <a:xfrm>
            <a:off x="2428360" y="679703"/>
            <a:ext cx="7163875" cy="846179"/>
          </a:xfrm>
        </p:spPr>
        <p:txBody>
          <a:bodyPr/>
          <a:lstStyle/>
          <a:p>
            <a:r>
              <a:rPr lang="en-US" dirty="0"/>
              <a:t>No Lecture?</a:t>
            </a:r>
          </a:p>
        </p:txBody>
      </p:sp>
      <p:sp>
        <p:nvSpPr>
          <p:cNvPr id="7" name="Content Placeholder 6">
            <a:extLst>
              <a:ext uri="{FF2B5EF4-FFF2-40B4-BE49-F238E27FC236}">
                <a16:creationId xmlns:a16="http://schemas.microsoft.com/office/drawing/2014/main" id="{80130069-5CEB-2841-944C-81E46E0CF035}"/>
              </a:ext>
            </a:extLst>
          </p:cNvPr>
          <p:cNvSpPr>
            <a:spLocks noGrp="1"/>
          </p:cNvSpPr>
          <p:nvPr>
            <p:ph sz="half" idx="2"/>
          </p:nvPr>
        </p:nvSpPr>
        <p:spPr>
          <a:xfrm>
            <a:off x="963168" y="1769811"/>
            <a:ext cx="10094258" cy="4874918"/>
          </a:xfrm>
          <a:ln w="38100">
            <a:solidFill>
              <a:schemeClr val="accent1"/>
            </a:solidFill>
          </a:ln>
        </p:spPr>
        <p:txBody>
          <a:bodyPr>
            <a:normAutofit/>
          </a:bodyPr>
          <a:lstStyle/>
          <a:p>
            <a:pPr fontAlgn="base"/>
            <a:r>
              <a:rPr lang="en-US" sz="2400" i="1" dirty="0"/>
              <a:t>A </a:t>
            </a:r>
            <a:r>
              <a:rPr lang="en-US" sz="2400" i="1" dirty="0">
                <a:solidFill>
                  <a:srgbClr val="0070C0"/>
                </a:solidFill>
              </a:rPr>
              <a:t>student-centered instructional approach </a:t>
            </a:r>
            <a:r>
              <a:rPr lang="en-US" sz="2400" i="1" dirty="0"/>
              <a:t>places less emphasis on transmitting factual information from the instructor, and is consistent with the shift in models of learning from information acquisition (mid-1900s) to knowledge construction (late 1900s). This approach includes</a:t>
            </a:r>
          </a:p>
          <a:p>
            <a:pPr lvl="1" fontAlgn="base"/>
            <a:r>
              <a:rPr lang="en-US" sz="2200" i="1" dirty="0"/>
              <a:t>more time spent engaging students in active learning during class;</a:t>
            </a:r>
          </a:p>
          <a:p>
            <a:pPr lvl="1" fontAlgn="base"/>
            <a:r>
              <a:rPr lang="en-US" sz="2200" i="1" dirty="0"/>
              <a:t>frequent formative assessment to provide feedback to students and the instructor on students’ levels of conceptual understanding; and</a:t>
            </a:r>
          </a:p>
          <a:p>
            <a:pPr lvl="1" fontAlgn="base"/>
            <a:r>
              <a:rPr lang="en-US" sz="2200" i="1" dirty="0"/>
              <a:t>in some cases, attention to students’ metacognitive strategies as they strive to master the course material.</a:t>
            </a:r>
          </a:p>
          <a:p>
            <a:pPr lvl="1" fontAlgn="base"/>
            <a:endParaRPr lang="en-US" sz="2200" i="1" dirty="0"/>
          </a:p>
          <a:p>
            <a:pPr fontAlgn="base"/>
            <a:r>
              <a:rPr lang="en-US" sz="1400" dirty="0"/>
              <a:t>— Discipline-Based Education Research: Understanding and Improving Learning in Undergraduate Science and Engineering, S. R. Singer, N. R. Nielsen, and H. A. </a:t>
            </a:r>
            <a:r>
              <a:rPr lang="en-US" sz="1400" dirty="0" err="1"/>
              <a:t>Schweingruber</a:t>
            </a:r>
            <a:r>
              <a:rPr lang="en-US" sz="1400" dirty="0"/>
              <a:t> (eds.), National Research Council, The National Academies Press, 2012</a:t>
            </a:r>
            <a:endParaRPr lang="en-US" sz="1400" i="1" dirty="0"/>
          </a:p>
        </p:txBody>
      </p:sp>
    </p:spTree>
    <p:extLst>
      <p:ext uri="{BB962C8B-B14F-4D97-AF65-F5344CB8AC3E}">
        <p14:creationId xmlns:p14="http://schemas.microsoft.com/office/powerpoint/2010/main" val="3558124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7C928-85B7-294F-8DF2-4DA31364A41E}"/>
              </a:ext>
            </a:extLst>
          </p:cNvPr>
          <p:cNvSpPr>
            <a:spLocks noGrp="1"/>
          </p:cNvSpPr>
          <p:nvPr>
            <p:ph type="title"/>
          </p:nvPr>
        </p:nvSpPr>
        <p:spPr/>
        <p:txBody>
          <a:bodyPr/>
          <a:lstStyle/>
          <a:p>
            <a:r>
              <a:rPr lang="en-US" dirty="0"/>
              <a:t>Stats in the world Discussions</a:t>
            </a:r>
          </a:p>
        </p:txBody>
      </p:sp>
      <p:sp>
        <p:nvSpPr>
          <p:cNvPr id="5" name="Content Placeholder 4">
            <a:extLst>
              <a:ext uri="{FF2B5EF4-FFF2-40B4-BE49-F238E27FC236}">
                <a16:creationId xmlns:a16="http://schemas.microsoft.com/office/drawing/2014/main" id="{0E3D594E-B806-D94C-9F05-8B47F2D25D78}"/>
              </a:ext>
            </a:extLst>
          </p:cNvPr>
          <p:cNvSpPr>
            <a:spLocks noGrp="1"/>
          </p:cNvSpPr>
          <p:nvPr>
            <p:ph idx="1"/>
          </p:nvPr>
        </p:nvSpPr>
        <p:spPr>
          <a:xfrm>
            <a:off x="2231136" y="2456329"/>
            <a:ext cx="7729728" cy="4069977"/>
          </a:xfrm>
        </p:spPr>
        <p:txBody>
          <a:bodyPr>
            <a:normAutofit/>
          </a:bodyPr>
          <a:lstStyle/>
          <a:p>
            <a:pPr marL="0" indent="0">
              <a:buNone/>
            </a:pPr>
            <a:r>
              <a:rPr lang="en-US" sz="2400" dirty="0"/>
              <a:t>Discussion Topics: </a:t>
            </a:r>
          </a:p>
          <a:p>
            <a:pPr marL="0" indent="0">
              <a:buNone/>
            </a:pPr>
            <a:r>
              <a:rPr lang="en-US" sz="2400" dirty="0"/>
              <a:t>	#1: Perception vs. Reality</a:t>
            </a:r>
          </a:p>
          <a:p>
            <a:pPr marL="0" indent="0">
              <a:buNone/>
            </a:pPr>
            <a:r>
              <a:rPr lang="en-US" sz="2400" dirty="0"/>
              <a:t>	#2: What’s going on in this graph? NYT</a:t>
            </a:r>
          </a:p>
          <a:p>
            <a:pPr marL="0" indent="0">
              <a:buNone/>
            </a:pPr>
            <a:r>
              <a:rPr lang="en-US" sz="2400" dirty="0"/>
              <a:t>	#3: Misleading Graphs</a:t>
            </a:r>
          </a:p>
          <a:p>
            <a:pPr marL="0" indent="0">
              <a:buNone/>
            </a:pPr>
            <a:r>
              <a:rPr lang="en-US" sz="2400" dirty="0"/>
              <a:t>	#4: How  likely is “likely”? Chance of Rain. </a:t>
            </a:r>
          </a:p>
          <a:p>
            <a:pPr marL="0" indent="0">
              <a:buNone/>
            </a:pPr>
            <a:r>
              <a:rPr lang="en-US" sz="2400" dirty="0"/>
              <a:t>	#5: Newspaper/Magazine Article Critique</a:t>
            </a:r>
          </a:p>
          <a:p>
            <a:pPr marL="0" indent="0">
              <a:buNone/>
            </a:pPr>
            <a:r>
              <a:rPr lang="en-US" sz="2400" dirty="0"/>
              <a:t>	#6: Community Event Use of Statistics.</a:t>
            </a:r>
          </a:p>
          <a:p>
            <a:pPr marL="0" indent="0">
              <a:buNone/>
            </a:pPr>
            <a:r>
              <a:rPr lang="en-US" sz="2400" dirty="0"/>
              <a:t>	#7: Spurious Correlations</a:t>
            </a:r>
          </a:p>
          <a:p>
            <a:endParaRPr lang="en-US" dirty="0"/>
          </a:p>
        </p:txBody>
      </p:sp>
    </p:spTree>
    <p:extLst>
      <p:ext uri="{BB962C8B-B14F-4D97-AF65-F5344CB8AC3E}">
        <p14:creationId xmlns:p14="http://schemas.microsoft.com/office/powerpoint/2010/main" val="2984052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E36E-417E-864C-9381-5A34811CA396}"/>
              </a:ext>
            </a:extLst>
          </p:cNvPr>
          <p:cNvSpPr>
            <a:spLocks noGrp="1"/>
          </p:cNvSpPr>
          <p:nvPr>
            <p:ph type="title"/>
          </p:nvPr>
        </p:nvSpPr>
        <p:spPr/>
        <p:txBody>
          <a:bodyPr/>
          <a:lstStyle/>
          <a:p>
            <a:r>
              <a:rPr lang="en-US" dirty="0"/>
              <a:t>Open-Ended Student projects</a:t>
            </a:r>
          </a:p>
        </p:txBody>
      </p:sp>
      <p:sp>
        <p:nvSpPr>
          <p:cNvPr id="3" name="Content Placeholder 2">
            <a:extLst>
              <a:ext uri="{FF2B5EF4-FFF2-40B4-BE49-F238E27FC236}">
                <a16:creationId xmlns:a16="http://schemas.microsoft.com/office/drawing/2014/main" id="{3954B487-B0B3-C343-985F-CE0BF0733CB1}"/>
              </a:ext>
            </a:extLst>
          </p:cNvPr>
          <p:cNvSpPr>
            <a:spLocks noGrp="1"/>
          </p:cNvSpPr>
          <p:nvPr>
            <p:ph idx="1"/>
          </p:nvPr>
        </p:nvSpPr>
        <p:spPr>
          <a:xfrm>
            <a:off x="2231136" y="2638044"/>
            <a:ext cx="7729728" cy="3762756"/>
          </a:xfrm>
        </p:spPr>
        <p:txBody>
          <a:bodyPr>
            <a:normAutofit fontScale="92500" lnSpcReduction="10000"/>
          </a:bodyPr>
          <a:lstStyle/>
          <a:p>
            <a:r>
              <a:rPr lang="en-US" sz="2800" dirty="0"/>
              <a:t>Global Issue Project</a:t>
            </a:r>
          </a:p>
          <a:p>
            <a:pPr lvl="1"/>
            <a:r>
              <a:rPr lang="en-US" sz="2400" dirty="0"/>
              <a:t>Use visualization of real data to create a picture of a global issue</a:t>
            </a:r>
          </a:p>
          <a:p>
            <a:r>
              <a:rPr lang="en-US" sz="2800" dirty="0"/>
              <a:t>Campus Issue Project</a:t>
            </a:r>
          </a:p>
          <a:p>
            <a:pPr lvl="1"/>
            <a:r>
              <a:rPr lang="en-US" sz="2400" dirty="0"/>
              <a:t>Design a sample and use real data with descriptive statistics to answer a question about students’ peer population</a:t>
            </a:r>
          </a:p>
          <a:p>
            <a:r>
              <a:rPr lang="en-US" sz="2800" dirty="0"/>
              <a:t>Discipline Specific Project (broken into two parts)</a:t>
            </a:r>
          </a:p>
          <a:p>
            <a:pPr lvl="1"/>
            <a:r>
              <a:rPr lang="en-US" sz="2800" dirty="0"/>
              <a:t>Inferential statistics in the context of discipline of each student</a:t>
            </a:r>
          </a:p>
          <a:p>
            <a:pPr lvl="1"/>
            <a:endParaRPr lang="en-US" dirty="0"/>
          </a:p>
        </p:txBody>
      </p:sp>
    </p:spTree>
    <p:extLst>
      <p:ext uri="{BB962C8B-B14F-4D97-AF65-F5344CB8AC3E}">
        <p14:creationId xmlns:p14="http://schemas.microsoft.com/office/powerpoint/2010/main" val="68155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0C28-2CF0-324D-A173-67830780F13C}"/>
              </a:ext>
            </a:extLst>
          </p:cNvPr>
          <p:cNvSpPr>
            <a:spLocks noGrp="1"/>
          </p:cNvSpPr>
          <p:nvPr>
            <p:ph type="title"/>
          </p:nvPr>
        </p:nvSpPr>
        <p:spPr/>
        <p:txBody>
          <a:bodyPr/>
          <a:lstStyle/>
          <a:p>
            <a:r>
              <a:rPr lang="en-US" dirty="0"/>
              <a:t>GAISE College Report 2016</a:t>
            </a:r>
          </a:p>
        </p:txBody>
      </p:sp>
      <p:sp>
        <p:nvSpPr>
          <p:cNvPr id="4" name="Text Placeholder 3">
            <a:extLst>
              <a:ext uri="{FF2B5EF4-FFF2-40B4-BE49-F238E27FC236}">
                <a16:creationId xmlns:a16="http://schemas.microsoft.com/office/drawing/2014/main" id="{CC5B0842-035B-F741-B6F7-010C4D60F31E}"/>
              </a:ext>
            </a:extLst>
          </p:cNvPr>
          <p:cNvSpPr>
            <a:spLocks noGrp="1"/>
          </p:cNvSpPr>
          <p:nvPr>
            <p:ph type="body" idx="1"/>
          </p:nvPr>
        </p:nvSpPr>
        <p:spPr>
          <a:xfrm>
            <a:off x="5037826" y="5939726"/>
            <a:ext cx="6995146" cy="1265082"/>
          </a:xfrm>
        </p:spPr>
        <p:txBody>
          <a:bodyPr/>
          <a:lstStyle/>
          <a:p>
            <a:r>
              <a:rPr lang="en-US" dirty="0"/>
              <a:t>Full Report Available at </a:t>
            </a:r>
            <a:r>
              <a:rPr lang="en-US" dirty="0">
                <a:hlinkClick r:id="rId2"/>
              </a:rPr>
              <a:t>https://www.amstat.org/asa/files/pdfs/GAISE/GaiseCollege_Full.pdf</a:t>
            </a:r>
            <a:endParaRPr lang="en-US" dirty="0"/>
          </a:p>
        </p:txBody>
      </p:sp>
    </p:spTree>
    <p:extLst>
      <p:ext uri="{BB962C8B-B14F-4D97-AF65-F5344CB8AC3E}">
        <p14:creationId xmlns:p14="http://schemas.microsoft.com/office/powerpoint/2010/main" val="1726649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ED3F-700B-0344-AC85-B73308679F61}"/>
              </a:ext>
            </a:extLst>
          </p:cNvPr>
          <p:cNvSpPr>
            <a:spLocks noGrp="1"/>
          </p:cNvSpPr>
          <p:nvPr>
            <p:ph type="title"/>
          </p:nvPr>
        </p:nvSpPr>
        <p:spPr/>
        <p:txBody>
          <a:bodyPr/>
          <a:lstStyle/>
          <a:p>
            <a:r>
              <a:rPr lang="en-US" dirty="0"/>
              <a:t>Takeaways</a:t>
            </a:r>
          </a:p>
        </p:txBody>
      </p:sp>
      <p:sp>
        <p:nvSpPr>
          <p:cNvPr id="3" name="Text Placeholder 2">
            <a:extLst>
              <a:ext uri="{FF2B5EF4-FFF2-40B4-BE49-F238E27FC236}">
                <a16:creationId xmlns:a16="http://schemas.microsoft.com/office/drawing/2014/main" id="{2606EB5B-F266-FB44-86FC-6982A4EB17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0070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7C47-921D-4044-B4E3-56B71D098908}"/>
              </a:ext>
            </a:extLst>
          </p:cNvPr>
          <p:cNvSpPr>
            <a:spLocks noGrp="1"/>
          </p:cNvSpPr>
          <p:nvPr>
            <p:ph type="title"/>
          </p:nvPr>
        </p:nvSpPr>
        <p:spPr>
          <a:xfrm>
            <a:off x="695325" y="964692"/>
            <a:ext cx="10801350" cy="1188720"/>
          </a:xfrm>
        </p:spPr>
        <p:txBody>
          <a:bodyPr/>
          <a:lstStyle/>
          <a:p>
            <a:r>
              <a:rPr lang="en-US" dirty="0"/>
              <a:t>If students Take ownership, they will surprise us!</a:t>
            </a:r>
          </a:p>
        </p:txBody>
      </p:sp>
      <p:sp>
        <p:nvSpPr>
          <p:cNvPr id="3" name="Content Placeholder 2">
            <a:extLst>
              <a:ext uri="{FF2B5EF4-FFF2-40B4-BE49-F238E27FC236}">
                <a16:creationId xmlns:a16="http://schemas.microsoft.com/office/drawing/2014/main" id="{9A31E146-FFF4-4742-8691-61CBFB89ED88}"/>
              </a:ext>
            </a:extLst>
          </p:cNvPr>
          <p:cNvSpPr>
            <a:spLocks noGrp="1"/>
          </p:cNvSpPr>
          <p:nvPr>
            <p:ph idx="1"/>
          </p:nvPr>
        </p:nvSpPr>
        <p:spPr>
          <a:xfrm>
            <a:off x="968187" y="2638044"/>
            <a:ext cx="10345271" cy="3101983"/>
          </a:xfrm>
          <a:ln w="38100">
            <a:solidFill>
              <a:schemeClr val="accent1"/>
            </a:solidFill>
          </a:ln>
        </p:spPr>
        <p:txBody>
          <a:bodyPr>
            <a:normAutofit lnSpcReduction="10000"/>
          </a:bodyPr>
          <a:lstStyle/>
          <a:p>
            <a:r>
              <a:rPr lang="en-US" sz="2800" dirty="0"/>
              <a:t>Student participation in Discussions has been astonishing!  </a:t>
            </a:r>
          </a:p>
          <a:p>
            <a:endParaRPr lang="en-US" sz="2800" dirty="0"/>
          </a:p>
          <a:p>
            <a:r>
              <a:rPr lang="en-US" sz="2800" dirty="0"/>
              <a:t>First two student-led projects have been fantastic!</a:t>
            </a:r>
          </a:p>
          <a:p>
            <a:endParaRPr lang="en-US" sz="2800" dirty="0"/>
          </a:p>
          <a:p>
            <a:r>
              <a:rPr lang="en-US" sz="2800" dirty="0"/>
              <a:t>The quality of questions and evidence of curiosity about data has also been really promising!</a:t>
            </a:r>
          </a:p>
        </p:txBody>
      </p:sp>
    </p:spTree>
    <p:extLst>
      <p:ext uri="{BB962C8B-B14F-4D97-AF65-F5344CB8AC3E}">
        <p14:creationId xmlns:p14="http://schemas.microsoft.com/office/powerpoint/2010/main" val="189695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00EB-FFE4-3546-9AAC-62C6E1E3CA14}"/>
              </a:ext>
            </a:extLst>
          </p:cNvPr>
          <p:cNvSpPr>
            <a:spLocks noGrp="1"/>
          </p:cNvSpPr>
          <p:nvPr>
            <p:ph type="title"/>
          </p:nvPr>
        </p:nvSpPr>
        <p:spPr/>
        <p:txBody>
          <a:bodyPr/>
          <a:lstStyle/>
          <a:p>
            <a:r>
              <a:rPr lang="en-US" dirty="0"/>
              <a:t>OER</a:t>
            </a:r>
          </a:p>
        </p:txBody>
      </p:sp>
      <p:sp>
        <p:nvSpPr>
          <p:cNvPr id="3" name="Content Placeholder 2">
            <a:extLst>
              <a:ext uri="{FF2B5EF4-FFF2-40B4-BE49-F238E27FC236}">
                <a16:creationId xmlns:a16="http://schemas.microsoft.com/office/drawing/2014/main" id="{7B6A8CEE-B88D-6548-8EFF-AE31DA4587D4}"/>
              </a:ext>
            </a:extLst>
          </p:cNvPr>
          <p:cNvSpPr>
            <a:spLocks noGrp="1"/>
          </p:cNvSpPr>
          <p:nvPr>
            <p:ph idx="1"/>
          </p:nvPr>
        </p:nvSpPr>
        <p:spPr>
          <a:xfrm>
            <a:off x="2325803" y="2924914"/>
            <a:ext cx="7540393" cy="2256685"/>
          </a:xfrm>
          <a:ln w="38100">
            <a:solidFill>
              <a:schemeClr val="accent1"/>
            </a:solidFill>
          </a:ln>
        </p:spPr>
        <p:txBody>
          <a:bodyPr>
            <a:normAutofit/>
          </a:bodyPr>
          <a:lstStyle/>
          <a:p>
            <a:pPr marL="0" indent="0" algn="ctr">
              <a:buNone/>
            </a:pPr>
            <a:r>
              <a:rPr lang="en-US" sz="2800" dirty="0"/>
              <a:t>Increase accessibility and minimize cost barrier</a:t>
            </a:r>
          </a:p>
          <a:p>
            <a:pPr marL="0" indent="0" algn="ctr">
              <a:buNone/>
            </a:pPr>
            <a:r>
              <a:rPr lang="en-US" sz="2800" dirty="0"/>
              <a:t>Long-term access for use in future courses</a:t>
            </a:r>
          </a:p>
          <a:p>
            <a:pPr algn="ctr"/>
            <a:endParaRPr lang="en-US" sz="2800" dirty="0"/>
          </a:p>
          <a:p>
            <a:pPr marL="0" indent="0" algn="ctr">
              <a:buNone/>
            </a:pPr>
            <a:r>
              <a:rPr lang="en-US" sz="2800" dirty="0"/>
              <a:t>Any recommendations?</a:t>
            </a:r>
          </a:p>
        </p:txBody>
      </p:sp>
    </p:spTree>
    <p:extLst>
      <p:ext uri="{BB962C8B-B14F-4D97-AF65-F5344CB8AC3E}">
        <p14:creationId xmlns:p14="http://schemas.microsoft.com/office/powerpoint/2010/main" val="3036460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77F8C-B4EE-9348-B4B5-5F8646DC5269}"/>
              </a:ext>
            </a:extLst>
          </p:cNvPr>
          <p:cNvSpPr>
            <a:spLocks noGrp="1"/>
          </p:cNvSpPr>
          <p:nvPr>
            <p:ph type="title"/>
          </p:nvPr>
        </p:nvSpPr>
        <p:spPr/>
        <p:txBody>
          <a:bodyPr/>
          <a:lstStyle/>
          <a:p>
            <a:r>
              <a:rPr lang="en-US" dirty="0"/>
              <a:t>Switching to Remote?</a:t>
            </a:r>
          </a:p>
        </p:txBody>
      </p:sp>
      <p:sp>
        <p:nvSpPr>
          <p:cNvPr id="3" name="Content Placeholder 2">
            <a:extLst>
              <a:ext uri="{FF2B5EF4-FFF2-40B4-BE49-F238E27FC236}">
                <a16:creationId xmlns:a16="http://schemas.microsoft.com/office/drawing/2014/main" id="{B23D86E9-EB13-9D43-9AF8-33316AF69E5B}"/>
              </a:ext>
            </a:extLst>
          </p:cNvPr>
          <p:cNvSpPr>
            <a:spLocks noGrp="1"/>
          </p:cNvSpPr>
          <p:nvPr>
            <p:ph idx="1"/>
          </p:nvPr>
        </p:nvSpPr>
        <p:spPr>
          <a:xfrm>
            <a:off x="1904462" y="2602185"/>
            <a:ext cx="8383076" cy="3101983"/>
          </a:xfrm>
          <a:ln w="38100">
            <a:solidFill>
              <a:schemeClr val="accent1"/>
            </a:solidFill>
          </a:ln>
        </p:spPr>
        <p:txBody>
          <a:bodyPr>
            <a:normAutofit/>
          </a:bodyPr>
          <a:lstStyle/>
          <a:p>
            <a:r>
              <a:rPr lang="en-US" sz="2800" dirty="0"/>
              <a:t>Plan to increase use of applets for student investigation</a:t>
            </a:r>
          </a:p>
          <a:p>
            <a:r>
              <a:rPr lang="en-US" sz="2800" dirty="0"/>
              <a:t>Video conferencing (Zoom with </a:t>
            </a:r>
            <a:r>
              <a:rPr lang="en-US" sz="2800" dirty="0" err="1"/>
              <a:t>GoogleDocs</a:t>
            </a:r>
            <a:r>
              <a:rPr lang="en-US" sz="2800" dirty="0"/>
              <a:t>?)</a:t>
            </a:r>
          </a:p>
          <a:p>
            <a:r>
              <a:rPr lang="en-US" sz="2800" dirty="0"/>
              <a:t>Requiring video check-in as part of remaining projects</a:t>
            </a:r>
          </a:p>
          <a:p>
            <a:endParaRPr lang="en-US" sz="2800" dirty="0"/>
          </a:p>
          <a:p>
            <a:r>
              <a:rPr lang="en-US" sz="2800" dirty="0"/>
              <a:t>Other ideas?</a:t>
            </a:r>
          </a:p>
        </p:txBody>
      </p:sp>
    </p:spTree>
    <p:extLst>
      <p:ext uri="{BB962C8B-B14F-4D97-AF65-F5344CB8AC3E}">
        <p14:creationId xmlns:p14="http://schemas.microsoft.com/office/powerpoint/2010/main" val="46912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2706E-E870-BF4B-B5DC-4539AD3D5CAB}"/>
              </a:ext>
            </a:extLst>
          </p:cNvPr>
          <p:cNvSpPr>
            <a:spLocks noGrp="1"/>
          </p:cNvSpPr>
          <p:nvPr>
            <p:ph type="title"/>
          </p:nvPr>
        </p:nvSpPr>
        <p:spPr>
          <a:xfrm>
            <a:off x="1086928" y="964692"/>
            <a:ext cx="10265434" cy="1188720"/>
          </a:xfrm>
        </p:spPr>
        <p:txBody>
          <a:bodyPr>
            <a:normAutofit/>
          </a:bodyPr>
          <a:lstStyle/>
          <a:p>
            <a:r>
              <a:rPr lang="en-US" dirty="0"/>
              <a:t>Guidelines for Assessment and Instruction in Statistics Education (GAISE) College Report</a:t>
            </a:r>
          </a:p>
        </p:txBody>
      </p:sp>
      <p:sp>
        <p:nvSpPr>
          <p:cNvPr id="7" name="Content Placeholder 6">
            <a:extLst>
              <a:ext uri="{FF2B5EF4-FFF2-40B4-BE49-F238E27FC236}">
                <a16:creationId xmlns:a16="http://schemas.microsoft.com/office/drawing/2014/main" id="{FECD21CF-AD8F-DF4B-BE54-CD4607FF50FA}"/>
              </a:ext>
            </a:extLst>
          </p:cNvPr>
          <p:cNvSpPr>
            <a:spLocks noGrp="1"/>
          </p:cNvSpPr>
          <p:nvPr>
            <p:ph idx="1"/>
          </p:nvPr>
        </p:nvSpPr>
        <p:spPr>
          <a:xfrm>
            <a:off x="1086928" y="2380129"/>
            <a:ext cx="10787586" cy="4182036"/>
          </a:xfrm>
        </p:spPr>
        <p:txBody>
          <a:bodyPr>
            <a:normAutofit/>
          </a:bodyPr>
          <a:lstStyle/>
          <a:p>
            <a:r>
              <a:rPr lang="en-US" sz="2400" dirty="0"/>
              <a:t>Published in 2016</a:t>
            </a:r>
          </a:p>
          <a:p>
            <a:r>
              <a:rPr lang="en-US" sz="2400" dirty="0"/>
              <a:t>Rationale</a:t>
            </a:r>
          </a:p>
          <a:p>
            <a:pPr lvl="1"/>
            <a:r>
              <a:rPr lang="en-US" sz="2200" dirty="0"/>
              <a:t>More students are studying statistics.</a:t>
            </a:r>
          </a:p>
          <a:p>
            <a:pPr lvl="1"/>
            <a:r>
              <a:rPr lang="en-US" sz="2200" dirty="0"/>
              <a:t>Many students are exposed to statistical thinking in grades 6 – 12.</a:t>
            </a:r>
          </a:p>
          <a:p>
            <a:pPr lvl="1"/>
            <a:r>
              <a:rPr lang="en-US" sz="2200" dirty="0"/>
              <a:t>The rapid increase in available data has made the field of statistics more salient.</a:t>
            </a:r>
          </a:p>
          <a:p>
            <a:pPr lvl="1"/>
            <a:r>
              <a:rPr lang="en-US" sz="2200" dirty="0"/>
              <a:t>More and better technology options for education have become widely available. </a:t>
            </a:r>
          </a:p>
          <a:p>
            <a:pPr lvl="1"/>
            <a:r>
              <a:rPr lang="en-US" sz="2200" dirty="0"/>
              <a:t>Alternative learning environments have become more popular. </a:t>
            </a:r>
          </a:p>
          <a:p>
            <a:pPr lvl="1"/>
            <a:r>
              <a:rPr lang="en-US" sz="2200" dirty="0"/>
              <a:t>Innovative ways to teach the logic of statistical inference have received increasing attention. </a:t>
            </a:r>
          </a:p>
        </p:txBody>
      </p:sp>
    </p:spTree>
    <p:extLst>
      <p:ext uri="{BB962C8B-B14F-4D97-AF65-F5344CB8AC3E}">
        <p14:creationId xmlns:p14="http://schemas.microsoft.com/office/powerpoint/2010/main" val="129045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F2F81-CD53-914B-9DA0-C8B826CDA49F}"/>
              </a:ext>
            </a:extLst>
          </p:cNvPr>
          <p:cNvSpPr>
            <a:spLocks noGrp="1"/>
          </p:cNvSpPr>
          <p:nvPr>
            <p:ph type="title"/>
          </p:nvPr>
        </p:nvSpPr>
        <p:spPr/>
        <p:txBody>
          <a:bodyPr/>
          <a:lstStyle/>
          <a:p>
            <a:r>
              <a:rPr lang="en-US" dirty="0" err="1"/>
              <a:t>Gaise</a:t>
            </a:r>
            <a:r>
              <a:rPr lang="en-US" dirty="0"/>
              <a:t> Recommendations</a:t>
            </a:r>
          </a:p>
        </p:txBody>
      </p:sp>
      <p:sp>
        <p:nvSpPr>
          <p:cNvPr id="3" name="Content Placeholder 2">
            <a:extLst>
              <a:ext uri="{FF2B5EF4-FFF2-40B4-BE49-F238E27FC236}">
                <a16:creationId xmlns:a16="http://schemas.microsoft.com/office/drawing/2014/main" id="{69919DF1-F851-C348-92B5-0BFBBE5BCCFF}"/>
              </a:ext>
            </a:extLst>
          </p:cNvPr>
          <p:cNvSpPr>
            <a:spLocks noGrp="1"/>
          </p:cNvSpPr>
          <p:nvPr>
            <p:ph idx="1"/>
          </p:nvPr>
        </p:nvSpPr>
        <p:spPr>
          <a:xfrm>
            <a:off x="2832847" y="2326340"/>
            <a:ext cx="8680542" cy="4222377"/>
          </a:xfrm>
        </p:spPr>
        <p:txBody>
          <a:bodyPr>
            <a:normAutofit/>
          </a:bodyPr>
          <a:lstStyle/>
          <a:p>
            <a:pPr marL="0" indent="0">
              <a:buNone/>
            </a:pPr>
            <a:r>
              <a:rPr lang="en-US" sz="2400" dirty="0"/>
              <a:t>   1. Teach statistical thinking. </a:t>
            </a:r>
          </a:p>
          <a:p>
            <a:pPr lvl="2"/>
            <a:r>
              <a:rPr lang="en-US" sz="1800" dirty="0"/>
              <a:t>Teach statistics as an investigative process of problem-solving and decision-making. </a:t>
            </a:r>
          </a:p>
          <a:p>
            <a:pPr lvl="2"/>
            <a:r>
              <a:rPr lang="en-US" sz="1800" dirty="0"/>
              <a:t>Give students experience with multivariable thinking.</a:t>
            </a:r>
          </a:p>
          <a:p>
            <a:pPr marL="228600" lvl="1" indent="0">
              <a:buNone/>
            </a:pPr>
            <a:r>
              <a:rPr lang="en-US" sz="2400" dirty="0"/>
              <a:t>2. Focus on conceptual understanding. </a:t>
            </a:r>
          </a:p>
          <a:p>
            <a:pPr marL="228600" lvl="1" indent="0">
              <a:buNone/>
            </a:pPr>
            <a:r>
              <a:rPr lang="en-US" sz="2400" dirty="0"/>
              <a:t>3. Integrate real data with a context and purpose. </a:t>
            </a:r>
          </a:p>
          <a:p>
            <a:pPr marL="228600" lvl="1" indent="0">
              <a:buNone/>
            </a:pPr>
            <a:r>
              <a:rPr lang="en-US" sz="2400" dirty="0"/>
              <a:t>4. Foster active learning. </a:t>
            </a:r>
          </a:p>
          <a:p>
            <a:pPr marL="228600" lvl="1" indent="0">
              <a:buNone/>
            </a:pPr>
            <a:r>
              <a:rPr lang="en-US" sz="2400" dirty="0"/>
              <a:t>5. Use technology to explore concepts and analyze data. </a:t>
            </a:r>
          </a:p>
          <a:p>
            <a:pPr marL="228600" lvl="1" indent="0">
              <a:buNone/>
            </a:pPr>
            <a:r>
              <a:rPr lang="en-US" sz="2400" dirty="0"/>
              <a:t>6. Use assessments to improve and evaluate student learning. </a:t>
            </a:r>
          </a:p>
        </p:txBody>
      </p:sp>
      <p:pic>
        <p:nvPicPr>
          <p:cNvPr id="4" name="Picture 3">
            <a:extLst>
              <a:ext uri="{FF2B5EF4-FFF2-40B4-BE49-F238E27FC236}">
                <a16:creationId xmlns:a16="http://schemas.microsoft.com/office/drawing/2014/main" id="{F720D2A6-7683-264F-A3E8-6056BF4660F2}"/>
              </a:ext>
            </a:extLst>
          </p:cNvPr>
          <p:cNvPicPr>
            <a:picLocks noChangeAspect="1"/>
          </p:cNvPicPr>
          <p:nvPr/>
        </p:nvPicPr>
        <p:blipFill>
          <a:blip r:embed="rId2"/>
          <a:stretch>
            <a:fillRect/>
          </a:stretch>
        </p:blipFill>
        <p:spPr>
          <a:xfrm>
            <a:off x="394447" y="2767479"/>
            <a:ext cx="2438400" cy="3340100"/>
          </a:xfrm>
          <a:prstGeom prst="rect">
            <a:avLst/>
          </a:prstGeom>
        </p:spPr>
      </p:pic>
    </p:spTree>
    <p:extLst>
      <p:ext uri="{BB962C8B-B14F-4D97-AF65-F5344CB8AC3E}">
        <p14:creationId xmlns:p14="http://schemas.microsoft.com/office/powerpoint/2010/main" val="133181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CA90-2C7A-2340-8D08-E949326D7F02}"/>
              </a:ext>
            </a:extLst>
          </p:cNvPr>
          <p:cNvSpPr>
            <a:spLocks noGrp="1"/>
          </p:cNvSpPr>
          <p:nvPr>
            <p:ph type="title"/>
          </p:nvPr>
        </p:nvSpPr>
        <p:spPr/>
        <p:txBody>
          <a:bodyPr/>
          <a:lstStyle/>
          <a:p>
            <a:r>
              <a:rPr lang="en-US" dirty="0"/>
              <a:t>Active Learning Institute</a:t>
            </a:r>
          </a:p>
        </p:txBody>
      </p:sp>
      <p:sp>
        <p:nvSpPr>
          <p:cNvPr id="4" name="Text Placeholder 3">
            <a:extLst>
              <a:ext uri="{FF2B5EF4-FFF2-40B4-BE49-F238E27FC236}">
                <a16:creationId xmlns:a16="http://schemas.microsoft.com/office/drawing/2014/main" id="{10373A85-5F22-5D4E-B832-FCBF4BC363D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829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C2D00D-D314-3D4B-891A-2832EC4528F8}"/>
              </a:ext>
            </a:extLst>
          </p:cNvPr>
          <p:cNvSpPr>
            <a:spLocks noGrp="1"/>
          </p:cNvSpPr>
          <p:nvPr>
            <p:ph type="title"/>
          </p:nvPr>
        </p:nvSpPr>
        <p:spPr>
          <a:xfrm>
            <a:off x="617056" y="1479344"/>
            <a:ext cx="5007366" cy="4060835"/>
          </a:xfrm>
        </p:spPr>
        <p:txBody>
          <a:bodyPr>
            <a:noAutofit/>
          </a:bodyPr>
          <a:lstStyle/>
          <a:p>
            <a:r>
              <a:rPr lang="en-US" sz="2400" dirty="0"/>
              <a:t>FRCC’s </a:t>
            </a:r>
            <a:br>
              <a:rPr lang="en-US" sz="2400" dirty="0"/>
            </a:br>
            <a:r>
              <a:rPr lang="en-US" sz="2400" b="1" dirty="0">
                <a:solidFill>
                  <a:srgbClr val="0070C0"/>
                </a:solidFill>
              </a:rPr>
              <a:t>Active Learning Institute </a:t>
            </a:r>
            <a:br>
              <a:rPr lang="en-US" sz="2400" dirty="0"/>
            </a:br>
            <a:r>
              <a:rPr lang="en-US" sz="2400" dirty="0"/>
              <a:t>offers faculty and instructors a chance to work hard with a cohort of like-minded colleagues—in order to redesign their classes around evidence-based instructional strategies. </a:t>
            </a:r>
          </a:p>
        </p:txBody>
      </p:sp>
      <p:sp>
        <p:nvSpPr>
          <p:cNvPr id="5" name="Content Placeholder 4">
            <a:extLst>
              <a:ext uri="{FF2B5EF4-FFF2-40B4-BE49-F238E27FC236}">
                <a16:creationId xmlns:a16="http://schemas.microsoft.com/office/drawing/2014/main" id="{8E2945CF-29A9-B645-A203-11CF4EE243D6}"/>
              </a:ext>
            </a:extLst>
          </p:cNvPr>
          <p:cNvSpPr>
            <a:spLocks noGrp="1"/>
          </p:cNvSpPr>
          <p:nvPr>
            <p:ph idx="1"/>
          </p:nvPr>
        </p:nvSpPr>
        <p:spPr>
          <a:xfrm>
            <a:off x="5624422" y="661859"/>
            <a:ext cx="6176514" cy="5695807"/>
          </a:xfrm>
        </p:spPr>
        <p:txBody>
          <a:bodyPr>
            <a:normAutofit fontScale="92500" lnSpcReduction="20000"/>
          </a:bodyPr>
          <a:lstStyle/>
          <a:p>
            <a:r>
              <a:rPr lang="en-US" sz="2400" dirty="0"/>
              <a:t>Participants in the institute meet for nine two-hour sessions over the course of one semester.</a:t>
            </a:r>
          </a:p>
          <a:p>
            <a:r>
              <a:rPr lang="en-US" sz="2400" dirty="0"/>
              <a:t>All nine sessions are learner-centered and intentionally modeled around active learning strategies—giving participants the chance to experience active learning as students in the institute.</a:t>
            </a:r>
          </a:p>
          <a:p>
            <a:r>
              <a:rPr lang="en-US" sz="2400" dirty="0"/>
              <a:t>Teachers learn to: </a:t>
            </a:r>
          </a:p>
          <a:p>
            <a:pPr lvl="1"/>
            <a:r>
              <a:rPr lang="en-US" sz="2000" dirty="0"/>
              <a:t>Prioritize learning outcomes for their students;</a:t>
            </a:r>
          </a:p>
          <a:p>
            <a:pPr lvl="1"/>
            <a:r>
              <a:rPr lang="en-US" sz="2000" dirty="0"/>
              <a:t>Make the course content relevant to students; and</a:t>
            </a:r>
          </a:p>
          <a:p>
            <a:pPr lvl="1"/>
            <a:r>
              <a:rPr lang="en-US" sz="2000" dirty="0"/>
              <a:t>Provide students with sufficient, guided practice for the desired outcomes.</a:t>
            </a:r>
          </a:p>
          <a:p>
            <a:pPr marL="0" indent="0">
              <a:buNone/>
            </a:pPr>
            <a:endParaRPr lang="en-US" sz="2400" dirty="0"/>
          </a:p>
          <a:p>
            <a:r>
              <a:rPr lang="en-US" sz="2400" i="1" dirty="0"/>
              <a:t>Hosted by Kerri Mitchell and Eric </a:t>
            </a:r>
            <a:r>
              <a:rPr lang="en-US" sz="2400" i="1" dirty="0" err="1"/>
              <a:t>Salahub</a:t>
            </a:r>
            <a:r>
              <a:rPr lang="en-US" sz="2400" i="1" dirty="0"/>
              <a:t> (both Rhetoric, Languages and Philosophy Faculty at FRCC’s Larimer Campus)</a:t>
            </a:r>
          </a:p>
          <a:p>
            <a:r>
              <a:rPr lang="en-US" sz="1700" dirty="0">
                <a:hlinkClick r:id="rId2"/>
              </a:rPr>
              <a:t>https://blog.frontrange.edu/2019/05/08/what-is-active-learning/</a:t>
            </a:r>
            <a:endParaRPr lang="en-US" sz="1700" dirty="0"/>
          </a:p>
        </p:txBody>
      </p:sp>
      <p:sp>
        <p:nvSpPr>
          <p:cNvPr id="3" name="Rectangle 2">
            <a:extLst>
              <a:ext uri="{FF2B5EF4-FFF2-40B4-BE49-F238E27FC236}">
                <a16:creationId xmlns:a16="http://schemas.microsoft.com/office/drawing/2014/main" id="{48DDC035-B52D-9B45-BC0B-8873F98B6733}"/>
              </a:ext>
            </a:extLst>
          </p:cNvPr>
          <p:cNvSpPr/>
          <p:nvPr/>
        </p:nvSpPr>
        <p:spPr>
          <a:xfrm>
            <a:off x="5880847" y="2743200"/>
            <a:ext cx="5920089" cy="17750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ACF8-D72D-8647-90BD-8AE049B80410}"/>
              </a:ext>
            </a:extLst>
          </p:cNvPr>
          <p:cNvSpPr>
            <a:spLocks noGrp="1"/>
          </p:cNvSpPr>
          <p:nvPr>
            <p:ph type="title"/>
          </p:nvPr>
        </p:nvSpPr>
        <p:spPr/>
        <p:txBody>
          <a:bodyPr>
            <a:normAutofit/>
          </a:bodyPr>
          <a:lstStyle/>
          <a:p>
            <a:r>
              <a:rPr lang="en-US" dirty="0"/>
              <a:t>Prioritize learning outcomes </a:t>
            </a:r>
            <a:br>
              <a:rPr lang="en-US" dirty="0"/>
            </a:br>
            <a:r>
              <a:rPr lang="en-US" dirty="0"/>
              <a:t>for students</a:t>
            </a:r>
          </a:p>
        </p:txBody>
      </p:sp>
      <p:sp>
        <p:nvSpPr>
          <p:cNvPr id="3" name="Content Placeholder 2">
            <a:extLst>
              <a:ext uri="{FF2B5EF4-FFF2-40B4-BE49-F238E27FC236}">
                <a16:creationId xmlns:a16="http://schemas.microsoft.com/office/drawing/2014/main" id="{056A5EFB-A9D3-E448-AB3F-172EA1FC2970}"/>
              </a:ext>
            </a:extLst>
          </p:cNvPr>
          <p:cNvSpPr>
            <a:spLocks noGrp="1"/>
          </p:cNvSpPr>
          <p:nvPr>
            <p:ph idx="1"/>
          </p:nvPr>
        </p:nvSpPr>
        <p:spPr>
          <a:xfrm>
            <a:off x="1667435" y="2591158"/>
            <a:ext cx="9663953" cy="3101983"/>
          </a:xfrm>
        </p:spPr>
        <p:txBody>
          <a:bodyPr>
            <a:normAutofit fontScale="92500" lnSpcReduction="10000"/>
          </a:bodyPr>
          <a:lstStyle/>
          <a:p>
            <a:r>
              <a:rPr lang="en-US" sz="3200" dirty="0"/>
              <a:t>Transition from “knowledge transmission” paradigm to “active learning” paradigm</a:t>
            </a:r>
          </a:p>
          <a:p>
            <a:r>
              <a:rPr lang="en-US" sz="3200" dirty="0"/>
              <a:t>Content vs. Outcomes</a:t>
            </a:r>
          </a:p>
          <a:p>
            <a:endParaRPr lang="en-US" sz="3200" dirty="0"/>
          </a:p>
          <a:p>
            <a:r>
              <a:rPr lang="en-US" sz="3200" dirty="0"/>
              <a:t>Merge personal outcomes with CCCNS course level outcomes</a:t>
            </a:r>
          </a:p>
        </p:txBody>
      </p:sp>
    </p:spTree>
    <p:extLst>
      <p:ext uri="{BB962C8B-B14F-4D97-AF65-F5344CB8AC3E}">
        <p14:creationId xmlns:p14="http://schemas.microsoft.com/office/powerpoint/2010/main" val="330181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AFCB-B117-A749-872F-1066BB2F8DDE}"/>
              </a:ext>
            </a:extLst>
          </p:cNvPr>
          <p:cNvSpPr>
            <a:spLocks noGrp="1"/>
          </p:cNvSpPr>
          <p:nvPr>
            <p:ph type="title"/>
          </p:nvPr>
        </p:nvSpPr>
        <p:spPr/>
        <p:txBody>
          <a:bodyPr/>
          <a:lstStyle/>
          <a:p>
            <a:r>
              <a:rPr lang="en-US" dirty="0"/>
              <a:t>Make the course content relevant to students</a:t>
            </a:r>
          </a:p>
        </p:txBody>
      </p:sp>
      <p:sp>
        <p:nvSpPr>
          <p:cNvPr id="3" name="Content Placeholder 2">
            <a:extLst>
              <a:ext uri="{FF2B5EF4-FFF2-40B4-BE49-F238E27FC236}">
                <a16:creationId xmlns:a16="http://schemas.microsoft.com/office/drawing/2014/main" id="{17A83237-4F5A-5549-A538-993158012F77}"/>
              </a:ext>
            </a:extLst>
          </p:cNvPr>
          <p:cNvSpPr>
            <a:spLocks noGrp="1"/>
          </p:cNvSpPr>
          <p:nvPr>
            <p:ph idx="1"/>
          </p:nvPr>
        </p:nvSpPr>
        <p:spPr>
          <a:xfrm>
            <a:off x="1506071" y="2438401"/>
            <a:ext cx="9469777" cy="3908611"/>
          </a:xfrm>
        </p:spPr>
        <p:txBody>
          <a:bodyPr>
            <a:normAutofit/>
          </a:bodyPr>
          <a:lstStyle/>
          <a:p>
            <a:r>
              <a:rPr lang="en-US" sz="2800" dirty="0"/>
              <a:t>Inter-disciplinary approach</a:t>
            </a:r>
          </a:p>
          <a:p>
            <a:r>
              <a:rPr lang="en-US" sz="2800" dirty="0"/>
              <a:t>Conscious selection of data sets</a:t>
            </a:r>
          </a:p>
          <a:p>
            <a:r>
              <a:rPr lang="en-US" sz="2800" dirty="0"/>
              <a:t>Focus on statistical thinking rather than algebraic manipulation</a:t>
            </a:r>
          </a:p>
          <a:p>
            <a:r>
              <a:rPr lang="en-US" sz="2800" dirty="0"/>
              <a:t>Emphasize use of technology (Excel primarily)</a:t>
            </a:r>
          </a:p>
          <a:p>
            <a:r>
              <a:rPr lang="en-US" sz="2800" dirty="0"/>
              <a:t>Use of discussion boards to allow students to engage each other using the language of statistics</a:t>
            </a:r>
          </a:p>
        </p:txBody>
      </p:sp>
    </p:spTree>
    <p:extLst>
      <p:ext uri="{BB962C8B-B14F-4D97-AF65-F5344CB8AC3E}">
        <p14:creationId xmlns:p14="http://schemas.microsoft.com/office/powerpoint/2010/main" val="267722685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938</TotalTime>
  <Words>2045</Words>
  <Application>Microsoft Office PowerPoint</Application>
  <PresentationFormat>Widescreen</PresentationFormat>
  <Paragraphs>223</Paragraphs>
  <Slides>33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Gill Sans MT</vt:lpstr>
      <vt:lpstr>Parcel</vt:lpstr>
      <vt:lpstr>Intro to Statistics –  An Active Learning Redesign</vt:lpstr>
      <vt:lpstr>PowerPoint Presentation</vt:lpstr>
      <vt:lpstr>GAISE College Report 2016</vt:lpstr>
      <vt:lpstr>Guidelines for Assessment and Instruction in Statistics Education (GAISE) College Report</vt:lpstr>
      <vt:lpstr>Gaise Recommendations</vt:lpstr>
      <vt:lpstr>Active Learning Institute</vt:lpstr>
      <vt:lpstr>FRCC’s  Active Learning Institute  offers faculty and instructors a chance to work hard with a cohort of like-minded colleagues—in order to redesign their classes around evidence-based instructional strategies. </vt:lpstr>
      <vt:lpstr>Prioritize learning outcomes  for students</vt:lpstr>
      <vt:lpstr>Make the course content relevant to students</vt:lpstr>
      <vt:lpstr>Relevance</vt:lpstr>
      <vt:lpstr>Provide students with sufficient, guided practice for the desired outcomes</vt:lpstr>
      <vt:lpstr>Deliverables</vt:lpstr>
      <vt:lpstr>Active Learning Lessons Template</vt:lpstr>
      <vt:lpstr>AMATYC Recap</vt:lpstr>
      <vt:lpstr>PowerPoint Presentation</vt:lpstr>
      <vt:lpstr>Equity and Statistics Focus</vt:lpstr>
      <vt:lpstr>Ask Good Questions Blog</vt:lpstr>
      <vt:lpstr>New York Times  “What’s Going on in this graph?</vt:lpstr>
      <vt:lpstr>Statprep little apps</vt:lpstr>
      <vt:lpstr>Codap  Common online data analysis platform</vt:lpstr>
      <vt:lpstr>Real-life data collection</vt:lpstr>
      <vt:lpstr>Great Apps for your Tech Toolbox</vt:lpstr>
      <vt:lpstr>Implementation</vt:lpstr>
      <vt:lpstr>Revised Syllabus</vt:lpstr>
      <vt:lpstr>Personal Course Outcomes: </vt:lpstr>
      <vt:lpstr>Elements of Course</vt:lpstr>
      <vt:lpstr>No Lecture?</vt:lpstr>
      <vt:lpstr>Stats in the world Discussions</vt:lpstr>
      <vt:lpstr>Open-Ended Student projects</vt:lpstr>
      <vt:lpstr>Takeaways</vt:lpstr>
      <vt:lpstr>If students Take ownership, they will surprise us!</vt:lpstr>
      <vt:lpstr>OER</vt:lpstr>
      <vt:lpstr>Switching to Remote?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Statistics –  An Active Learning Redesign</dc:title>
  <dc:creator>Stephanie Beck</dc:creator>
  <cp:lastModifiedBy>Brittni Lorton</cp:lastModifiedBy>
  <cp:revision>31</cp:revision>
  <dcterms:created xsi:type="dcterms:W3CDTF">2020-03-13T02:27:33Z</dcterms:created>
  <dcterms:modified xsi:type="dcterms:W3CDTF">2020-04-01T17:47:19Z</dcterms:modified>
</cp:coreProperties>
</file>