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5" r:id="rId15"/>
    <p:sldId id="271" r:id="rId16"/>
    <p:sldId id="273" r:id="rId17"/>
    <p:sldId id="274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7D4"/>
    <a:srgbClr val="EBC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9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43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7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71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9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9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3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74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700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ommunity college of den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55" y="0"/>
            <a:ext cx="2261596" cy="768175"/>
          </a:xfrm>
          <a:prstGeom prst="rect">
            <a:avLst/>
          </a:prstGeom>
          <a:solidFill>
            <a:schemeClr val="accent5">
              <a:lumMod val="60000"/>
              <a:lumOff val="40000"/>
              <a:alpha val="72000"/>
            </a:schemeClr>
          </a:solidFill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Community College of Denver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Teresa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adams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| Mathematics department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704" y="6277232"/>
            <a:ext cx="2350296" cy="580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47423"/>
            <a:ext cx="1507524" cy="6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Initial Co-req design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031656"/>
            <a:ext cx="11771176" cy="5488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CCD started offering co-req courses in Fall 2015 for College Algebra only.  Students had to place into the course or the student received a “C” in a pre-req Dev Ed math course.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Fall of 2016 CCD went to scale on co-reqs for all college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ateway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ath courses.  CDD stopped requiring students to take placement exams.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MAT 025 Model – our Pre-Algebra co-req course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Meet after MAT class</a:t>
            </a:r>
          </a:p>
          <a:p>
            <a:pPr lvl="1"/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Linked classes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Study hall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Work on homework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May be taught by the same instructor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Students graded on 50% attendance, 50% some sort of graded assignment – wasn’t specified</a:t>
            </a:r>
          </a:p>
        </p:txBody>
      </p:sp>
    </p:spTree>
    <p:extLst>
      <p:ext uri="{BB962C8B-B14F-4D97-AF65-F5344CB8AC3E}">
        <p14:creationId xmlns:p14="http://schemas.microsoft.com/office/powerpoint/2010/main" val="17445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Co-req design Spring 2017 and moving forward for college  gateway math courses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Moved to focus on Pre-Algebra (MAT050/055) skills</a:t>
            </a:r>
          </a:p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Online Integrated review from the publisher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Approximately 50% of  the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students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in the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college level course enroll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Linked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classes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Meets </a:t>
            </a:r>
            <a:r>
              <a:rPr lang="en-US" sz="2000" b="1" dirty="0" smtClean="0">
                <a:solidFill>
                  <a:srgbClr val="FF0000"/>
                </a:solidFill>
              </a:rPr>
              <a:t>BEFORE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MAT 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course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Typically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taught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by s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ame instructor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Reteach most difficult Pre-Algebra skills </a:t>
            </a:r>
          </a:p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Just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in Time Remediation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through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activates, Mini lectures and Supplemental Review of Developmental Math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Topics</a:t>
            </a:r>
          </a:p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Vocabulary is emphasized </a:t>
            </a: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Students graded on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25%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attendance,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25% online integrated review, 50% worksheets/handouts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clipart_symbols_newspaperclippings"/>
          <p:cNvSpPr>
            <a:spLocks/>
          </p:cNvSpPr>
          <p:nvPr/>
        </p:nvSpPr>
        <p:spPr bwMode="auto">
          <a:xfrm>
            <a:off x="8540691" y="1600200"/>
            <a:ext cx="3499834" cy="3060883"/>
          </a:xfrm>
          <a:custGeom>
            <a:avLst/>
            <a:gdLst>
              <a:gd name="T0" fmla="*/ 2147483647 w 1151"/>
              <a:gd name="T1" fmla="*/ 2147483647 h 324"/>
              <a:gd name="T2" fmla="*/ 2147483647 w 1151"/>
              <a:gd name="T3" fmla="*/ 2147483647 h 324"/>
              <a:gd name="T4" fmla="*/ 2147483647 w 1151"/>
              <a:gd name="T5" fmla="*/ 2147483647 h 324"/>
              <a:gd name="T6" fmla="*/ 2147483647 w 1151"/>
              <a:gd name="T7" fmla="*/ 2147483647 h 324"/>
              <a:gd name="T8" fmla="*/ 2147483647 w 1151"/>
              <a:gd name="T9" fmla="*/ 2147483647 h 324"/>
              <a:gd name="T10" fmla="*/ 2147483647 w 1151"/>
              <a:gd name="T11" fmla="*/ 2147483647 h 324"/>
              <a:gd name="T12" fmla="*/ 2147483647 w 1151"/>
              <a:gd name="T13" fmla="*/ 2147483647 h 324"/>
              <a:gd name="T14" fmla="*/ 2147483647 w 1151"/>
              <a:gd name="T15" fmla="*/ 2147483647 h 324"/>
              <a:gd name="T16" fmla="*/ 2147483647 w 1151"/>
              <a:gd name="T17" fmla="*/ 2147483647 h 324"/>
              <a:gd name="T18" fmla="*/ 2147483647 w 1151"/>
              <a:gd name="T19" fmla="*/ 2147483647 h 324"/>
              <a:gd name="T20" fmla="*/ 2147483647 w 1151"/>
              <a:gd name="T21" fmla="*/ 2147483647 h 324"/>
              <a:gd name="T22" fmla="*/ 2147483647 w 1151"/>
              <a:gd name="T23" fmla="*/ 2147483647 h 324"/>
              <a:gd name="T24" fmla="*/ 2147483647 w 1151"/>
              <a:gd name="T25" fmla="*/ 2147483647 h 324"/>
              <a:gd name="T26" fmla="*/ 2147483647 w 1151"/>
              <a:gd name="T27" fmla="*/ 2147483647 h 324"/>
              <a:gd name="T28" fmla="*/ 2147483647 w 1151"/>
              <a:gd name="T29" fmla="*/ 2147483647 h 324"/>
              <a:gd name="T30" fmla="*/ 2147483647 w 1151"/>
              <a:gd name="T31" fmla="*/ 2147483647 h 324"/>
              <a:gd name="T32" fmla="*/ 2147483647 w 1151"/>
              <a:gd name="T33" fmla="*/ 2147483647 h 324"/>
              <a:gd name="T34" fmla="*/ 2147483647 w 1151"/>
              <a:gd name="T35" fmla="*/ 2147483647 h 324"/>
              <a:gd name="T36" fmla="*/ 2147483647 w 1151"/>
              <a:gd name="T37" fmla="*/ 2147483647 h 324"/>
              <a:gd name="T38" fmla="*/ 2147483647 w 1151"/>
              <a:gd name="T39" fmla="*/ 2147483647 h 324"/>
              <a:gd name="T40" fmla="*/ 2147483647 w 1151"/>
              <a:gd name="T41" fmla="*/ 2147483647 h 324"/>
              <a:gd name="T42" fmla="*/ 2147483647 w 1151"/>
              <a:gd name="T43" fmla="*/ 2147483647 h 324"/>
              <a:gd name="T44" fmla="*/ 2147483647 w 1151"/>
              <a:gd name="T45" fmla="*/ 2147483647 h 324"/>
              <a:gd name="T46" fmla="*/ 2147483647 w 1151"/>
              <a:gd name="T47" fmla="*/ 2147483647 h 324"/>
              <a:gd name="T48" fmla="*/ 2147483647 w 1151"/>
              <a:gd name="T49" fmla="*/ 2147483647 h 324"/>
              <a:gd name="T50" fmla="*/ 2147483647 w 1151"/>
              <a:gd name="T51" fmla="*/ 2147483647 h 324"/>
              <a:gd name="T52" fmla="*/ 2147483647 w 1151"/>
              <a:gd name="T53" fmla="*/ 2147483647 h 324"/>
              <a:gd name="T54" fmla="*/ 2147483647 w 1151"/>
              <a:gd name="T55" fmla="*/ 2147483647 h 324"/>
              <a:gd name="T56" fmla="*/ 2147483647 w 1151"/>
              <a:gd name="T57" fmla="*/ 2147483647 h 324"/>
              <a:gd name="T58" fmla="*/ 2147483647 w 1151"/>
              <a:gd name="T59" fmla="*/ 2147483647 h 324"/>
              <a:gd name="T60" fmla="*/ 2147483647 w 1151"/>
              <a:gd name="T61" fmla="*/ 2147483647 h 324"/>
              <a:gd name="T62" fmla="*/ 2147483647 w 1151"/>
              <a:gd name="T63" fmla="*/ 2147483647 h 324"/>
              <a:gd name="T64" fmla="*/ 2147483647 w 1151"/>
              <a:gd name="T65" fmla="*/ 2147483647 h 324"/>
              <a:gd name="T66" fmla="*/ 2147483647 w 1151"/>
              <a:gd name="T67" fmla="*/ 2147483647 h 324"/>
              <a:gd name="T68" fmla="*/ 2147483647 w 1151"/>
              <a:gd name="T69" fmla="*/ 2147483647 h 324"/>
              <a:gd name="T70" fmla="*/ 2147483647 w 1151"/>
              <a:gd name="T71" fmla="*/ 2147483647 h 324"/>
              <a:gd name="T72" fmla="*/ 2147483647 w 1151"/>
              <a:gd name="T73" fmla="*/ 2147483647 h 324"/>
              <a:gd name="T74" fmla="*/ 2147483647 w 1151"/>
              <a:gd name="T75" fmla="*/ 2147483647 h 324"/>
              <a:gd name="T76" fmla="*/ 2147483647 w 1151"/>
              <a:gd name="T77" fmla="*/ 2147483647 h 324"/>
              <a:gd name="T78" fmla="*/ 2147483647 w 1151"/>
              <a:gd name="T79" fmla="*/ 2147483647 h 324"/>
              <a:gd name="T80" fmla="*/ 2147483647 w 1151"/>
              <a:gd name="T81" fmla="*/ 2147483647 h 324"/>
              <a:gd name="T82" fmla="*/ 2147483647 w 1151"/>
              <a:gd name="T83" fmla="*/ 2147483647 h 324"/>
              <a:gd name="T84" fmla="*/ 2147483647 w 1151"/>
              <a:gd name="T85" fmla="*/ 2147483647 h 324"/>
              <a:gd name="T86" fmla="*/ 2147483647 w 1151"/>
              <a:gd name="T87" fmla="*/ 2147483647 h 324"/>
              <a:gd name="T88" fmla="*/ 2147483647 w 1151"/>
              <a:gd name="T89" fmla="*/ 2147483647 h 324"/>
              <a:gd name="T90" fmla="*/ 2147483647 w 1151"/>
              <a:gd name="T91" fmla="*/ 2147483647 h 324"/>
              <a:gd name="T92" fmla="*/ 2147483647 w 1151"/>
              <a:gd name="T93" fmla="*/ 2147483647 h 324"/>
              <a:gd name="T94" fmla="*/ 2147483647 w 1151"/>
              <a:gd name="T95" fmla="*/ 2147483647 h 324"/>
              <a:gd name="T96" fmla="*/ 2147483647 w 1151"/>
              <a:gd name="T97" fmla="*/ 2147483647 h 324"/>
              <a:gd name="T98" fmla="*/ 2147483647 w 1151"/>
              <a:gd name="T99" fmla="*/ 2147483647 h 324"/>
              <a:gd name="T100" fmla="*/ 2147483647 w 1151"/>
              <a:gd name="T101" fmla="*/ 2147483647 h 324"/>
              <a:gd name="T102" fmla="*/ 2147483647 w 1151"/>
              <a:gd name="T103" fmla="*/ 2147483647 h 324"/>
              <a:gd name="T104" fmla="*/ 2147483647 w 1151"/>
              <a:gd name="T105" fmla="*/ 2147483647 h 324"/>
              <a:gd name="T106" fmla="*/ 2147483647 w 1151"/>
              <a:gd name="T107" fmla="*/ 2147483647 h 324"/>
              <a:gd name="T108" fmla="*/ 2147483647 w 1151"/>
              <a:gd name="T109" fmla="*/ 2147483647 h 3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1"/>
              <a:gd name="T166" fmla="*/ 0 h 324"/>
              <a:gd name="T167" fmla="*/ 1151 w 1151"/>
              <a:gd name="T168" fmla="*/ 324 h 3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1" h="324">
                <a:moveTo>
                  <a:pt x="1029" y="301"/>
                </a:moveTo>
                <a:cubicBezTo>
                  <a:pt x="1033" y="301"/>
                  <a:pt x="1050" y="301"/>
                  <a:pt x="1054" y="301"/>
                </a:cubicBezTo>
                <a:cubicBezTo>
                  <a:pt x="1060" y="296"/>
                  <a:pt x="1086" y="300"/>
                  <a:pt x="1090" y="301"/>
                </a:cubicBezTo>
                <a:cubicBezTo>
                  <a:pt x="1092" y="301"/>
                  <a:pt x="1130" y="297"/>
                  <a:pt x="1132" y="297"/>
                </a:cubicBezTo>
                <a:cubicBezTo>
                  <a:pt x="1138" y="268"/>
                  <a:pt x="1115" y="246"/>
                  <a:pt x="1119" y="225"/>
                </a:cubicBezTo>
                <a:cubicBezTo>
                  <a:pt x="1125" y="222"/>
                  <a:pt x="1123" y="194"/>
                  <a:pt x="1124" y="187"/>
                </a:cubicBezTo>
                <a:cubicBezTo>
                  <a:pt x="1130" y="188"/>
                  <a:pt x="1121" y="164"/>
                  <a:pt x="1123" y="152"/>
                </a:cubicBezTo>
                <a:cubicBezTo>
                  <a:pt x="1151" y="140"/>
                  <a:pt x="1129" y="89"/>
                  <a:pt x="1129" y="61"/>
                </a:cubicBezTo>
                <a:cubicBezTo>
                  <a:pt x="1129" y="50"/>
                  <a:pt x="1139" y="37"/>
                  <a:pt x="1135" y="26"/>
                </a:cubicBezTo>
                <a:cubicBezTo>
                  <a:pt x="1132" y="18"/>
                  <a:pt x="1117" y="14"/>
                  <a:pt x="1104" y="16"/>
                </a:cubicBezTo>
                <a:cubicBezTo>
                  <a:pt x="1096" y="18"/>
                  <a:pt x="1092" y="19"/>
                  <a:pt x="1085" y="20"/>
                </a:cubicBezTo>
                <a:cubicBezTo>
                  <a:pt x="1073" y="21"/>
                  <a:pt x="1058" y="15"/>
                  <a:pt x="1039" y="15"/>
                </a:cubicBezTo>
                <a:cubicBezTo>
                  <a:pt x="1018" y="14"/>
                  <a:pt x="994" y="19"/>
                  <a:pt x="978" y="17"/>
                </a:cubicBezTo>
                <a:cubicBezTo>
                  <a:pt x="970" y="16"/>
                  <a:pt x="963" y="24"/>
                  <a:pt x="955" y="24"/>
                </a:cubicBezTo>
                <a:cubicBezTo>
                  <a:pt x="947" y="23"/>
                  <a:pt x="938" y="14"/>
                  <a:pt x="929" y="15"/>
                </a:cubicBezTo>
                <a:cubicBezTo>
                  <a:pt x="913" y="16"/>
                  <a:pt x="894" y="12"/>
                  <a:pt x="876" y="11"/>
                </a:cubicBezTo>
                <a:cubicBezTo>
                  <a:pt x="851" y="9"/>
                  <a:pt x="822" y="14"/>
                  <a:pt x="805" y="15"/>
                </a:cubicBezTo>
                <a:cubicBezTo>
                  <a:pt x="794" y="16"/>
                  <a:pt x="782" y="10"/>
                  <a:pt x="770" y="11"/>
                </a:cubicBezTo>
                <a:cubicBezTo>
                  <a:pt x="752" y="12"/>
                  <a:pt x="732" y="20"/>
                  <a:pt x="715" y="22"/>
                </a:cubicBezTo>
                <a:cubicBezTo>
                  <a:pt x="682" y="27"/>
                  <a:pt x="662" y="16"/>
                  <a:pt x="639" y="13"/>
                </a:cubicBezTo>
                <a:cubicBezTo>
                  <a:pt x="614" y="10"/>
                  <a:pt x="612" y="23"/>
                  <a:pt x="589" y="17"/>
                </a:cubicBezTo>
                <a:cubicBezTo>
                  <a:pt x="584" y="11"/>
                  <a:pt x="551" y="10"/>
                  <a:pt x="543" y="5"/>
                </a:cubicBezTo>
                <a:cubicBezTo>
                  <a:pt x="519" y="7"/>
                  <a:pt x="506" y="11"/>
                  <a:pt x="485" y="9"/>
                </a:cubicBezTo>
                <a:cubicBezTo>
                  <a:pt x="474" y="8"/>
                  <a:pt x="462" y="13"/>
                  <a:pt x="449" y="13"/>
                </a:cubicBezTo>
                <a:cubicBezTo>
                  <a:pt x="442" y="12"/>
                  <a:pt x="436" y="9"/>
                  <a:pt x="428" y="8"/>
                </a:cubicBezTo>
                <a:cubicBezTo>
                  <a:pt x="373" y="0"/>
                  <a:pt x="317" y="5"/>
                  <a:pt x="278" y="7"/>
                </a:cubicBezTo>
                <a:cubicBezTo>
                  <a:pt x="240" y="9"/>
                  <a:pt x="240" y="9"/>
                  <a:pt x="206" y="10"/>
                </a:cubicBezTo>
                <a:cubicBezTo>
                  <a:pt x="209" y="10"/>
                  <a:pt x="172" y="14"/>
                  <a:pt x="171" y="10"/>
                </a:cubicBezTo>
                <a:cubicBezTo>
                  <a:pt x="123" y="2"/>
                  <a:pt x="124" y="10"/>
                  <a:pt x="91" y="2"/>
                </a:cubicBezTo>
                <a:cubicBezTo>
                  <a:pt x="63" y="13"/>
                  <a:pt x="24" y="4"/>
                  <a:pt x="5" y="7"/>
                </a:cubicBezTo>
                <a:cubicBezTo>
                  <a:pt x="15" y="26"/>
                  <a:pt x="14" y="56"/>
                  <a:pt x="27" y="72"/>
                </a:cubicBezTo>
                <a:cubicBezTo>
                  <a:pt x="12" y="72"/>
                  <a:pt x="27" y="93"/>
                  <a:pt x="16" y="90"/>
                </a:cubicBezTo>
                <a:cubicBezTo>
                  <a:pt x="20" y="111"/>
                  <a:pt x="21" y="156"/>
                  <a:pt x="27" y="187"/>
                </a:cubicBezTo>
                <a:cubicBezTo>
                  <a:pt x="36" y="196"/>
                  <a:pt x="9" y="208"/>
                  <a:pt x="19" y="215"/>
                </a:cubicBezTo>
                <a:cubicBezTo>
                  <a:pt x="16" y="229"/>
                  <a:pt x="34" y="230"/>
                  <a:pt x="21" y="233"/>
                </a:cubicBezTo>
                <a:cubicBezTo>
                  <a:pt x="13" y="252"/>
                  <a:pt x="0" y="279"/>
                  <a:pt x="12" y="305"/>
                </a:cubicBezTo>
                <a:cubicBezTo>
                  <a:pt x="22" y="302"/>
                  <a:pt x="23" y="302"/>
                  <a:pt x="33" y="298"/>
                </a:cubicBezTo>
                <a:cubicBezTo>
                  <a:pt x="76" y="315"/>
                  <a:pt x="110" y="307"/>
                  <a:pt x="173" y="303"/>
                </a:cubicBezTo>
                <a:cubicBezTo>
                  <a:pt x="190" y="324"/>
                  <a:pt x="213" y="309"/>
                  <a:pt x="235" y="316"/>
                </a:cubicBezTo>
                <a:cubicBezTo>
                  <a:pt x="242" y="314"/>
                  <a:pt x="268" y="311"/>
                  <a:pt x="273" y="311"/>
                </a:cubicBezTo>
                <a:cubicBezTo>
                  <a:pt x="281" y="310"/>
                  <a:pt x="303" y="309"/>
                  <a:pt x="313" y="307"/>
                </a:cubicBezTo>
                <a:cubicBezTo>
                  <a:pt x="318" y="306"/>
                  <a:pt x="337" y="310"/>
                  <a:pt x="337" y="311"/>
                </a:cubicBezTo>
                <a:cubicBezTo>
                  <a:pt x="339" y="310"/>
                  <a:pt x="345" y="316"/>
                  <a:pt x="347" y="316"/>
                </a:cubicBezTo>
                <a:cubicBezTo>
                  <a:pt x="349" y="316"/>
                  <a:pt x="356" y="310"/>
                  <a:pt x="358" y="310"/>
                </a:cubicBezTo>
                <a:cubicBezTo>
                  <a:pt x="379" y="306"/>
                  <a:pt x="387" y="312"/>
                  <a:pt x="411" y="310"/>
                </a:cubicBezTo>
                <a:cubicBezTo>
                  <a:pt x="415" y="311"/>
                  <a:pt x="429" y="314"/>
                  <a:pt x="439" y="311"/>
                </a:cubicBezTo>
                <a:cubicBezTo>
                  <a:pt x="453" y="310"/>
                  <a:pt x="484" y="302"/>
                  <a:pt x="504" y="305"/>
                </a:cubicBezTo>
                <a:cubicBezTo>
                  <a:pt x="522" y="288"/>
                  <a:pt x="596" y="303"/>
                  <a:pt x="615" y="300"/>
                </a:cubicBezTo>
                <a:cubicBezTo>
                  <a:pt x="622" y="297"/>
                  <a:pt x="660" y="304"/>
                  <a:pt x="667" y="301"/>
                </a:cubicBezTo>
                <a:cubicBezTo>
                  <a:pt x="688" y="291"/>
                  <a:pt x="710" y="303"/>
                  <a:pt x="728" y="295"/>
                </a:cubicBezTo>
                <a:cubicBezTo>
                  <a:pt x="743" y="300"/>
                  <a:pt x="769" y="303"/>
                  <a:pt x="782" y="293"/>
                </a:cubicBezTo>
                <a:cubicBezTo>
                  <a:pt x="790" y="296"/>
                  <a:pt x="798" y="306"/>
                  <a:pt x="809" y="305"/>
                </a:cubicBezTo>
                <a:cubicBezTo>
                  <a:pt x="817" y="304"/>
                  <a:pt x="854" y="302"/>
                  <a:pt x="861" y="300"/>
                </a:cubicBezTo>
                <a:cubicBezTo>
                  <a:pt x="879" y="297"/>
                  <a:pt x="901" y="294"/>
                  <a:pt x="911" y="296"/>
                </a:cubicBezTo>
                <a:cubicBezTo>
                  <a:pt x="964" y="306"/>
                  <a:pt x="982" y="296"/>
                  <a:pt x="1029" y="301"/>
                </a:cubicBez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182880" tIns="0" rIns="182880" anchor="ctr" anchorCtr="1"/>
          <a:lstStyle/>
          <a:p>
            <a:r>
              <a:rPr lang="en-US" sz="1600" i="1" dirty="0">
                <a:solidFill>
                  <a:srgbClr val="4D4D4D"/>
                </a:solidFill>
              </a:rPr>
              <a:t>When reforms were first announced, “faculty told me, 'I don't want to do co-req remediation, but I'll try it out of respect for you.' Now faculty are saying, '</a:t>
            </a:r>
            <a:r>
              <a:rPr lang="en-US" sz="1600" b="1" i="1" dirty="0">
                <a:solidFill>
                  <a:srgbClr val="DC6E00"/>
                </a:solidFill>
              </a:rPr>
              <a:t>Those lab students are the leaders in my lectures;</a:t>
            </a:r>
            <a:r>
              <a:rPr lang="en-US" sz="1600" i="1" dirty="0">
                <a:solidFill>
                  <a:srgbClr val="4D4D4D"/>
                </a:solidFill>
              </a:rPr>
              <a:t> </a:t>
            </a:r>
            <a:r>
              <a:rPr lang="en-US" sz="1600" b="1" i="1" dirty="0">
                <a:solidFill>
                  <a:srgbClr val="DC6E00"/>
                </a:solidFill>
              </a:rPr>
              <a:t>instead of keeping us behind they are leading us forward</a:t>
            </a:r>
            <a:r>
              <a:rPr lang="en-US" sz="1600" i="1" dirty="0">
                <a:solidFill>
                  <a:srgbClr val="4D4D4D"/>
                </a:solidFill>
              </a:rPr>
              <a:t>.'" – Math Department Chair</a:t>
            </a:r>
          </a:p>
        </p:txBody>
      </p:sp>
      <p:sp>
        <p:nvSpPr>
          <p:cNvPr id="5" name="clipart_symbols_newspaperclippings"/>
          <p:cNvSpPr>
            <a:spLocks/>
          </p:cNvSpPr>
          <p:nvPr/>
        </p:nvSpPr>
        <p:spPr bwMode="auto">
          <a:xfrm>
            <a:off x="5990975" y="5588067"/>
            <a:ext cx="3499834" cy="1076192"/>
          </a:xfrm>
          <a:custGeom>
            <a:avLst/>
            <a:gdLst>
              <a:gd name="T0" fmla="*/ 2147483647 w 1151"/>
              <a:gd name="T1" fmla="*/ 2147483647 h 324"/>
              <a:gd name="T2" fmla="*/ 2147483647 w 1151"/>
              <a:gd name="T3" fmla="*/ 2147483647 h 324"/>
              <a:gd name="T4" fmla="*/ 2147483647 w 1151"/>
              <a:gd name="T5" fmla="*/ 2147483647 h 324"/>
              <a:gd name="T6" fmla="*/ 2147483647 w 1151"/>
              <a:gd name="T7" fmla="*/ 2147483647 h 324"/>
              <a:gd name="T8" fmla="*/ 2147483647 w 1151"/>
              <a:gd name="T9" fmla="*/ 2147483647 h 324"/>
              <a:gd name="T10" fmla="*/ 2147483647 w 1151"/>
              <a:gd name="T11" fmla="*/ 2147483647 h 324"/>
              <a:gd name="T12" fmla="*/ 2147483647 w 1151"/>
              <a:gd name="T13" fmla="*/ 2147483647 h 324"/>
              <a:gd name="T14" fmla="*/ 2147483647 w 1151"/>
              <a:gd name="T15" fmla="*/ 2147483647 h 324"/>
              <a:gd name="T16" fmla="*/ 2147483647 w 1151"/>
              <a:gd name="T17" fmla="*/ 2147483647 h 324"/>
              <a:gd name="T18" fmla="*/ 2147483647 w 1151"/>
              <a:gd name="T19" fmla="*/ 2147483647 h 324"/>
              <a:gd name="T20" fmla="*/ 2147483647 w 1151"/>
              <a:gd name="T21" fmla="*/ 2147483647 h 324"/>
              <a:gd name="T22" fmla="*/ 2147483647 w 1151"/>
              <a:gd name="T23" fmla="*/ 2147483647 h 324"/>
              <a:gd name="T24" fmla="*/ 2147483647 w 1151"/>
              <a:gd name="T25" fmla="*/ 2147483647 h 324"/>
              <a:gd name="T26" fmla="*/ 2147483647 w 1151"/>
              <a:gd name="T27" fmla="*/ 2147483647 h 324"/>
              <a:gd name="T28" fmla="*/ 2147483647 w 1151"/>
              <a:gd name="T29" fmla="*/ 2147483647 h 324"/>
              <a:gd name="T30" fmla="*/ 2147483647 w 1151"/>
              <a:gd name="T31" fmla="*/ 2147483647 h 324"/>
              <a:gd name="T32" fmla="*/ 2147483647 w 1151"/>
              <a:gd name="T33" fmla="*/ 2147483647 h 324"/>
              <a:gd name="T34" fmla="*/ 2147483647 w 1151"/>
              <a:gd name="T35" fmla="*/ 2147483647 h 324"/>
              <a:gd name="T36" fmla="*/ 2147483647 w 1151"/>
              <a:gd name="T37" fmla="*/ 2147483647 h 324"/>
              <a:gd name="T38" fmla="*/ 2147483647 w 1151"/>
              <a:gd name="T39" fmla="*/ 2147483647 h 324"/>
              <a:gd name="T40" fmla="*/ 2147483647 w 1151"/>
              <a:gd name="T41" fmla="*/ 2147483647 h 324"/>
              <a:gd name="T42" fmla="*/ 2147483647 w 1151"/>
              <a:gd name="T43" fmla="*/ 2147483647 h 324"/>
              <a:gd name="T44" fmla="*/ 2147483647 w 1151"/>
              <a:gd name="T45" fmla="*/ 2147483647 h 324"/>
              <a:gd name="T46" fmla="*/ 2147483647 w 1151"/>
              <a:gd name="T47" fmla="*/ 2147483647 h 324"/>
              <a:gd name="T48" fmla="*/ 2147483647 w 1151"/>
              <a:gd name="T49" fmla="*/ 2147483647 h 324"/>
              <a:gd name="T50" fmla="*/ 2147483647 w 1151"/>
              <a:gd name="T51" fmla="*/ 2147483647 h 324"/>
              <a:gd name="T52" fmla="*/ 2147483647 w 1151"/>
              <a:gd name="T53" fmla="*/ 2147483647 h 324"/>
              <a:gd name="T54" fmla="*/ 2147483647 w 1151"/>
              <a:gd name="T55" fmla="*/ 2147483647 h 324"/>
              <a:gd name="T56" fmla="*/ 2147483647 w 1151"/>
              <a:gd name="T57" fmla="*/ 2147483647 h 324"/>
              <a:gd name="T58" fmla="*/ 2147483647 w 1151"/>
              <a:gd name="T59" fmla="*/ 2147483647 h 324"/>
              <a:gd name="T60" fmla="*/ 2147483647 w 1151"/>
              <a:gd name="T61" fmla="*/ 2147483647 h 324"/>
              <a:gd name="T62" fmla="*/ 2147483647 w 1151"/>
              <a:gd name="T63" fmla="*/ 2147483647 h 324"/>
              <a:gd name="T64" fmla="*/ 2147483647 w 1151"/>
              <a:gd name="T65" fmla="*/ 2147483647 h 324"/>
              <a:gd name="T66" fmla="*/ 2147483647 w 1151"/>
              <a:gd name="T67" fmla="*/ 2147483647 h 324"/>
              <a:gd name="T68" fmla="*/ 2147483647 w 1151"/>
              <a:gd name="T69" fmla="*/ 2147483647 h 324"/>
              <a:gd name="T70" fmla="*/ 2147483647 w 1151"/>
              <a:gd name="T71" fmla="*/ 2147483647 h 324"/>
              <a:gd name="T72" fmla="*/ 2147483647 w 1151"/>
              <a:gd name="T73" fmla="*/ 2147483647 h 324"/>
              <a:gd name="T74" fmla="*/ 2147483647 w 1151"/>
              <a:gd name="T75" fmla="*/ 2147483647 h 324"/>
              <a:gd name="T76" fmla="*/ 2147483647 w 1151"/>
              <a:gd name="T77" fmla="*/ 2147483647 h 324"/>
              <a:gd name="T78" fmla="*/ 2147483647 w 1151"/>
              <a:gd name="T79" fmla="*/ 2147483647 h 324"/>
              <a:gd name="T80" fmla="*/ 2147483647 w 1151"/>
              <a:gd name="T81" fmla="*/ 2147483647 h 324"/>
              <a:gd name="T82" fmla="*/ 2147483647 w 1151"/>
              <a:gd name="T83" fmla="*/ 2147483647 h 324"/>
              <a:gd name="T84" fmla="*/ 2147483647 w 1151"/>
              <a:gd name="T85" fmla="*/ 2147483647 h 324"/>
              <a:gd name="T86" fmla="*/ 2147483647 w 1151"/>
              <a:gd name="T87" fmla="*/ 2147483647 h 324"/>
              <a:gd name="T88" fmla="*/ 2147483647 w 1151"/>
              <a:gd name="T89" fmla="*/ 2147483647 h 324"/>
              <a:gd name="T90" fmla="*/ 2147483647 w 1151"/>
              <a:gd name="T91" fmla="*/ 2147483647 h 324"/>
              <a:gd name="T92" fmla="*/ 2147483647 w 1151"/>
              <a:gd name="T93" fmla="*/ 2147483647 h 324"/>
              <a:gd name="T94" fmla="*/ 2147483647 w 1151"/>
              <a:gd name="T95" fmla="*/ 2147483647 h 324"/>
              <a:gd name="T96" fmla="*/ 2147483647 w 1151"/>
              <a:gd name="T97" fmla="*/ 2147483647 h 324"/>
              <a:gd name="T98" fmla="*/ 2147483647 w 1151"/>
              <a:gd name="T99" fmla="*/ 2147483647 h 324"/>
              <a:gd name="T100" fmla="*/ 2147483647 w 1151"/>
              <a:gd name="T101" fmla="*/ 2147483647 h 324"/>
              <a:gd name="T102" fmla="*/ 2147483647 w 1151"/>
              <a:gd name="T103" fmla="*/ 2147483647 h 324"/>
              <a:gd name="T104" fmla="*/ 2147483647 w 1151"/>
              <a:gd name="T105" fmla="*/ 2147483647 h 324"/>
              <a:gd name="T106" fmla="*/ 2147483647 w 1151"/>
              <a:gd name="T107" fmla="*/ 2147483647 h 324"/>
              <a:gd name="T108" fmla="*/ 2147483647 w 1151"/>
              <a:gd name="T109" fmla="*/ 2147483647 h 3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1"/>
              <a:gd name="T166" fmla="*/ 0 h 324"/>
              <a:gd name="T167" fmla="*/ 1151 w 1151"/>
              <a:gd name="T168" fmla="*/ 324 h 3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1" h="324">
                <a:moveTo>
                  <a:pt x="1029" y="301"/>
                </a:moveTo>
                <a:cubicBezTo>
                  <a:pt x="1033" y="301"/>
                  <a:pt x="1050" y="301"/>
                  <a:pt x="1054" y="301"/>
                </a:cubicBezTo>
                <a:cubicBezTo>
                  <a:pt x="1060" y="296"/>
                  <a:pt x="1086" y="300"/>
                  <a:pt x="1090" y="301"/>
                </a:cubicBezTo>
                <a:cubicBezTo>
                  <a:pt x="1092" y="301"/>
                  <a:pt x="1130" y="297"/>
                  <a:pt x="1132" y="297"/>
                </a:cubicBezTo>
                <a:cubicBezTo>
                  <a:pt x="1138" y="268"/>
                  <a:pt x="1115" y="246"/>
                  <a:pt x="1119" y="225"/>
                </a:cubicBezTo>
                <a:cubicBezTo>
                  <a:pt x="1125" y="222"/>
                  <a:pt x="1123" y="194"/>
                  <a:pt x="1124" y="187"/>
                </a:cubicBezTo>
                <a:cubicBezTo>
                  <a:pt x="1130" y="188"/>
                  <a:pt x="1121" y="164"/>
                  <a:pt x="1123" y="152"/>
                </a:cubicBezTo>
                <a:cubicBezTo>
                  <a:pt x="1151" y="140"/>
                  <a:pt x="1129" y="89"/>
                  <a:pt x="1129" y="61"/>
                </a:cubicBezTo>
                <a:cubicBezTo>
                  <a:pt x="1129" y="50"/>
                  <a:pt x="1139" y="37"/>
                  <a:pt x="1135" y="26"/>
                </a:cubicBezTo>
                <a:cubicBezTo>
                  <a:pt x="1132" y="18"/>
                  <a:pt x="1117" y="14"/>
                  <a:pt x="1104" y="16"/>
                </a:cubicBezTo>
                <a:cubicBezTo>
                  <a:pt x="1096" y="18"/>
                  <a:pt x="1092" y="19"/>
                  <a:pt x="1085" y="20"/>
                </a:cubicBezTo>
                <a:cubicBezTo>
                  <a:pt x="1073" y="21"/>
                  <a:pt x="1058" y="15"/>
                  <a:pt x="1039" y="15"/>
                </a:cubicBezTo>
                <a:cubicBezTo>
                  <a:pt x="1018" y="14"/>
                  <a:pt x="994" y="19"/>
                  <a:pt x="978" y="17"/>
                </a:cubicBezTo>
                <a:cubicBezTo>
                  <a:pt x="970" y="16"/>
                  <a:pt x="963" y="24"/>
                  <a:pt x="955" y="24"/>
                </a:cubicBezTo>
                <a:cubicBezTo>
                  <a:pt x="947" y="23"/>
                  <a:pt x="938" y="14"/>
                  <a:pt x="929" y="15"/>
                </a:cubicBezTo>
                <a:cubicBezTo>
                  <a:pt x="913" y="16"/>
                  <a:pt x="894" y="12"/>
                  <a:pt x="876" y="11"/>
                </a:cubicBezTo>
                <a:cubicBezTo>
                  <a:pt x="851" y="9"/>
                  <a:pt x="822" y="14"/>
                  <a:pt x="805" y="15"/>
                </a:cubicBezTo>
                <a:cubicBezTo>
                  <a:pt x="794" y="16"/>
                  <a:pt x="782" y="10"/>
                  <a:pt x="770" y="11"/>
                </a:cubicBezTo>
                <a:cubicBezTo>
                  <a:pt x="752" y="12"/>
                  <a:pt x="732" y="20"/>
                  <a:pt x="715" y="22"/>
                </a:cubicBezTo>
                <a:cubicBezTo>
                  <a:pt x="682" y="27"/>
                  <a:pt x="662" y="16"/>
                  <a:pt x="639" y="13"/>
                </a:cubicBezTo>
                <a:cubicBezTo>
                  <a:pt x="614" y="10"/>
                  <a:pt x="612" y="23"/>
                  <a:pt x="589" y="17"/>
                </a:cubicBezTo>
                <a:cubicBezTo>
                  <a:pt x="584" y="11"/>
                  <a:pt x="551" y="10"/>
                  <a:pt x="543" y="5"/>
                </a:cubicBezTo>
                <a:cubicBezTo>
                  <a:pt x="519" y="7"/>
                  <a:pt x="506" y="11"/>
                  <a:pt x="485" y="9"/>
                </a:cubicBezTo>
                <a:cubicBezTo>
                  <a:pt x="474" y="8"/>
                  <a:pt x="462" y="13"/>
                  <a:pt x="449" y="13"/>
                </a:cubicBezTo>
                <a:cubicBezTo>
                  <a:pt x="442" y="12"/>
                  <a:pt x="436" y="9"/>
                  <a:pt x="428" y="8"/>
                </a:cubicBezTo>
                <a:cubicBezTo>
                  <a:pt x="373" y="0"/>
                  <a:pt x="317" y="5"/>
                  <a:pt x="278" y="7"/>
                </a:cubicBezTo>
                <a:cubicBezTo>
                  <a:pt x="240" y="9"/>
                  <a:pt x="240" y="9"/>
                  <a:pt x="206" y="10"/>
                </a:cubicBezTo>
                <a:cubicBezTo>
                  <a:pt x="209" y="10"/>
                  <a:pt x="172" y="14"/>
                  <a:pt x="171" y="10"/>
                </a:cubicBezTo>
                <a:cubicBezTo>
                  <a:pt x="123" y="2"/>
                  <a:pt x="124" y="10"/>
                  <a:pt x="91" y="2"/>
                </a:cubicBezTo>
                <a:cubicBezTo>
                  <a:pt x="63" y="13"/>
                  <a:pt x="24" y="4"/>
                  <a:pt x="5" y="7"/>
                </a:cubicBezTo>
                <a:cubicBezTo>
                  <a:pt x="15" y="26"/>
                  <a:pt x="14" y="56"/>
                  <a:pt x="27" y="72"/>
                </a:cubicBezTo>
                <a:cubicBezTo>
                  <a:pt x="12" y="72"/>
                  <a:pt x="27" y="93"/>
                  <a:pt x="16" y="90"/>
                </a:cubicBezTo>
                <a:cubicBezTo>
                  <a:pt x="20" y="111"/>
                  <a:pt x="21" y="156"/>
                  <a:pt x="27" y="187"/>
                </a:cubicBezTo>
                <a:cubicBezTo>
                  <a:pt x="36" y="196"/>
                  <a:pt x="9" y="208"/>
                  <a:pt x="19" y="215"/>
                </a:cubicBezTo>
                <a:cubicBezTo>
                  <a:pt x="16" y="229"/>
                  <a:pt x="34" y="230"/>
                  <a:pt x="21" y="233"/>
                </a:cubicBezTo>
                <a:cubicBezTo>
                  <a:pt x="13" y="252"/>
                  <a:pt x="0" y="279"/>
                  <a:pt x="12" y="305"/>
                </a:cubicBezTo>
                <a:cubicBezTo>
                  <a:pt x="22" y="302"/>
                  <a:pt x="23" y="302"/>
                  <a:pt x="33" y="298"/>
                </a:cubicBezTo>
                <a:cubicBezTo>
                  <a:pt x="76" y="315"/>
                  <a:pt x="110" y="307"/>
                  <a:pt x="173" y="303"/>
                </a:cubicBezTo>
                <a:cubicBezTo>
                  <a:pt x="190" y="324"/>
                  <a:pt x="213" y="309"/>
                  <a:pt x="235" y="316"/>
                </a:cubicBezTo>
                <a:cubicBezTo>
                  <a:pt x="242" y="314"/>
                  <a:pt x="268" y="311"/>
                  <a:pt x="273" y="311"/>
                </a:cubicBezTo>
                <a:cubicBezTo>
                  <a:pt x="281" y="310"/>
                  <a:pt x="303" y="309"/>
                  <a:pt x="313" y="307"/>
                </a:cubicBezTo>
                <a:cubicBezTo>
                  <a:pt x="318" y="306"/>
                  <a:pt x="337" y="310"/>
                  <a:pt x="337" y="311"/>
                </a:cubicBezTo>
                <a:cubicBezTo>
                  <a:pt x="339" y="310"/>
                  <a:pt x="345" y="316"/>
                  <a:pt x="347" y="316"/>
                </a:cubicBezTo>
                <a:cubicBezTo>
                  <a:pt x="349" y="316"/>
                  <a:pt x="356" y="310"/>
                  <a:pt x="358" y="310"/>
                </a:cubicBezTo>
                <a:cubicBezTo>
                  <a:pt x="379" y="306"/>
                  <a:pt x="387" y="312"/>
                  <a:pt x="411" y="310"/>
                </a:cubicBezTo>
                <a:cubicBezTo>
                  <a:pt x="415" y="311"/>
                  <a:pt x="429" y="314"/>
                  <a:pt x="439" y="311"/>
                </a:cubicBezTo>
                <a:cubicBezTo>
                  <a:pt x="453" y="310"/>
                  <a:pt x="484" y="302"/>
                  <a:pt x="504" y="305"/>
                </a:cubicBezTo>
                <a:cubicBezTo>
                  <a:pt x="522" y="288"/>
                  <a:pt x="596" y="303"/>
                  <a:pt x="615" y="300"/>
                </a:cubicBezTo>
                <a:cubicBezTo>
                  <a:pt x="622" y="297"/>
                  <a:pt x="660" y="304"/>
                  <a:pt x="667" y="301"/>
                </a:cubicBezTo>
                <a:cubicBezTo>
                  <a:pt x="688" y="291"/>
                  <a:pt x="710" y="303"/>
                  <a:pt x="728" y="295"/>
                </a:cubicBezTo>
                <a:cubicBezTo>
                  <a:pt x="743" y="300"/>
                  <a:pt x="769" y="303"/>
                  <a:pt x="782" y="293"/>
                </a:cubicBezTo>
                <a:cubicBezTo>
                  <a:pt x="790" y="296"/>
                  <a:pt x="798" y="306"/>
                  <a:pt x="809" y="305"/>
                </a:cubicBezTo>
                <a:cubicBezTo>
                  <a:pt x="817" y="304"/>
                  <a:pt x="854" y="302"/>
                  <a:pt x="861" y="300"/>
                </a:cubicBezTo>
                <a:cubicBezTo>
                  <a:pt x="879" y="297"/>
                  <a:pt x="901" y="294"/>
                  <a:pt x="911" y="296"/>
                </a:cubicBezTo>
                <a:cubicBezTo>
                  <a:pt x="964" y="306"/>
                  <a:pt x="982" y="296"/>
                  <a:pt x="1029" y="301"/>
                </a:cubicBezTo>
                <a:close/>
              </a:path>
            </a:pathLst>
          </a:custGeom>
          <a:solidFill>
            <a:srgbClr val="E2E2E2"/>
          </a:solidFill>
          <a:ln w="9525">
            <a:noFill/>
            <a:round/>
            <a:headEnd/>
            <a:tailEnd/>
          </a:ln>
        </p:spPr>
        <p:txBody>
          <a:bodyPr lIns="182880" rIns="182880" anchor="ctr" anchorCtr="1"/>
          <a:lstStyle/>
          <a:p>
            <a:r>
              <a:rPr lang="en-US" sz="1600" i="1" dirty="0" smtClean="0">
                <a:solidFill>
                  <a:srgbClr val="4D4D4D"/>
                </a:solidFill>
              </a:rPr>
              <a:t>"As long as we </a:t>
            </a:r>
            <a:r>
              <a:rPr lang="en-US" sz="1600" b="1" i="1" dirty="0" smtClean="0">
                <a:solidFill>
                  <a:srgbClr val="DC6E00"/>
                </a:solidFill>
              </a:rPr>
              <a:t>focus on students</a:t>
            </a:r>
            <a:r>
              <a:rPr lang="en-US" sz="1600" i="1" dirty="0" smtClean="0">
                <a:solidFill>
                  <a:srgbClr val="4D4D4D"/>
                </a:solidFill>
              </a:rPr>
              <a:t>, we can get faculty buy-in"</a:t>
            </a:r>
            <a:r>
              <a:rPr lang="en-US" sz="1600" i="1" dirty="0">
                <a:solidFill>
                  <a:srgbClr val="4D4D4D"/>
                </a:solidFill>
              </a:rPr>
              <a:t> </a:t>
            </a:r>
            <a:r>
              <a:rPr lang="en-US" sz="1600" i="1" dirty="0" smtClean="0">
                <a:solidFill>
                  <a:srgbClr val="4D4D4D"/>
                </a:solidFill>
              </a:rPr>
              <a:t>– Math Department Chair</a:t>
            </a:r>
          </a:p>
        </p:txBody>
      </p:sp>
    </p:spTree>
    <p:extLst>
      <p:ext uri="{BB962C8B-B14F-4D97-AF65-F5344CB8AC3E}">
        <p14:creationId xmlns:p14="http://schemas.microsoft.com/office/powerpoint/2010/main" val="1667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Students work on online intergraded review: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8510" r="8510"/>
          <a:stretch>
            <a:fillRect/>
          </a:stretch>
        </p:blipFill>
        <p:spPr>
          <a:xfrm rot="21077397">
            <a:off x="676291" y="1381404"/>
            <a:ext cx="5888747" cy="32385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5279">
            <a:off x="6805916" y="2080754"/>
            <a:ext cx="4747391" cy="2133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652" y="4215668"/>
            <a:ext cx="2677700" cy="22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Students work on vocabulary: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90" y="793853"/>
            <a:ext cx="10058575" cy="60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Students work on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eview guides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" y="930093"/>
            <a:ext cx="12164712" cy="59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Students work on Just in Time Remediation worksheets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1395">
            <a:off x="371062" y="1253715"/>
            <a:ext cx="6739910" cy="3508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51161">
            <a:off x="8132866" y="206745"/>
            <a:ext cx="2707425" cy="5602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99" y="3126845"/>
            <a:ext cx="6418471" cy="37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Students work on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Tactivites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5" y="1654465"/>
            <a:ext cx="5034954" cy="455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32" y="954200"/>
            <a:ext cx="5932657" cy="47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9" y="293692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Emerging insights about Dev Ed reforms at CCD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9" y="1166235"/>
            <a:ext cx="11771176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8" y="306944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Internal and external motivations drove adoption of new Dev Ed instructional model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8" y="1550503"/>
            <a:ext cx="11875684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79" y="228494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CCD exists in an ecosystem generally supportive of Dev Ed reforms, with some factors partially offsetting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9" y="1284466"/>
            <a:ext cx="11771176" cy="55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33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Dev Ed reforms at CCD reflect significant compression while moving to pathways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68" y="1390857"/>
            <a:ext cx="11366106" cy="54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05" y="306944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Co-req remediation increases completion and increases efficiency of remediation for students and institutions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387378"/>
            <a:ext cx="10956108" cy="54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9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CCD Dev Math reforms have reduced equity gaps across demographic groups since 2011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4" y="1654465"/>
            <a:ext cx="11910126" cy="4415030"/>
          </a:xfrm>
          <a:prstGeom prst="rect">
            <a:avLst/>
          </a:prstGeom>
        </p:spPr>
      </p:pic>
      <p:sp>
        <p:nvSpPr>
          <p:cNvPr id="5" name="BCG_FootNote_Box"/>
          <p:cNvSpPr txBox="1">
            <a:spLocks noChangeArrowheads="1"/>
          </p:cNvSpPr>
          <p:nvPr/>
        </p:nvSpPr>
        <p:spPr bwMode="auto">
          <a:xfrm>
            <a:off x="1137530" y="6386394"/>
            <a:ext cx="9172661" cy="332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For example, in 2011 Pell students made up 79% of Dev Math students but only 60% of college-level math students, resulting in an equity gap of 19pp; an equity gap close to 0 means that the demographics of Dev Ed courses mirror those of college-level courses and therefore there is no inequitable access to education; Source: CCD data; BCG analysis</a:t>
            </a: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Reforms have successfully shifted enrollment mix and accelerated credit accumulation for students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314935"/>
            <a:ext cx="11499326" cy="55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253935"/>
            <a:ext cx="11771176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Reforms enabled Dev Ed students to accelerate time to degree with substantial cost savings implications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2" y="1288328"/>
            <a:ext cx="12007286" cy="55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rgbClr val="EEB1EC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485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Community College of Denver</vt:lpstr>
      <vt:lpstr>Emerging insights about Dev Ed reforms at CCD</vt:lpstr>
      <vt:lpstr>Internal and external motivations drove adoption of new Dev Ed instructional model</vt:lpstr>
      <vt:lpstr>CCD exists in an ecosystem generally supportive of Dev Ed reforms, with some factors partially offsetting</vt:lpstr>
      <vt:lpstr>Dev Ed reforms at CCD reflect significant compression while moving to pathways</vt:lpstr>
      <vt:lpstr>Co-req remediation increases completion and increases efficiency of remediation for students and institutions </vt:lpstr>
      <vt:lpstr>CCD Dev Math reforms have reduced equity gaps across demographic groups since 2011</vt:lpstr>
      <vt:lpstr>Reforms have successfully shifted enrollment mix and accelerated credit accumulation for students</vt:lpstr>
      <vt:lpstr>Reforms enabled Dev Ed students to accelerate time to degree with substantial cost savings implications</vt:lpstr>
      <vt:lpstr>Initial Co-req design</vt:lpstr>
      <vt:lpstr>Co-req design Spring 2017 and moving forward for college  gateway math courses</vt:lpstr>
      <vt:lpstr>Students work on online intergraded review:</vt:lpstr>
      <vt:lpstr>Students work on vocabulary:</vt:lpstr>
      <vt:lpstr>Students work on review guides</vt:lpstr>
      <vt:lpstr>Students work on Just in Time Remediation worksheets</vt:lpstr>
      <vt:lpstr>Students work on Tactivites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2017-11-14T18:40:01Z</dcterms:created>
  <dcterms:modified xsi:type="dcterms:W3CDTF">2018-01-18T14:57:01Z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