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8" d="100"/>
          <a:sy n="58" d="100"/>
        </p:scale>
        <p:origin x="1522"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Building a new chapter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What is the bridge between pre-calc algebra and pre-calc trig? Do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Is there really a necessity to learn more math?  What struggles have students experienced that made them realized that they have to learn trig.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Do students experience this type of struggle when going from linear to quadratics.  Do students see that the bridge is not one way?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Reinforce Algebra, bring a need for the trig.  Path of no tricks, “sharing good moments and struggling productively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What is the equation of the red graph? What would be a coordinate point not seen in this graph?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Do you need to know the distance formula? Reflection properties? Is this an odd function?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Common answer from students. Building the foundation for what is positive and negative, given a quadrant.  How could you convince someone that these have the same distance.  (Have the same horizontal and vertical distance)  No need for ASTC.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Why does switching the x and y give another coordinate with the same distance?  Building the relationship for (½, sqrt(3)/2) and (sqrt(3)/2, ½)</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Teachers rarely like to be told be teach. So, someone saying, “Hey, you teach tricks. Stop it.” can be a touchy subject.  So, the goal today is question and explore the different methods of trig that are being taught.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Discover the idea that the circle represents the collection of points that are the same distance from a center point. Are there any other integer coordinate points?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What if the slope of the red line can change? Can we now find the intersection point?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If the slope is 0.5 what is the coordinate of the orange circle?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Given a slope of m what is coordinate of the intersection point?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So why trig? Can you find all intersection points?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Graphing the position of the x-coord and y-coord as the slope changes.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We have only been using pre-calc algebra.  Notice that we have not created any new functions.  We are using the the foundations of algebra to explore.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solidFill>
                  <a:schemeClr val="dk1"/>
                </a:solidFill>
              </a:rPr>
              <a:t>(green, orange) Graph at the same time.  Introduction into parametrics.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Combine the orange and green, look at both at the same time, aka parametric equation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algebra can only take us so far.  Using the slope presents some problems.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Teacher can be unwilling to change.  “My way has worked and it will continue to work.”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Builds the idea of taking a limit.  Student calculate intersection points for m=2, m=1.5, m=1, m=½. Helps appreciate how easy the arc length can be found by using an angle measurement.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Trig to the rescue.  We need a better way to find the intersection point on a circle.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I have taught math tricks and I still teach math tricks.  I am not perfect.  Always trying to learn different ways of teaching the material so I don’t have to depend on a trick.</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This is a trick I used to have students do.  Now, I don’t focus on this trick any more.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This “trick” is every where, from high school to colleges.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Even the great James Stanton has done a video about this.  He gives a warning, but how many teachers would listen to this warning? I didn’t at first.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Aw, look at that. What is it? Who cares, it is a cute math trick, just waiting for your students.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What student’s perception of math is, the mark of the beast.  What role does learning by tricks have on this?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Tina had the courage to say, “Hey don’t do this.” The idea of nixing tricks was first introduced to me be Tina Cardone.  This quote is taken from her Twitter page and it really resonates with my type of philosophy in teaching Mathematics.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Goes back to where we started. One point can be reflected into the other quadrants. Focus on sqrt(3)/2 &gt; ½. Then we can ask, is the horizontal or vertical position greater? The idea of a reference angle refers back to the point in the first quadrant.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Now we can build on the idea of how radian is based on the the radius, cos(a) will be the x position and sin(a) will the y position of the coordinate (x, 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Relate the three basic trig identities back to the unit circle. EX: 1+tan^2(a)=sec^2(a) Use triangles build the idea of right triangle trig instead of unit circle trig.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Use triangles build the idea of right triangle trig instead of unit circle trig.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Introduction into of Law of Sines.  The length of the purple is a good use of a trig identity and algebra skills.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solidFill>
                  <a:schemeClr val="dk1"/>
                </a:solidFill>
              </a:rPr>
              <a:t>First show how the ratio a/sin(a) is the diameter of the circumscribed circle.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Transformations of a circle.  When will there be two x-intercepts? one x-intercept? zero x-intercepts.  Setting up the idea that v has less than 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Side Side Angle. Notice that circle has two x-intercepts.  Use these as the side lengths.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Math tricks at the community college? What are they? DEV, STEM, NON STEM?  How many has a student already seen?  How many are reinforced?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Finding the length of a is a process that has already been covered.  This time it develops the Law of Cosines.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Sum it all up here.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nix those tricks and those trig tricks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Final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How many of these have you heard of?  Is the trick the only way some students can get it?  If so what are they getting? A technique to do a problem? A technique of understanding the process.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An example of a Trig Trick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The what and why format of the Nix The Tricks.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Each trick has a fix, an alternative to replace the trick. Good discussion points to have with a department to figure out the material will be taught.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1" name="Shape 11"/>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
        <p:nvSpPr>
          <p:cNvPr id="12" name="Shape 12"/>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 name="Shape 15"/>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27" name="Shape 27"/>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desmos.com/calculator/4nb4qfbdx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https://www.desmos.com/calculator/4nb4qfbdx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https://www.desmos.com/calculator/4nb4qfbdx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investingcaffeine.com/tag/walk-on-egg-shel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desmos.com/calculator/nl8olo2hw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www.foresthills.edu/userfiles/161/Classes/5071/The%20Finger%20Trick%20for%20Trig.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youtu.be/sDuDajKrzN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fantastic.library.cornell.edu/imagerecord.php?record=48"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drawingonmath.blogspot.com" TargetMode="External"/><Relationship Id="rId5" Type="http://schemas.openxmlformats.org/officeDocument/2006/relationships/hyperlink" Target="http://twitter.com/crstn85" TargetMode="Externa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www.desmos.com/calculator/dwngnu1ct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desmos.com/calculator/dektibxchm"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www.desmos.com/calculator/mw1e7mwwf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www.desmos.com/calculator/kalzgi3yv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www.desmos.com/calculator/ilvre1znm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www.desmos.com/calculator/bx8recciq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www.desmos.com/calculator/r2lfslqf6c"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s://www.desmos.com/calculator/fmgymmxh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s://www.desmos.com/calculator/hfrly3j9f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554175" y="3026349"/>
            <a:ext cx="7772400" cy="3699000"/>
          </a:xfrm>
          <a:prstGeom prst="rect">
            <a:avLst/>
          </a:prstGeom>
        </p:spPr>
        <p:txBody>
          <a:bodyPr lIns="91425" tIns="91425" rIns="91425" bIns="91425" anchor="b" anchorCtr="0">
            <a:noAutofit/>
          </a:bodyPr>
          <a:lstStyle/>
          <a:p>
            <a:pPr lvl="0" algn="l" rtl="0">
              <a:spcBef>
                <a:spcPts val="0"/>
              </a:spcBef>
              <a:buNone/>
            </a:pPr>
            <a:r>
              <a:rPr lang="en" sz="9600"/>
              <a:t>Nix the</a:t>
            </a:r>
          </a:p>
          <a:p>
            <a:pPr lvl="0" algn="l">
              <a:spcBef>
                <a:spcPts val="0"/>
              </a:spcBef>
              <a:buNone/>
            </a:pPr>
            <a:r>
              <a:rPr lang="en" sz="9600"/>
              <a:t>Trig Tricks</a:t>
            </a:r>
          </a:p>
        </p:txBody>
      </p:sp>
      <p:sp>
        <p:nvSpPr>
          <p:cNvPr id="35" name="Shape 35"/>
          <p:cNvSpPr txBox="1">
            <a:spLocks noGrp="1"/>
          </p:cNvSpPr>
          <p:nvPr>
            <p:ph type="subTitle" idx="1"/>
          </p:nvPr>
        </p:nvSpPr>
        <p:spPr>
          <a:xfrm>
            <a:off x="4415275" y="1400325"/>
            <a:ext cx="4117499" cy="1707599"/>
          </a:xfrm>
          <a:prstGeom prst="rect">
            <a:avLst/>
          </a:prstGeom>
        </p:spPr>
        <p:txBody>
          <a:bodyPr lIns="91425" tIns="91425" rIns="91425" bIns="91425" anchor="t" anchorCtr="0">
            <a:noAutofit/>
          </a:bodyPr>
          <a:lstStyle/>
          <a:p>
            <a:pPr lvl="0" rtl="0">
              <a:spcBef>
                <a:spcPts val="0"/>
              </a:spcBef>
              <a:buNone/>
            </a:pPr>
            <a:r>
              <a:rPr lang="en">
                <a:solidFill>
                  <a:srgbClr val="FF0000"/>
                </a:solidFill>
              </a:rPr>
              <a:t>Luke Walsh</a:t>
            </a:r>
          </a:p>
          <a:p>
            <a:pPr lvl="0" rtl="0">
              <a:spcBef>
                <a:spcPts val="0"/>
              </a:spcBef>
              <a:buNone/>
            </a:pPr>
            <a:r>
              <a:rPr lang="en">
                <a:solidFill>
                  <a:srgbClr val="FF0000"/>
                </a:solidFill>
              </a:rPr>
              <a:t>Catawba Valley CC</a:t>
            </a:r>
          </a:p>
          <a:p>
            <a:pPr lvl="0">
              <a:spcBef>
                <a:spcPts val="0"/>
              </a:spcBef>
              <a:buNone/>
            </a:pPr>
            <a:r>
              <a:rPr lang="en">
                <a:solidFill>
                  <a:srgbClr val="FF0000"/>
                </a:solidFill>
              </a:rPr>
              <a:t>lwalsh@cvcc.edu</a:t>
            </a:r>
          </a:p>
        </p:txBody>
      </p:sp>
      <p:sp>
        <p:nvSpPr>
          <p:cNvPr id="36" name="Shape 36"/>
          <p:cNvSpPr/>
          <p:nvPr/>
        </p:nvSpPr>
        <p:spPr>
          <a:xfrm>
            <a:off x="424275" y="1610600"/>
            <a:ext cx="8615700" cy="5091599"/>
          </a:xfrm>
          <a:prstGeom prst="rtTriangle">
            <a:avLst/>
          </a:prstGeom>
          <a:noFill/>
          <a:ln w="1143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37"/>
          <p:cNvSpPr/>
          <p:nvPr/>
        </p:nvSpPr>
        <p:spPr>
          <a:xfrm>
            <a:off x="4415275" y="454600"/>
            <a:ext cx="3909600" cy="3909600"/>
          </a:xfrm>
          <a:prstGeom prst="ellipse">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38"/>
          <p:cNvSpPr/>
          <p:nvPr/>
        </p:nvSpPr>
        <p:spPr>
          <a:xfrm>
            <a:off x="4844750" y="948175"/>
            <a:ext cx="233699" cy="233699"/>
          </a:xfrm>
          <a:prstGeom prst="ellipse">
            <a:avLst/>
          </a:prstGeom>
          <a:solidFill>
            <a:srgbClr val="00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39" name="Shape 39" descr="Screen Shot 2015-02-22 at 8.16.00 PM.png"/>
          <p:cNvPicPr preferRelativeResize="0"/>
          <p:nvPr/>
        </p:nvPicPr>
        <p:blipFill>
          <a:blip r:embed="rId3">
            <a:alphaModFix/>
          </a:blip>
          <a:stretch>
            <a:fillRect/>
          </a:stretch>
        </p:blipFill>
        <p:spPr>
          <a:xfrm>
            <a:off x="981075" y="261500"/>
            <a:ext cx="3581400" cy="1295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descr="Screen Shot 2015-02-22 at 8.42.27 PM.png"/>
          <p:cNvPicPr preferRelativeResize="0"/>
          <p:nvPr/>
        </p:nvPicPr>
        <p:blipFill>
          <a:blip r:embed="rId3">
            <a:alphaModFix/>
          </a:blip>
          <a:stretch>
            <a:fillRect/>
          </a:stretch>
        </p:blipFill>
        <p:spPr>
          <a:xfrm>
            <a:off x="0" y="1329858"/>
            <a:ext cx="9144001" cy="2979083"/>
          </a:xfrm>
          <a:prstGeom prst="rect">
            <a:avLst/>
          </a:prstGeom>
          <a:noFill/>
          <a:ln>
            <a:noFill/>
          </a:ln>
        </p:spPr>
      </p:pic>
      <p:sp>
        <p:nvSpPr>
          <p:cNvPr id="107" name="Shape 107"/>
          <p:cNvSpPr txBox="1"/>
          <p:nvPr/>
        </p:nvSpPr>
        <p:spPr>
          <a:xfrm>
            <a:off x="428625" y="135075"/>
            <a:ext cx="8299799" cy="1311899"/>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 sz="6000">
                <a:solidFill>
                  <a:srgbClr val="FF0000"/>
                </a:solidFill>
              </a:rPr>
              <a:t>Fade These Tricks Out  </a:t>
            </a:r>
          </a:p>
          <a:p>
            <a:pPr lvl="0">
              <a:spcBef>
                <a:spcPts val="0"/>
              </a:spcBef>
              <a:buNone/>
            </a:pPr>
            <a:endParaRPr/>
          </a:p>
        </p:txBody>
      </p:sp>
      <p:sp>
        <p:nvSpPr>
          <p:cNvPr id="108" name="Shape 108"/>
          <p:cNvSpPr txBox="1"/>
          <p:nvPr/>
        </p:nvSpPr>
        <p:spPr>
          <a:xfrm>
            <a:off x="230325" y="3033275"/>
            <a:ext cx="8696399" cy="3000000"/>
          </a:xfrm>
          <a:prstGeom prst="rect">
            <a:avLst/>
          </a:prstGeom>
          <a:noFill/>
          <a:ln>
            <a:noFill/>
          </a:ln>
        </p:spPr>
        <p:txBody>
          <a:bodyPr lIns="91425" tIns="91425" rIns="91425" bIns="91425" anchor="ctr" anchorCtr="0">
            <a:noAutofit/>
          </a:bodyPr>
          <a:lstStyle/>
          <a:p>
            <a:pPr lvl="0" algn="ctr" rtl="0">
              <a:spcBef>
                <a:spcPts val="0"/>
              </a:spcBef>
              <a:buNone/>
            </a:pPr>
            <a:r>
              <a:rPr lang="en" sz="6800">
                <a:solidFill>
                  <a:srgbClr val="FF0000"/>
                </a:solidFill>
              </a:rPr>
              <a:t>What should fade 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7"/>
                                        </p:tgtEl>
                                      </p:cBhvr>
                                    </p:animEffect>
                                    <p:set>
                                      <p:cBhvr>
                                        <p:cTn id="7" dur="1" fill="hold">
                                          <p:stCondLst>
                                            <p:cond delay="1000"/>
                                          </p:stCondLst>
                                        </p:cTn>
                                        <p:tgtEl>
                                          <p:spTgt spid="10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6"/>
                                        </p:tgtEl>
                                      </p:cBhvr>
                                    </p:animEffect>
                                    <p:set>
                                      <p:cBhvr>
                                        <p:cTn id="10" dur="1" fill="hold">
                                          <p:stCondLst>
                                            <p:cond delay="1000"/>
                                          </p:stCondLst>
                                        </p:cTn>
                                        <p:tgtEl>
                                          <p:spTgt spid="10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descr="Screen Shot 2015-02-22 at 4.57.17 PM.png"/>
          <p:cNvPicPr preferRelativeResize="0"/>
          <p:nvPr/>
        </p:nvPicPr>
        <p:blipFill>
          <a:blip r:embed="rId3">
            <a:alphaModFix/>
          </a:blip>
          <a:stretch>
            <a:fillRect/>
          </a:stretch>
        </p:blipFill>
        <p:spPr>
          <a:xfrm>
            <a:off x="318721" y="0"/>
            <a:ext cx="8506556" cy="6857998"/>
          </a:xfrm>
          <a:prstGeom prst="rect">
            <a:avLst/>
          </a:prstGeom>
          <a:noFill/>
          <a:ln>
            <a:noFill/>
          </a:ln>
        </p:spPr>
      </p:pic>
      <p:sp>
        <p:nvSpPr>
          <p:cNvPr id="114" name="Shape 114"/>
          <p:cNvSpPr txBox="1"/>
          <p:nvPr/>
        </p:nvSpPr>
        <p:spPr>
          <a:xfrm>
            <a:off x="2863550" y="2718100"/>
            <a:ext cx="3610800" cy="1555200"/>
          </a:xfrm>
          <a:prstGeom prst="rect">
            <a:avLst/>
          </a:prstGeom>
          <a:noFill/>
          <a:ln>
            <a:noFill/>
          </a:ln>
        </p:spPr>
        <p:txBody>
          <a:bodyPr lIns="91425" tIns="91425" rIns="91425" bIns="91425" anchor="t" anchorCtr="0">
            <a:noAutofit/>
          </a:bodyPr>
          <a:lstStyle/>
          <a:p>
            <a:pPr lvl="0">
              <a:spcBef>
                <a:spcPts val="0"/>
              </a:spcBef>
              <a:buNone/>
            </a:pPr>
            <a:r>
              <a:rPr lang="en" sz="11000" b="1">
                <a:solidFill>
                  <a:srgbClr val="85200C"/>
                </a:solidFill>
              </a:rPr>
              <a:t>TRIG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descr="Screen Shot 2015-02-22 at 9.13.02 PM.png"/>
          <p:cNvPicPr preferRelativeResize="0"/>
          <p:nvPr/>
        </p:nvPicPr>
        <p:blipFill>
          <a:blip r:embed="rId3">
            <a:alphaModFix/>
          </a:blip>
          <a:stretch>
            <a:fillRect/>
          </a:stretch>
        </p:blipFill>
        <p:spPr>
          <a:xfrm>
            <a:off x="341586" y="0"/>
            <a:ext cx="8460827" cy="6857999"/>
          </a:xfrm>
          <a:prstGeom prst="rect">
            <a:avLst/>
          </a:prstGeom>
          <a:noFill/>
          <a:ln>
            <a:noFill/>
          </a:ln>
        </p:spPr>
      </p:pic>
      <p:sp>
        <p:nvSpPr>
          <p:cNvPr id="120" name="Shape 120"/>
          <p:cNvSpPr txBox="1"/>
          <p:nvPr/>
        </p:nvSpPr>
        <p:spPr>
          <a:xfrm>
            <a:off x="168875" y="363675"/>
            <a:ext cx="2454900" cy="1064999"/>
          </a:xfrm>
          <a:prstGeom prst="rect">
            <a:avLst/>
          </a:prstGeom>
          <a:noFill/>
          <a:ln>
            <a:noFill/>
          </a:ln>
        </p:spPr>
        <p:txBody>
          <a:bodyPr lIns="91425" tIns="91425" rIns="91425" bIns="91425" anchor="t" anchorCtr="0">
            <a:noAutofit/>
          </a:bodyPr>
          <a:lstStyle/>
          <a:p>
            <a:pPr lvl="0">
              <a:spcBef>
                <a:spcPts val="0"/>
              </a:spcBef>
              <a:buNone/>
            </a:pPr>
            <a:r>
              <a:rPr lang="en" sz="4800">
                <a:solidFill>
                  <a:srgbClr val="FF0000"/>
                </a:solidFill>
              </a:rPr>
              <a:t>Algebra</a:t>
            </a:r>
          </a:p>
        </p:txBody>
      </p:sp>
      <p:sp>
        <p:nvSpPr>
          <p:cNvPr id="121" name="Shape 121"/>
          <p:cNvSpPr txBox="1"/>
          <p:nvPr/>
        </p:nvSpPr>
        <p:spPr>
          <a:xfrm>
            <a:off x="7407875" y="439875"/>
            <a:ext cx="1240799" cy="1064999"/>
          </a:xfrm>
          <a:prstGeom prst="rect">
            <a:avLst/>
          </a:prstGeom>
          <a:noFill/>
          <a:ln>
            <a:noFill/>
          </a:ln>
        </p:spPr>
        <p:txBody>
          <a:bodyPr lIns="91425" tIns="91425" rIns="91425" bIns="91425" anchor="t" anchorCtr="0">
            <a:noAutofit/>
          </a:bodyPr>
          <a:lstStyle/>
          <a:p>
            <a:pPr lvl="0" rtl="0">
              <a:spcBef>
                <a:spcPts val="0"/>
              </a:spcBef>
              <a:buNone/>
            </a:pPr>
            <a:r>
              <a:rPr lang="en" sz="4800">
                <a:solidFill>
                  <a:srgbClr val="FF0000"/>
                </a:solidFill>
              </a:rPr>
              <a:t>Trig</a:t>
            </a:r>
          </a:p>
        </p:txBody>
      </p:sp>
      <p:sp>
        <p:nvSpPr>
          <p:cNvPr id="122" name="Shape 122"/>
          <p:cNvSpPr txBox="1"/>
          <p:nvPr/>
        </p:nvSpPr>
        <p:spPr>
          <a:xfrm>
            <a:off x="4778075" y="6230225"/>
            <a:ext cx="4390200" cy="454500"/>
          </a:xfrm>
          <a:prstGeom prst="rect">
            <a:avLst/>
          </a:prstGeom>
          <a:noFill/>
          <a:ln>
            <a:noFill/>
          </a:ln>
        </p:spPr>
        <p:txBody>
          <a:bodyPr lIns="91425" tIns="91425" rIns="91425" bIns="91425" anchor="t" anchorCtr="0">
            <a:noAutofit/>
          </a:bodyPr>
          <a:lstStyle/>
          <a:p>
            <a:pPr lvl="0">
              <a:spcBef>
                <a:spcPts val="0"/>
              </a:spcBef>
              <a:buNone/>
            </a:pPr>
            <a:r>
              <a:rPr lang="en" u="sng">
                <a:solidFill>
                  <a:schemeClr val="hlink"/>
                </a:solidFill>
                <a:hlinkClick r:id="rId4"/>
              </a:rPr>
              <a:t>https://www.desmos.com/calculator/4nb4qfbdxk</a:t>
            </a:r>
          </a:p>
        </p:txBody>
      </p:sp>
      <p:sp>
        <p:nvSpPr>
          <p:cNvPr id="123" name="Shape 123"/>
          <p:cNvSpPr txBox="1"/>
          <p:nvPr/>
        </p:nvSpPr>
        <p:spPr>
          <a:xfrm>
            <a:off x="2199400" y="1524000"/>
            <a:ext cx="5187900" cy="3000000"/>
          </a:xfrm>
          <a:prstGeom prst="rect">
            <a:avLst/>
          </a:prstGeom>
          <a:noFill/>
          <a:ln>
            <a:noFill/>
          </a:ln>
        </p:spPr>
        <p:txBody>
          <a:bodyPr lIns="91425" tIns="91425" rIns="91425" bIns="91425" anchor="ctr" anchorCtr="0">
            <a:noAutofit/>
          </a:bodyPr>
          <a:lstStyle/>
          <a:p>
            <a:pPr lvl="0" rtl="0">
              <a:spcBef>
                <a:spcPts val="0"/>
              </a:spcBef>
              <a:buNone/>
            </a:pPr>
            <a:r>
              <a:rPr lang="en" sz="5500">
                <a:solidFill>
                  <a:srgbClr val="FF0000"/>
                </a:solidFill>
              </a:rPr>
              <a:t>What is the bridge between these courses?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1000"/>
                                        <p:tgtEl>
                                          <p:spTgt spid="1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Shape 128" descr="Screen Shot 2015-02-22 at 9.13.02 PM.png"/>
          <p:cNvPicPr preferRelativeResize="0"/>
          <p:nvPr/>
        </p:nvPicPr>
        <p:blipFill>
          <a:blip r:embed="rId3">
            <a:alphaModFix/>
          </a:blip>
          <a:stretch>
            <a:fillRect/>
          </a:stretch>
        </p:blipFill>
        <p:spPr>
          <a:xfrm>
            <a:off x="341586" y="0"/>
            <a:ext cx="8460827" cy="6857999"/>
          </a:xfrm>
          <a:prstGeom prst="rect">
            <a:avLst/>
          </a:prstGeom>
          <a:noFill/>
          <a:ln>
            <a:noFill/>
          </a:ln>
        </p:spPr>
      </p:pic>
      <p:sp>
        <p:nvSpPr>
          <p:cNvPr id="129" name="Shape 129"/>
          <p:cNvSpPr txBox="1"/>
          <p:nvPr/>
        </p:nvSpPr>
        <p:spPr>
          <a:xfrm>
            <a:off x="168875" y="363675"/>
            <a:ext cx="2454900" cy="1064999"/>
          </a:xfrm>
          <a:prstGeom prst="rect">
            <a:avLst/>
          </a:prstGeom>
          <a:noFill/>
          <a:ln>
            <a:noFill/>
          </a:ln>
        </p:spPr>
        <p:txBody>
          <a:bodyPr lIns="91425" tIns="91425" rIns="91425" bIns="91425" anchor="t" anchorCtr="0">
            <a:noAutofit/>
          </a:bodyPr>
          <a:lstStyle/>
          <a:p>
            <a:pPr lvl="0" rtl="0">
              <a:spcBef>
                <a:spcPts val="0"/>
              </a:spcBef>
              <a:buNone/>
            </a:pPr>
            <a:r>
              <a:rPr lang="en" sz="4800">
                <a:solidFill>
                  <a:srgbClr val="FF0000"/>
                </a:solidFill>
              </a:rPr>
              <a:t>Algebra</a:t>
            </a:r>
          </a:p>
        </p:txBody>
      </p:sp>
      <p:sp>
        <p:nvSpPr>
          <p:cNvPr id="130" name="Shape 130"/>
          <p:cNvSpPr txBox="1"/>
          <p:nvPr/>
        </p:nvSpPr>
        <p:spPr>
          <a:xfrm>
            <a:off x="7407875" y="439875"/>
            <a:ext cx="1240799" cy="1064999"/>
          </a:xfrm>
          <a:prstGeom prst="rect">
            <a:avLst/>
          </a:prstGeom>
          <a:noFill/>
          <a:ln>
            <a:noFill/>
          </a:ln>
        </p:spPr>
        <p:txBody>
          <a:bodyPr lIns="91425" tIns="91425" rIns="91425" bIns="91425" anchor="t" anchorCtr="0">
            <a:noAutofit/>
          </a:bodyPr>
          <a:lstStyle/>
          <a:p>
            <a:pPr lvl="0" rtl="0">
              <a:spcBef>
                <a:spcPts val="0"/>
              </a:spcBef>
              <a:buNone/>
            </a:pPr>
            <a:r>
              <a:rPr lang="en" sz="4800">
                <a:solidFill>
                  <a:srgbClr val="FF0000"/>
                </a:solidFill>
              </a:rPr>
              <a:t>Trig</a:t>
            </a:r>
          </a:p>
        </p:txBody>
      </p:sp>
      <p:sp>
        <p:nvSpPr>
          <p:cNvPr id="131" name="Shape 131"/>
          <p:cNvSpPr txBox="1"/>
          <p:nvPr/>
        </p:nvSpPr>
        <p:spPr>
          <a:xfrm>
            <a:off x="4778075" y="6230225"/>
            <a:ext cx="4390200" cy="454500"/>
          </a:xfrm>
          <a:prstGeom prst="rect">
            <a:avLst/>
          </a:prstGeom>
          <a:noFill/>
          <a:ln>
            <a:noFill/>
          </a:ln>
        </p:spPr>
        <p:txBody>
          <a:bodyPr lIns="91425" tIns="91425" rIns="91425" bIns="91425" anchor="t" anchorCtr="0">
            <a:noAutofit/>
          </a:bodyPr>
          <a:lstStyle/>
          <a:p>
            <a:pPr lvl="0" rtl="0">
              <a:spcBef>
                <a:spcPts val="0"/>
              </a:spcBef>
              <a:buNone/>
            </a:pPr>
            <a:r>
              <a:rPr lang="en" u="sng">
                <a:solidFill>
                  <a:schemeClr val="hlink"/>
                </a:solidFill>
                <a:hlinkClick r:id="rId4"/>
              </a:rPr>
              <a:t>https://www.desmos.com/calculator/4nb4qfbdxk</a:t>
            </a:r>
          </a:p>
        </p:txBody>
      </p:sp>
      <p:pic>
        <p:nvPicPr>
          <p:cNvPr id="132" name="Shape 132" descr="p17b971grj12of1chpv01g441dbj9-thumb.jpg"/>
          <p:cNvPicPr preferRelativeResize="0"/>
          <p:nvPr/>
        </p:nvPicPr>
        <p:blipFill>
          <a:blip r:embed="rId5">
            <a:alphaModFix/>
          </a:blip>
          <a:stretch>
            <a:fillRect/>
          </a:stretch>
        </p:blipFill>
        <p:spPr>
          <a:xfrm>
            <a:off x="1597600" y="1272875"/>
            <a:ext cx="5867950" cy="3467974"/>
          </a:xfrm>
          <a:prstGeom prst="rect">
            <a:avLst/>
          </a:prstGeom>
          <a:noFill/>
          <a:ln>
            <a:noFill/>
          </a:ln>
        </p:spPr>
      </p:pic>
      <p:sp>
        <p:nvSpPr>
          <p:cNvPr id="133" name="Shape 133"/>
          <p:cNvSpPr txBox="1"/>
          <p:nvPr/>
        </p:nvSpPr>
        <p:spPr>
          <a:xfrm>
            <a:off x="2769175" y="2975275"/>
            <a:ext cx="4074599" cy="3000000"/>
          </a:xfrm>
          <a:prstGeom prst="rect">
            <a:avLst/>
          </a:prstGeom>
          <a:noFill/>
          <a:ln>
            <a:noFill/>
          </a:ln>
        </p:spPr>
        <p:txBody>
          <a:bodyPr lIns="91425" tIns="91425" rIns="91425" bIns="91425" anchor="ctr" anchorCtr="0">
            <a:noAutofit/>
          </a:bodyPr>
          <a:lstStyle/>
          <a:p>
            <a:pPr lvl="0" rtl="0">
              <a:spcBef>
                <a:spcPts val="0"/>
              </a:spcBef>
              <a:buNone/>
            </a:pPr>
            <a:r>
              <a:rPr lang="en" sz="4800">
                <a:solidFill>
                  <a:srgbClr val="FF0000"/>
                </a:solidFill>
              </a:rPr>
              <a:t>Why cross? Will I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descr="Screen Shot 2015-02-22 at 9.13.02 PM.png"/>
          <p:cNvPicPr preferRelativeResize="0"/>
          <p:nvPr/>
        </p:nvPicPr>
        <p:blipFill>
          <a:blip r:embed="rId3">
            <a:alphaModFix/>
          </a:blip>
          <a:stretch>
            <a:fillRect/>
          </a:stretch>
        </p:blipFill>
        <p:spPr>
          <a:xfrm>
            <a:off x="341586" y="0"/>
            <a:ext cx="8460827" cy="6857999"/>
          </a:xfrm>
          <a:prstGeom prst="rect">
            <a:avLst/>
          </a:prstGeom>
          <a:noFill/>
          <a:ln>
            <a:noFill/>
          </a:ln>
        </p:spPr>
      </p:pic>
      <p:sp>
        <p:nvSpPr>
          <p:cNvPr id="139" name="Shape 139"/>
          <p:cNvSpPr txBox="1"/>
          <p:nvPr/>
        </p:nvSpPr>
        <p:spPr>
          <a:xfrm>
            <a:off x="168875" y="363675"/>
            <a:ext cx="2454900" cy="1064999"/>
          </a:xfrm>
          <a:prstGeom prst="rect">
            <a:avLst/>
          </a:prstGeom>
          <a:noFill/>
          <a:ln>
            <a:noFill/>
          </a:ln>
        </p:spPr>
        <p:txBody>
          <a:bodyPr lIns="91425" tIns="91425" rIns="91425" bIns="91425" anchor="t" anchorCtr="0">
            <a:noAutofit/>
          </a:bodyPr>
          <a:lstStyle/>
          <a:p>
            <a:pPr lvl="0" rtl="0">
              <a:spcBef>
                <a:spcPts val="0"/>
              </a:spcBef>
              <a:buNone/>
            </a:pPr>
            <a:r>
              <a:rPr lang="en" sz="4800">
                <a:solidFill>
                  <a:srgbClr val="FF0000"/>
                </a:solidFill>
              </a:rPr>
              <a:t>Linear</a:t>
            </a:r>
          </a:p>
        </p:txBody>
      </p:sp>
      <p:sp>
        <p:nvSpPr>
          <p:cNvPr id="140" name="Shape 140"/>
          <p:cNvSpPr txBox="1"/>
          <p:nvPr/>
        </p:nvSpPr>
        <p:spPr>
          <a:xfrm>
            <a:off x="5946200" y="439875"/>
            <a:ext cx="3205500" cy="1064999"/>
          </a:xfrm>
          <a:prstGeom prst="rect">
            <a:avLst/>
          </a:prstGeom>
          <a:noFill/>
          <a:ln>
            <a:noFill/>
          </a:ln>
        </p:spPr>
        <p:txBody>
          <a:bodyPr lIns="91425" tIns="91425" rIns="91425" bIns="91425" anchor="t" anchorCtr="0">
            <a:noAutofit/>
          </a:bodyPr>
          <a:lstStyle/>
          <a:p>
            <a:pPr lvl="0" rtl="0">
              <a:spcBef>
                <a:spcPts val="0"/>
              </a:spcBef>
              <a:buNone/>
            </a:pPr>
            <a:r>
              <a:rPr lang="en" sz="4800">
                <a:solidFill>
                  <a:srgbClr val="FF0000"/>
                </a:solidFill>
              </a:rPr>
              <a:t>Quadratics</a:t>
            </a:r>
          </a:p>
        </p:txBody>
      </p:sp>
      <p:sp>
        <p:nvSpPr>
          <p:cNvPr id="141" name="Shape 141"/>
          <p:cNvSpPr txBox="1"/>
          <p:nvPr/>
        </p:nvSpPr>
        <p:spPr>
          <a:xfrm>
            <a:off x="4778075" y="6230225"/>
            <a:ext cx="4390200" cy="454500"/>
          </a:xfrm>
          <a:prstGeom prst="rect">
            <a:avLst/>
          </a:prstGeom>
          <a:noFill/>
          <a:ln>
            <a:noFill/>
          </a:ln>
        </p:spPr>
        <p:txBody>
          <a:bodyPr lIns="91425" tIns="91425" rIns="91425" bIns="91425" anchor="t" anchorCtr="0">
            <a:noAutofit/>
          </a:bodyPr>
          <a:lstStyle/>
          <a:p>
            <a:pPr lvl="0" rtl="0">
              <a:spcBef>
                <a:spcPts val="0"/>
              </a:spcBef>
              <a:buNone/>
            </a:pPr>
            <a:r>
              <a:rPr lang="en" u="sng">
                <a:solidFill>
                  <a:schemeClr val="hlink"/>
                </a:solidFill>
                <a:hlinkClick r:id="rId4"/>
              </a:rPr>
              <a:t>https://www.desmos.com/calculator/4nb4qfbdxk</a:t>
            </a:r>
          </a:p>
        </p:txBody>
      </p:sp>
      <p:pic>
        <p:nvPicPr>
          <p:cNvPr id="142" name="Shape 142" descr="p17b971grj12of1chpv01g441dbj9-thumb.jpg"/>
          <p:cNvPicPr preferRelativeResize="0"/>
          <p:nvPr/>
        </p:nvPicPr>
        <p:blipFill>
          <a:blip r:embed="rId5">
            <a:alphaModFix/>
          </a:blip>
          <a:stretch>
            <a:fillRect/>
          </a:stretch>
        </p:blipFill>
        <p:spPr>
          <a:xfrm>
            <a:off x="1597600" y="1272875"/>
            <a:ext cx="5867950" cy="3467974"/>
          </a:xfrm>
          <a:prstGeom prst="rect">
            <a:avLst/>
          </a:prstGeom>
          <a:noFill/>
          <a:ln>
            <a:noFill/>
          </a:ln>
        </p:spPr>
      </p:pic>
      <p:sp>
        <p:nvSpPr>
          <p:cNvPr id="143" name="Shape 143"/>
          <p:cNvSpPr txBox="1"/>
          <p:nvPr/>
        </p:nvSpPr>
        <p:spPr>
          <a:xfrm>
            <a:off x="3028950" y="3486150"/>
            <a:ext cx="3458399" cy="1486799"/>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0000"/>
                </a:solidFill>
              </a:rPr>
              <a:t>Deja vu?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10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Shape 148" descr="p17b971grj12of1chpv01g441dbj9-thumb.jpg"/>
          <p:cNvPicPr preferRelativeResize="0"/>
          <p:nvPr/>
        </p:nvPicPr>
        <p:blipFill>
          <a:blip r:embed="rId3">
            <a:alphaModFix/>
          </a:blip>
          <a:stretch>
            <a:fillRect/>
          </a:stretch>
        </p:blipFill>
        <p:spPr>
          <a:xfrm>
            <a:off x="966962" y="1384600"/>
            <a:ext cx="7210075" cy="4390149"/>
          </a:xfrm>
          <a:prstGeom prst="rect">
            <a:avLst/>
          </a:prstGeom>
          <a:noFill/>
          <a:ln>
            <a:noFill/>
          </a:ln>
        </p:spPr>
      </p:pic>
      <p:sp>
        <p:nvSpPr>
          <p:cNvPr id="149" name="Shape 149"/>
          <p:cNvSpPr txBox="1"/>
          <p:nvPr/>
        </p:nvSpPr>
        <p:spPr>
          <a:xfrm>
            <a:off x="695400" y="194825"/>
            <a:ext cx="7753199" cy="1879199"/>
          </a:xfrm>
          <a:prstGeom prst="rect">
            <a:avLst/>
          </a:prstGeom>
          <a:noFill/>
          <a:ln>
            <a:noFill/>
          </a:ln>
        </p:spPr>
        <p:txBody>
          <a:bodyPr lIns="91425" tIns="91425" rIns="91425" bIns="91425" anchor="ctr" anchorCtr="0">
            <a:noAutofit/>
          </a:bodyPr>
          <a:lstStyle/>
          <a:p>
            <a:pPr lvl="0" rtl="0">
              <a:spcBef>
                <a:spcPts val="0"/>
              </a:spcBef>
              <a:buNone/>
            </a:pPr>
            <a:r>
              <a:rPr lang="en" sz="4800">
                <a:solidFill>
                  <a:srgbClr val="FF0000"/>
                </a:solidFill>
              </a:rPr>
              <a:t>Before we cross the bridge from Algebra to trig....</a:t>
            </a:r>
          </a:p>
        </p:txBody>
      </p:sp>
      <p:sp>
        <p:nvSpPr>
          <p:cNvPr id="150" name="Shape 150"/>
          <p:cNvSpPr txBox="1"/>
          <p:nvPr/>
        </p:nvSpPr>
        <p:spPr>
          <a:xfrm>
            <a:off x="878900" y="4809250"/>
            <a:ext cx="7342200" cy="1324799"/>
          </a:xfrm>
          <a:prstGeom prst="rect">
            <a:avLst/>
          </a:prstGeom>
          <a:noFill/>
          <a:ln>
            <a:noFill/>
          </a:ln>
        </p:spPr>
        <p:txBody>
          <a:bodyPr lIns="91425" tIns="91425" rIns="91425" bIns="91425" anchor="ctr" anchorCtr="0">
            <a:noAutofit/>
          </a:bodyPr>
          <a:lstStyle/>
          <a:p>
            <a:pPr lvl="0" rtl="0">
              <a:spcBef>
                <a:spcPts val="0"/>
              </a:spcBef>
              <a:buNone/>
            </a:pPr>
            <a:r>
              <a:rPr lang="en" sz="4800">
                <a:solidFill>
                  <a:srgbClr val="FF0000"/>
                </a:solidFill>
              </a:rPr>
              <a:t>let’s do trig, Algebra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10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descr="line.gif"/>
          <p:cNvPicPr preferRelativeResize="0"/>
          <p:nvPr/>
        </p:nvPicPr>
        <p:blipFill>
          <a:blip r:embed="rId3">
            <a:alphaModFix/>
          </a:blip>
          <a:stretch>
            <a:fillRect/>
          </a:stretch>
        </p:blipFill>
        <p:spPr>
          <a:xfrm>
            <a:off x="521300" y="1409925"/>
            <a:ext cx="8298000" cy="4266124"/>
          </a:xfrm>
          <a:prstGeom prst="rect">
            <a:avLst/>
          </a:prstGeom>
          <a:noFill/>
          <a:ln>
            <a:noFill/>
          </a:ln>
        </p:spPr>
      </p:pic>
      <p:sp>
        <p:nvSpPr>
          <p:cNvPr id="156" name="Shape 156"/>
          <p:cNvSpPr txBox="1"/>
          <p:nvPr/>
        </p:nvSpPr>
        <p:spPr>
          <a:xfrm>
            <a:off x="0" y="0"/>
            <a:ext cx="9144000" cy="11690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What is the equation of the red graph?</a:t>
            </a:r>
          </a:p>
        </p:txBody>
      </p:sp>
      <p:sp>
        <p:nvSpPr>
          <p:cNvPr id="157" name="Shape 157"/>
          <p:cNvSpPr txBox="1"/>
          <p:nvPr/>
        </p:nvSpPr>
        <p:spPr>
          <a:xfrm>
            <a:off x="0" y="5633100"/>
            <a:ext cx="9053099" cy="11690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What would be a coordinate not seen?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descr="Screen Shot 2015-02-22 at 9.45.17 PM.png"/>
          <p:cNvPicPr preferRelativeResize="0"/>
          <p:nvPr/>
        </p:nvPicPr>
        <p:blipFill>
          <a:blip r:embed="rId3">
            <a:alphaModFix/>
          </a:blip>
          <a:stretch>
            <a:fillRect/>
          </a:stretch>
        </p:blipFill>
        <p:spPr>
          <a:xfrm>
            <a:off x="1577926" y="0"/>
            <a:ext cx="7512148" cy="6858000"/>
          </a:xfrm>
          <a:prstGeom prst="rect">
            <a:avLst/>
          </a:prstGeom>
          <a:noFill/>
          <a:ln>
            <a:noFill/>
          </a:ln>
        </p:spPr>
      </p:pic>
      <p:sp>
        <p:nvSpPr>
          <p:cNvPr id="163" name="Shape 163"/>
          <p:cNvSpPr txBox="1"/>
          <p:nvPr/>
        </p:nvSpPr>
        <p:spPr>
          <a:xfrm>
            <a:off x="-76200" y="-76200"/>
            <a:ext cx="7023299" cy="3195299"/>
          </a:xfrm>
          <a:prstGeom prst="rect">
            <a:avLst/>
          </a:prstGeom>
          <a:noFill/>
          <a:ln>
            <a:noFill/>
          </a:ln>
        </p:spPr>
        <p:txBody>
          <a:bodyPr lIns="91425" tIns="91425" rIns="91425" bIns="91425" anchor="ctr" anchorCtr="0">
            <a:noAutofit/>
          </a:bodyPr>
          <a:lstStyle/>
          <a:p>
            <a:pPr lvl="0" rtl="0">
              <a:spcBef>
                <a:spcPts val="0"/>
              </a:spcBef>
              <a:buNone/>
            </a:pPr>
            <a:r>
              <a:rPr lang="en" sz="5500">
                <a:solidFill>
                  <a:srgbClr val="FF0000"/>
                </a:solidFill>
              </a:rPr>
              <a:t>Find four coordinates that have the same distance to the origin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descr="Screen Shot 2015-02-22 at 9.51.09 PM.png"/>
          <p:cNvPicPr preferRelativeResize="0"/>
          <p:nvPr/>
        </p:nvPicPr>
        <p:blipFill>
          <a:blip r:embed="rId3">
            <a:alphaModFix/>
          </a:blip>
          <a:stretch>
            <a:fillRect/>
          </a:stretch>
        </p:blipFill>
        <p:spPr>
          <a:xfrm>
            <a:off x="698710" y="0"/>
            <a:ext cx="7746576" cy="6857999"/>
          </a:xfrm>
          <a:prstGeom prst="rect">
            <a:avLst/>
          </a:prstGeom>
          <a:noFill/>
          <a:ln>
            <a:noFill/>
          </a:ln>
        </p:spPr>
      </p:pic>
      <p:sp>
        <p:nvSpPr>
          <p:cNvPr id="169" name="Shape 169"/>
          <p:cNvSpPr txBox="1"/>
          <p:nvPr/>
        </p:nvSpPr>
        <p:spPr>
          <a:xfrm>
            <a:off x="1384500" y="-3475"/>
            <a:ext cx="6213900" cy="1211400"/>
          </a:xfrm>
          <a:prstGeom prst="rect">
            <a:avLst/>
          </a:prstGeom>
          <a:solidFill>
            <a:srgbClr val="FFFFFF"/>
          </a:solidFill>
          <a:ln>
            <a:noFill/>
          </a:ln>
        </p:spPr>
        <p:txBody>
          <a:bodyPr lIns="91425" tIns="91425" rIns="91425" bIns="91425" anchor="ctr" anchorCtr="0">
            <a:noAutofit/>
          </a:bodyPr>
          <a:lstStyle/>
          <a:p>
            <a:pPr lvl="0" algn="l" rtl="0">
              <a:spcBef>
                <a:spcPts val="0"/>
              </a:spcBef>
              <a:buNone/>
            </a:pPr>
            <a:r>
              <a:rPr lang="en" sz="4000">
                <a:solidFill>
                  <a:srgbClr val="FF0000"/>
                </a:solidFill>
              </a:rPr>
              <a:t>Why is the three negative?</a:t>
            </a:r>
          </a:p>
        </p:txBody>
      </p:sp>
      <p:sp>
        <p:nvSpPr>
          <p:cNvPr id="170" name="Shape 170"/>
          <p:cNvSpPr/>
          <p:nvPr/>
        </p:nvSpPr>
        <p:spPr>
          <a:xfrm rot="-5400000">
            <a:off x="653391" y="842991"/>
            <a:ext cx="1150500" cy="311700"/>
          </a:xfrm>
          <a:prstGeom prst="leftArrow">
            <a:avLst>
              <a:gd name="adj1" fmla="val 50000"/>
              <a:gd name="adj2" fmla="val 50000"/>
            </a:avLst>
          </a:prstGeom>
          <a:solidFill>
            <a:srgbClr val="FF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1" name="Shape 171"/>
          <p:cNvSpPr txBox="1"/>
          <p:nvPr/>
        </p:nvSpPr>
        <p:spPr>
          <a:xfrm>
            <a:off x="2202875" y="5491600"/>
            <a:ext cx="5922900" cy="863099"/>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4000">
                <a:solidFill>
                  <a:srgbClr val="FF0000"/>
                </a:solidFill>
              </a:rPr>
              <a:t>Why is the one negative?</a:t>
            </a:r>
          </a:p>
        </p:txBody>
      </p:sp>
      <p:sp>
        <p:nvSpPr>
          <p:cNvPr id="172" name="Shape 172"/>
          <p:cNvSpPr/>
          <p:nvPr/>
        </p:nvSpPr>
        <p:spPr>
          <a:xfrm rot="5400000">
            <a:off x="7325367" y="4807791"/>
            <a:ext cx="1150500" cy="311700"/>
          </a:xfrm>
          <a:prstGeom prst="leftArrow">
            <a:avLst>
              <a:gd name="adj1" fmla="val 50000"/>
              <a:gd name="adj2" fmla="val 50000"/>
            </a:avLst>
          </a:prstGeom>
          <a:solidFill>
            <a:srgbClr val="FF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10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fade">
                                      <p:cBhvr>
                                        <p:cTn id="15" dur="1000"/>
                                        <p:tgtEl>
                                          <p:spTgt spid="171"/>
                                        </p:tgtEl>
                                      </p:cBhvr>
                                    </p:animEffect>
                                  </p:childTnLst>
                                </p:cTn>
                              </p:par>
                              <p:par>
                                <p:cTn id="16" presetID="10" presetClass="entr" presetSubtype="0" fill="hold" nodeType="withEffect">
                                  <p:stCondLst>
                                    <p:cond delay="0"/>
                                  </p:stCondLst>
                                  <p:childTnLst>
                                    <p:set>
                                      <p:cBhvr>
                                        <p:cTn id="17" dur="1" fill="hold">
                                          <p:stCondLst>
                                            <p:cond delay="0"/>
                                          </p:stCondLst>
                                        </p:cTn>
                                        <p:tgtEl>
                                          <p:spTgt spid="172"/>
                                        </p:tgtEl>
                                        <p:attrNameLst>
                                          <p:attrName>style.visibility</p:attrName>
                                        </p:attrNameLst>
                                      </p:cBhvr>
                                      <p:to>
                                        <p:strVal val="visible"/>
                                      </p:to>
                                    </p:set>
                                    <p:animEffect transition="in" filter="fade">
                                      <p:cBhvr>
                                        <p:cTn id="18"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descr="Screen Shot 2015-02-22 at 9.53.44 PM.png"/>
          <p:cNvPicPr preferRelativeResize="0"/>
          <p:nvPr/>
        </p:nvPicPr>
        <p:blipFill>
          <a:blip r:embed="rId3">
            <a:alphaModFix/>
          </a:blip>
          <a:stretch>
            <a:fillRect/>
          </a:stretch>
        </p:blipFill>
        <p:spPr>
          <a:xfrm>
            <a:off x="841375" y="0"/>
            <a:ext cx="7461251" cy="6858001"/>
          </a:xfrm>
          <a:prstGeom prst="rect">
            <a:avLst/>
          </a:prstGeom>
          <a:noFill/>
          <a:ln>
            <a:noFill/>
          </a:ln>
        </p:spPr>
      </p:pic>
      <p:sp>
        <p:nvSpPr>
          <p:cNvPr id="178" name="Shape 178"/>
          <p:cNvSpPr txBox="1"/>
          <p:nvPr/>
        </p:nvSpPr>
        <p:spPr>
          <a:xfrm>
            <a:off x="1951775" y="1111825"/>
            <a:ext cx="5048400" cy="18356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Why do all of these points have the same distance to (0,0)?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Shape 44" descr="walk-on-egg-shells.jpg"/>
          <p:cNvPicPr preferRelativeResize="0"/>
          <p:nvPr/>
        </p:nvPicPr>
        <p:blipFill>
          <a:blip r:embed="rId3">
            <a:alphaModFix/>
          </a:blip>
          <a:stretch>
            <a:fillRect/>
          </a:stretch>
        </p:blipFill>
        <p:spPr>
          <a:xfrm>
            <a:off x="0" y="833738"/>
            <a:ext cx="9079175" cy="6024261"/>
          </a:xfrm>
          <a:prstGeom prst="rect">
            <a:avLst/>
          </a:prstGeom>
          <a:noFill/>
          <a:ln>
            <a:noFill/>
          </a:ln>
        </p:spPr>
      </p:pic>
      <p:sp>
        <p:nvSpPr>
          <p:cNvPr id="45" name="Shape 45"/>
          <p:cNvSpPr txBox="1"/>
          <p:nvPr/>
        </p:nvSpPr>
        <p:spPr>
          <a:xfrm>
            <a:off x="52375" y="0"/>
            <a:ext cx="8780100" cy="1143000"/>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0000"/>
                </a:solidFill>
              </a:rPr>
              <a:t>Warning: Tricks can be touchy.</a:t>
            </a:r>
          </a:p>
        </p:txBody>
      </p:sp>
      <p:sp>
        <p:nvSpPr>
          <p:cNvPr id="46" name="Shape 46"/>
          <p:cNvSpPr txBox="1"/>
          <p:nvPr/>
        </p:nvSpPr>
        <p:spPr>
          <a:xfrm>
            <a:off x="4815875" y="6428600"/>
            <a:ext cx="4325700" cy="350100"/>
          </a:xfrm>
          <a:prstGeom prst="rect">
            <a:avLst/>
          </a:prstGeom>
          <a:noFill/>
          <a:ln>
            <a:noFill/>
          </a:ln>
        </p:spPr>
        <p:txBody>
          <a:bodyPr lIns="91425" tIns="91425" rIns="91425" bIns="91425" anchor="ctr" anchorCtr="0">
            <a:noAutofit/>
          </a:bodyPr>
          <a:lstStyle/>
          <a:p>
            <a:pPr lvl="0" rtl="0">
              <a:spcBef>
                <a:spcPts val="0"/>
              </a:spcBef>
              <a:buNone/>
            </a:pPr>
            <a:r>
              <a:rPr lang="en" u="sng">
                <a:solidFill>
                  <a:schemeClr val="hlink"/>
                </a:solidFill>
                <a:hlinkClick r:id="rId4"/>
              </a:rPr>
              <a:t>http://investingcaffeine.com/tag/walk-on-egg-shells/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descr="Screen Shot 2015-02-22 at 9.56.41 PM.png"/>
          <p:cNvPicPr preferRelativeResize="0"/>
          <p:nvPr/>
        </p:nvPicPr>
        <p:blipFill>
          <a:blip r:embed="rId3">
            <a:alphaModFix/>
          </a:blip>
          <a:stretch>
            <a:fillRect/>
          </a:stretch>
        </p:blipFill>
        <p:spPr>
          <a:xfrm>
            <a:off x="743659" y="0"/>
            <a:ext cx="7656681" cy="6858001"/>
          </a:xfrm>
          <a:prstGeom prst="rect">
            <a:avLst/>
          </a:prstGeom>
          <a:noFill/>
          <a:ln>
            <a:noFill/>
          </a:ln>
        </p:spPr>
      </p:pic>
      <p:sp>
        <p:nvSpPr>
          <p:cNvPr id="184" name="Shape 184"/>
          <p:cNvSpPr txBox="1"/>
          <p:nvPr/>
        </p:nvSpPr>
        <p:spPr>
          <a:xfrm>
            <a:off x="2104175" y="1645225"/>
            <a:ext cx="5048400" cy="11690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Do students know the equation of a circle?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descr="circle_line.gif"/>
          <p:cNvPicPr preferRelativeResize="0"/>
          <p:nvPr/>
        </p:nvPicPr>
        <p:blipFill>
          <a:blip r:embed="rId3">
            <a:alphaModFix/>
          </a:blip>
          <a:stretch>
            <a:fillRect/>
          </a:stretch>
        </p:blipFill>
        <p:spPr>
          <a:xfrm>
            <a:off x="880450" y="859850"/>
            <a:ext cx="7328374" cy="6007825"/>
          </a:xfrm>
          <a:prstGeom prst="rect">
            <a:avLst/>
          </a:prstGeom>
          <a:noFill/>
          <a:ln>
            <a:noFill/>
          </a:ln>
        </p:spPr>
      </p:pic>
      <p:sp>
        <p:nvSpPr>
          <p:cNvPr id="190" name="Shape 190"/>
          <p:cNvSpPr txBox="1"/>
          <p:nvPr/>
        </p:nvSpPr>
        <p:spPr>
          <a:xfrm>
            <a:off x="0" y="-76200"/>
            <a:ext cx="9144000" cy="9221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Can you find the intersection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Shape 195" descr="Screen Shot 2015-02-22 at 10.09.23 PM.png"/>
          <p:cNvPicPr preferRelativeResize="0"/>
          <p:nvPr/>
        </p:nvPicPr>
        <p:blipFill>
          <a:blip r:embed="rId3">
            <a:alphaModFix/>
          </a:blip>
          <a:stretch>
            <a:fillRect/>
          </a:stretch>
        </p:blipFill>
        <p:spPr>
          <a:xfrm>
            <a:off x="1053235" y="0"/>
            <a:ext cx="7037528" cy="6857999"/>
          </a:xfrm>
          <a:prstGeom prst="rect">
            <a:avLst/>
          </a:prstGeom>
          <a:noFill/>
          <a:ln>
            <a:noFill/>
          </a:ln>
        </p:spPr>
      </p:pic>
      <p:sp>
        <p:nvSpPr>
          <p:cNvPr id="196" name="Shape 196"/>
          <p:cNvSpPr txBox="1"/>
          <p:nvPr/>
        </p:nvSpPr>
        <p:spPr>
          <a:xfrm rot="-1490131">
            <a:off x="2057522" y="2819414"/>
            <a:ext cx="4831973" cy="805074"/>
          </a:xfrm>
          <a:prstGeom prst="rect">
            <a:avLst/>
          </a:prstGeom>
          <a:noFill/>
          <a:ln>
            <a:noFill/>
          </a:ln>
        </p:spPr>
        <p:txBody>
          <a:bodyPr lIns="91425" tIns="91425" rIns="91425" bIns="91425" anchor="ctr" anchorCtr="0">
            <a:noAutofit/>
          </a:bodyPr>
          <a:lstStyle/>
          <a:p>
            <a:pPr lvl="0" algn="ctr" rtl="0">
              <a:spcBef>
                <a:spcPts val="0"/>
              </a:spcBef>
              <a:buNone/>
            </a:pPr>
            <a:r>
              <a:rPr lang="en" sz="4000" i="1">
                <a:solidFill>
                  <a:srgbClr val="FF0000"/>
                </a:solidFill>
              </a:rPr>
              <a:t>y </a:t>
            </a:r>
            <a:r>
              <a:rPr lang="en" sz="4000">
                <a:solidFill>
                  <a:srgbClr val="FF0000"/>
                </a:solidFill>
              </a:rPr>
              <a:t>= ½ </a:t>
            </a:r>
            <a:r>
              <a:rPr lang="en" sz="4000" i="1">
                <a:solidFill>
                  <a:srgbClr val="FF0000"/>
                </a:solidFill>
              </a:rPr>
              <a:t>x</a:t>
            </a:r>
          </a:p>
        </p:txBody>
      </p:sp>
      <p:sp>
        <p:nvSpPr>
          <p:cNvPr id="197" name="Shape 197"/>
          <p:cNvSpPr txBox="1"/>
          <p:nvPr/>
        </p:nvSpPr>
        <p:spPr>
          <a:xfrm>
            <a:off x="6444950" y="990600"/>
            <a:ext cx="1507800" cy="12728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Shape 202" descr="Screen Shot 2015-02-22 at 10.29.29 PM.png"/>
          <p:cNvPicPr preferRelativeResize="0"/>
          <p:nvPr/>
        </p:nvPicPr>
        <p:blipFill>
          <a:blip r:embed="rId3">
            <a:alphaModFix/>
          </a:blip>
          <a:stretch>
            <a:fillRect/>
          </a:stretch>
        </p:blipFill>
        <p:spPr>
          <a:xfrm>
            <a:off x="1362587" y="883225"/>
            <a:ext cx="6418825" cy="6351449"/>
          </a:xfrm>
          <a:prstGeom prst="rect">
            <a:avLst/>
          </a:prstGeom>
          <a:noFill/>
          <a:ln>
            <a:noFill/>
          </a:ln>
        </p:spPr>
      </p:pic>
      <p:sp>
        <p:nvSpPr>
          <p:cNvPr id="203" name="Shape 203"/>
          <p:cNvSpPr txBox="1"/>
          <p:nvPr/>
        </p:nvSpPr>
        <p:spPr>
          <a:xfrm>
            <a:off x="0" y="7620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System of Equations: Unit Circle &amp; y=mx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Shape 208" descr="Screen Shot 2015-02-22 at 10.29.29 PM.png"/>
          <p:cNvPicPr preferRelativeResize="0"/>
          <p:nvPr/>
        </p:nvPicPr>
        <p:blipFill>
          <a:blip r:embed="rId3">
            <a:alphaModFix/>
          </a:blip>
          <a:stretch>
            <a:fillRect/>
          </a:stretch>
        </p:blipFill>
        <p:spPr>
          <a:xfrm>
            <a:off x="1143100" y="718700"/>
            <a:ext cx="6589475" cy="6520300"/>
          </a:xfrm>
          <a:prstGeom prst="rect">
            <a:avLst/>
          </a:prstGeom>
          <a:noFill/>
          <a:ln>
            <a:noFill/>
          </a:ln>
        </p:spPr>
      </p:pic>
      <p:sp>
        <p:nvSpPr>
          <p:cNvPr id="209" name="Shape 209"/>
          <p:cNvSpPr txBox="1"/>
          <p:nvPr/>
        </p:nvSpPr>
        <p:spPr>
          <a:xfrm>
            <a:off x="0" y="-76200"/>
            <a:ext cx="9144000" cy="9221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Can we find all of the intersections?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descr="x_and_y_positions_around.gif"/>
          <p:cNvPicPr preferRelativeResize="0"/>
          <p:nvPr/>
        </p:nvPicPr>
        <p:blipFill>
          <a:blip r:embed="rId3">
            <a:alphaModFix/>
          </a:blip>
          <a:stretch>
            <a:fillRect/>
          </a:stretch>
        </p:blipFill>
        <p:spPr>
          <a:xfrm>
            <a:off x="1054724" y="1002724"/>
            <a:ext cx="7037199" cy="5769124"/>
          </a:xfrm>
          <a:prstGeom prst="rect">
            <a:avLst/>
          </a:prstGeom>
          <a:noFill/>
          <a:ln>
            <a:noFill/>
          </a:ln>
        </p:spPr>
      </p:pic>
      <p:sp>
        <p:nvSpPr>
          <p:cNvPr id="215" name="Shape 215"/>
          <p:cNvSpPr txBox="1"/>
          <p:nvPr/>
        </p:nvSpPr>
        <p:spPr>
          <a:xfrm>
            <a:off x="0" y="-76200"/>
            <a:ext cx="9144000" cy="9221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What is the green graph? Orange?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Screen Shot 2015-02-22 at 10.28.01 PM.png"/>
          <p:cNvPicPr preferRelativeResize="0"/>
          <p:nvPr/>
        </p:nvPicPr>
        <p:blipFill>
          <a:blip r:embed="rId3">
            <a:alphaModFix/>
          </a:blip>
          <a:stretch>
            <a:fillRect/>
          </a:stretch>
        </p:blipFill>
        <p:spPr>
          <a:xfrm>
            <a:off x="0" y="660588"/>
            <a:ext cx="9144000" cy="6197422"/>
          </a:xfrm>
          <a:prstGeom prst="rect">
            <a:avLst/>
          </a:prstGeom>
          <a:noFill/>
          <a:ln>
            <a:noFill/>
          </a:ln>
        </p:spPr>
      </p:pic>
      <p:sp>
        <p:nvSpPr>
          <p:cNvPr id="221" name="Shape 221"/>
          <p:cNvSpPr/>
          <p:nvPr/>
        </p:nvSpPr>
        <p:spPr>
          <a:xfrm>
            <a:off x="4640400" y="1772050"/>
            <a:ext cx="194700" cy="2064900"/>
          </a:xfrm>
          <a:prstGeom prst="upArrow">
            <a:avLst>
              <a:gd name="adj1" fmla="val 50000"/>
              <a:gd name="adj2" fmla="val 50000"/>
            </a:avLst>
          </a:prstGeom>
          <a:solidFill>
            <a:srgbClr val="F6B26B"/>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2" name="Shape 222"/>
          <p:cNvSpPr/>
          <p:nvPr/>
        </p:nvSpPr>
        <p:spPr>
          <a:xfrm>
            <a:off x="3690500" y="1578950"/>
            <a:ext cx="961199" cy="194700"/>
          </a:xfrm>
          <a:prstGeom prst="rightArrow">
            <a:avLst>
              <a:gd name="adj1" fmla="val 50000"/>
              <a:gd name="adj2" fmla="val 50000"/>
            </a:avLst>
          </a:prstGeom>
          <a:solidFill>
            <a:srgbClr val="93C47D"/>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3" name="Shape 223"/>
          <p:cNvSpPr/>
          <p:nvPr/>
        </p:nvSpPr>
        <p:spPr>
          <a:xfrm rot="-5400000">
            <a:off x="7957700" y="3255349"/>
            <a:ext cx="961199" cy="194700"/>
          </a:xfrm>
          <a:prstGeom prst="rightArrow">
            <a:avLst>
              <a:gd name="adj1" fmla="val 50000"/>
              <a:gd name="adj2" fmla="val 50000"/>
            </a:avLst>
          </a:prstGeom>
          <a:solidFill>
            <a:srgbClr val="93C47D"/>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4" name="Shape 224"/>
          <p:cNvSpPr txBox="1"/>
          <p:nvPr/>
        </p:nvSpPr>
        <p:spPr>
          <a:xfrm>
            <a:off x="0" y="-76200"/>
            <a:ext cx="9144000" cy="9221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Vertical and Horizontal Position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1000"/>
                                        <p:tgtEl>
                                          <p:spTgt spid="222"/>
                                        </p:tgtEl>
                                      </p:cBhvr>
                                    </p:animEffect>
                                  </p:childTnLst>
                                </p:cTn>
                              </p:par>
                              <p:par>
                                <p:cTn id="13" presetID="10" presetClass="entr" presetSubtype="0" fill="hold" nodeType="withEffect">
                                  <p:stCondLst>
                                    <p:cond delay="0"/>
                                  </p:stCondLst>
                                  <p:childTnLst>
                                    <p:set>
                                      <p:cBhvr>
                                        <p:cTn id="14" dur="1" fill="hold">
                                          <p:stCondLst>
                                            <p:cond delay="0"/>
                                          </p:stCondLst>
                                        </p:cTn>
                                        <p:tgtEl>
                                          <p:spTgt spid="223"/>
                                        </p:tgtEl>
                                        <p:attrNameLst>
                                          <p:attrName>style.visibility</p:attrName>
                                        </p:attrNameLst>
                                      </p:cBhvr>
                                      <p:to>
                                        <p:strVal val="visible"/>
                                      </p:to>
                                    </p:set>
                                    <p:animEffect transition="in" filter="fade">
                                      <p:cBhvr>
                                        <p:cTn id="15"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descr="Screen Shot 2015-02-22 at 10.28.01 PM.png"/>
          <p:cNvPicPr preferRelativeResize="0"/>
          <p:nvPr/>
        </p:nvPicPr>
        <p:blipFill>
          <a:blip r:embed="rId3">
            <a:alphaModFix/>
          </a:blip>
          <a:stretch>
            <a:fillRect/>
          </a:stretch>
        </p:blipFill>
        <p:spPr>
          <a:xfrm>
            <a:off x="0" y="660588"/>
            <a:ext cx="9144000" cy="6197422"/>
          </a:xfrm>
          <a:prstGeom prst="rect">
            <a:avLst/>
          </a:prstGeom>
          <a:noFill/>
          <a:ln>
            <a:noFill/>
          </a:ln>
        </p:spPr>
      </p:pic>
      <p:sp>
        <p:nvSpPr>
          <p:cNvPr id="230" name="Shape 230"/>
          <p:cNvSpPr/>
          <p:nvPr/>
        </p:nvSpPr>
        <p:spPr>
          <a:xfrm>
            <a:off x="4640400" y="1772050"/>
            <a:ext cx="194700" cy="2064900"/>
          </a:xfrm>
          <a:prstGeom prst="upArrow">
            <a:avLst>
              <a:gd name="adj1" fmla="val 50000"/>
              <a:gd name="adj2" fmla="val 50000"/>
            </a:avLst>
          </a:prstGeom>
          <a:solidFill>
            <a:srgbClr val="F6B26B"/>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1" name="Shape 231"/>
          <p:cNvSpPr/>
          <p:nvPr/>
        </p:nvSpPr>
        <p:spPr>
          <a:xfrm rot="-5400000">
            <a:off x="7957700" y="3255349"/>
            <a:ext cx="961199" cy="194700"/>
          </a:xfrm>
          <a:prstGeom prst="rightArrow">
            <a:avLst>
              <a:gd name="adj1" fmla="val 50000"/>
              <a:gd name="adj2" fmla="val 50000"/>
            </a:avLst>
          </a:prstGeom>
          <a:solidFill>
            <a:srgbClr val="93C47D"/>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2" name="Shape 232"/>
          <p:cNvSpPr txBox="1"/>
          <p:nvPr/>
        </p:nvSpPr>
        <p:spPr>
          <a:xfrm>
            <a:off x="0" y="-76200"/>
            <a:ext cx="9144000" cy="9221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Graph Orange &amp; Green Simultaneously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par>
                                <p:cTn id="8" presetID="10" presetClass="entr" presetSubtype="0"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Effect transition="in" filter="fade">
                                      <p:cBhvr>
                                        <p:cTn id="10"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descr="Screen Shot 2015-02-22 at 10.34.35 PM.png"/>
          <p:cNvPicPr preferRelativeResize="0"/>
          <p:nvPr/>
        </p:nvPicPr>
        <p:blipFill>
          <a:blip r:embed="rId3">
            <a:alphaModFix/>
          </a:blip>
          <a:stretch>
            <a:fillRect/>
          </a:stretch>
        </p:blipFill>
        <p:spPr>
          <a:xfrm>
            <a:off x="5882125" y="3352200"/>
            <a:ext cx="3261874" cy="1504400"/>
          </a:xfrm>
          <a:prstGeom prst="rect">
            <a:avLst/>
          </a:prstGeom>
          <a:noFill/>
          <a:ln>
            <a:noFill/>
          </a:ln>
        </p:spPr>
      </p:pic>
      <p:pic>
        <p:nvPicPr>
          <p:cNvPr id="238" name="Shape 238" descr="paramet.gif"/>
          <p:cNvPicPr preferRelativeResize="0"/>
          <p:nvPr/>
        </p:nvPicPr>
        <p:blipFill>
          <a:blip r:embed="rId4">
            <a:alphaModFix/>
          </a:blip>
          <a:stretch>
            <a:fillRect/>
          </a:stretch>
        </p:blipFill>
        <p:spPr>
          <a:xfrm>
            <a:off x="0" y="1701550"/>
            <a:ext cx="5723849" cy="5036999"/>
          </a:xfrm>
          <a:prstGeom prst="rect">
            <a:avLst/>
          </a:prstGeom>
          <a:noFill/>
          <a:ln>
            <a:noFill/>
          </a:ln>
        </p:spPr>
      </p:pic>
      <p:sp>
        <p:nvSpPr>
          <p:cNvPr id="239" name="Shape 239"/>
          <p:cNvSpPr txBox="1"/>
          <p:nvPr/>
        </p:nvSpPr>
        <p:spPr>
          <a:xfrm>
            <a:off x="0" y="-76200"/>
            <a:ext cx="9144000" cy="922199"/>
          </a:xfrm>
          <a:prstGeom prst="rect">
            <a:avLst/>
          </a:prstGeom>
          <a:noFill/>
          <a:ln>
            <a:noFill/>
          </a:ln>
        </p:spPr>
        <p:txBody>
          <a:bodyPr lIns="91425" tIns="91425" rIns="91425" bIns="91425" anchor="ctr" anchorCtr="0">
            <a:noAutofit/>
          </a:bodyPr>
          <a:lstStyle/>
          <a:p>
            <a:pPr lvl="0" algn="ctr" rtl="0">
              <a:spcBef>
                <a:spcPts val="0"/>
              </a:spcBef>
              <a:buNone/>
            </a:pPr>
            <a:r>
              <a:rPr lang="en" sz="4000">
                <a:solidFill>
                  <a:srgbClr val="FF0000"/>
                </a:solidFill>
              </a:rPr>
              <a:t>Setting the seed for (cos(</a:t>
            </a:r>
            <a:r>
              <a:rPr lang="en" sz="4000">
                <a:solidFill>
                  <a:srgbClr val="FF0000"/>
                </a:solidFill>
                <a:highlight>
                  <a:srgbClr val="FFFFFF"/>
                </a:highlight>
              </a:rPr>
              <a:t>θ</a:t>
            </a:r>
            <a:r>
              <a:rPr lang="en" sz="4000">
                <a:solidFill>
                  <a:srgbClr val="FF0000"/>
                </a:solidFill>
              </a:rPr>
              <a:t>), sin(</a:t>
            </a:r>
            <a:r>
              <a:rPr lang="en" sz="4000">
                <a:solidFill>
                  <a:srgbClr val="FF0000"/>
                </a:solidFill>
                <a:highlight>
                  <a:srgbClr val="FFFFFF"/>
                </a:highlight>
              </a:rPr>
              <a:t>θ</a:t>
            </a:r>
            <a:r>
              <a:rPr lang="en" sz="4000">
                <a:solidFill>
                  <a:srgbClr val="FF0000"/>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descr="Screen Shot 2015-02-22 at 10.29.29 PM.png"/>
          <p:cNvPicPr preferRelativeResize="0"/>
          <p:nvPr/>
        </p:nvPicPr>
        <p:blipFill>
          <a:blip r:embed="rId3">
            <a:alphaModFix/>
          </a:blip>
          <a:stretch>
            <a:fillRect/>
          </a:stretch>
        </p:blipFill>
        <p:spPr>
          <a:xfrm>
            <a:off x="-290575" y="1268550"/>
            <a:ext cx="4780675" cy="4730475"/>
          </a:xfrm>
          <a:prstGeom prst="rect">
            <a:avLst/>
          </a:prstGeom>
          <a:noFill/>
          <a:ln>
            <a:noFill/>
          </a:ln>
        </p:spPr>
      </p:pic>
      <p:sp>
        <p:nvSpPr>
          <p:cNvPr id="245" name="Shape 245"/>
          <p:cNvSpPr txBox="1"/>
          <p:nvPr/>
        </p:nvSpPr>
        <p:spPr>
          <a:xfrm>
            <a:off x="0" y="7620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What are problems with using slope?</a:t>
            </a:r>
          </a:p>
        </p:txBody>
      </p:sp>
      <p:sp>
        <p:nvSpPr>
          <p:cNvPr id="246" name="Shape 246"/>
          <p:cNvSpPr txBox="1"/>
          <p:nvPr/>
        </p:nvSpPr>
        <p:spPr>
          <a:xfrm>
            <a:off x="4273250" y="1558625"/>
            <a:ext cx="4870800" cy="4436999"/>
          </a:xfrm>
          <a:prstGeom prst="rect">
            <a:avLst/>
          </a:prstGeom>
          <a:noFill/>
          <a:ln>
            <a:noFill/>
          </a:ln>
        </p:spPr>
        <p:txBody>
          <a:bodyPr lIns="91425" tIns="91425" rIns="91425" bIns="91425" anchor="t" anchorCtr="0">
            <a:noAutofit/>
          </a:bodyPr>
          <a:lstStyle/>
          <a:p>
            <a:pPr marL="457200" lvl="0" indent="-419100" rtl="0">
              <a:spcBef>
                <a:spcPts val="0"/>
              </a:spcBef>
              <a:buSzPct val="100000"/>
              <a:buChar char="●"/>
            </a:pPr>
            <a:r>
              <a:rPr lang="en" sz="3000"/>
              <a:t>Which quadrant for a given </a:t>
            </a:r>
            <a:r>
              <a:rPr lang="en" sz="3000" i="1"/>
              <a:t>m</a:t>
            </a:r>
            <a:r>
              <a:rPr lang="en" sz="3000"/>
              <a:t>? </a:t>
            </a:r>
          </a:p>
          <a:p>
            <a:pPr marL="457200" lvl="0" indent="-419100" rtl="0">
              <a:spcBef>
                <a:spcPts val="0"/>
              </a:spcBef>
              <a:buSzPct val="100000"/>
              <a:buChar char="●"/>
            </a:pPr>
            <a:r>
              <a:rPr lang="en" sz="3000"/>
              <a:t>What to do when </a:t>
            </a:r>
            <a:r>
              <a:rPr lang="en" sz="3000" i="1"/>
              <a:t>m</a:t>
            </a:r>
            <a:r>
              <a:rPr lang="en" sz="3000"/>
              <a:t> is undefined?</a:t>
            </a:r>
          </a:p>
          <a:p>
            <a:pPr marL="457200" lvl="0" indent="-419100" rtl="0">
              <a:spcBef>
                <a:spcPts val="0"/>
              </a:spcBef>
              <a:buSzPct val="100000"/>
              <a:buChar char="●"/>
            </a:pPr>
            <a:r>
              <a:rPr lang="en" sz="3000"/>
              <a:t>Need large </a:t>
            </a:r>
            <a:r>
              <a:rPr lang="en" sz="3000" i="1"/>
              <a:t>m</a:t>
            </a:r>
            <a:r>
              <a:rPr lang="en" sz="3000"/>
              <a:t> values as you get closer to the top of the circle.</a:t>
            </a:r>
          </a:p>
          <a:p>
            <a:pPr lvl="0" rtl="0">
              <a:spcBef>
                <a:spcPts val="0"/>
              </a:spcBef>
              <a:buNone/>
            </a:pP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1000"/>
                                        <p:tgtEl>
                                          <p:spTgt spid="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xEl>
                                              <p:pRg st="1" end="1"/>
                                            </p:txEl>
                                          </p:spTgt>
                                        </p:tgtEl>
                                        <p:attrNameLst>
                                          <p:attrName>style.visibility</p:attrName>
                                        </p:attrNameLst>
                                      </p:cBhvr>
                                      <p:to>
                                        <p:strVal val="visible"/>
                                      </p:to>
                                    </p:set>
                                    <p:animEffect transition="in" filter="fade">
                                      <p:cBhvr>
                                        <p:cTn id="12" dur="1000"/>
                                        <p:tgtEl>
                                          <p:spTgt spid="2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xEl>
                                              <p:pRg st="2" end="2"/>
                                            </p:txEl>
                                          </p:spTgt>
                                        </p:tgtEl>
                                        <p:attrNameLst>
                                          <p:attrName>style.visibility</p:attrName>
                                        </p:attrNameLst>
                                      </p:cBhvr>
                                      <p:to>
                                        <p:strVal val="visible"/>
                                      </p:to>
                                    </p:set>
                                    <p:animEffect transition="in" filter="fade">
                                      <p:cBhvr>
                                        <p:cTn id="17" dur="1000"/>
                                        <p:tgtEl>
                                          <p:spTgt spid="2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6">
                                            <p:txEl>
                                              <p:pRg st="3" end="3"/>
                                            </p:txEl>
                                          </p:spTgt>
                                        </p:tgtEl>
                                        <p:attrNameLst>
                                          <p:attrName>style.visibility</p:attrName>
                                        </p:attrNameLst>
                                      </p:cBhvr>
                                      <p:to>
                                        <p:strVal val="visible"/>
                                      </p:to>
                                    </p:set>
                                    <p:animEffect transition="in" filter="fade">
                                      <p:cBhvr>
                                        <p:cTn id="22" dur="1000"/>
                                        <p:tgtEl>
                                          <p:spTgt spid="2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0"/>
        <p:cNvGrpSpPr/>
        <p:nvPr/>
      </p:nvGrpSpPr>
      <p:grpSpPr>
        <a:xfrm>
          <a:off x="0" y="0"/>
          <a:ext cx="0" cy="0"/>
          <a:chOff x="0" y="0"/>
          <a:chExt cx="0" cy="0"/>
        </a:xfrm>
      </p:grpSpPr>
      <p:pic>
        <p:nvPicPr>
          <p:cNvPr id="51" name="Shape 51" descr="shutterstock_128647670.jpg"/>
          <p:cNvPicPr preferRelativeResize="0"/>
          <p:nvPr/>
        </p:nvPicPr>
        <p:blipFill>
          <a:blip r:embed="rId3">
            <a:alphaModFix/>
          </a:blip>
          <a:stretch>
            <a:fillRect/>
          </a:stretch>
        </p:blipFill>
        <p:spPr>
          <a:xfrm>
            <a:off x="400050" y="0"/>
            <a:ext cx="8343900" cy="6858000"/>
          </a:xfrm>
          <a:prstGeom prst="rect">
            <a:avLst/>
          </a:prstGeom>
          <a:noFill/>
          <a:ln>
            <a:noFill/>
          </a:ln>
        </p:spPr>
      </p:pic>
      <p:sp>
        <p:nvSpPr>
          <p:cNvPr id="52" name="Shape 52"/>
          <p:cNvSpPr txBox="1"/>
          <p:nvPr/>
        </p:nvSpPr>
        <p:spPr>
          <a:xfrm>
            <a:off x="1672350" y="6469200"/>
            <a:ext cx="7013699" cy="388800"/>
          </a:xfrm>
          <a:prstGeom prst="rect">
            <a:avLst/>
          </a:prstGeom>
          <a:noFill/>
          <a:ln>
            <a:noFill/>
          </a:ln>
        </p:spPr>
        <p:txBody>
          <a:bodyPr lIns="91425" tIns="91425" rIns="91425" bIns="91425" anchor="ctr" anchorCtr="0">
            <a:noAutofit/>
          </a:bodyPr>
          <a:lstStyle/>
          <a:p>
            <a:pPr lvl="0" rtl="0">
              <a:spcBef>
                <a:spcPts val="0"/>
              </a:spcBef>
              <a:buNone/>
            </a:pPr>
            <a:r>
              <a:rPr lang="en" sz="1100">
                <a:solidFill>
                  <a:schemeClr val="dk1"/>
                </a:solidFill>
              </a:rPr>
              <a:t>http://thoughtcatalog.com/charlie-shaw/2013/09/31-students-on-their-worst-teacher-horror-stories/</a:t>
            </a:r>
          </a:p>
        </p:txBody>
      </p:sp>
      <p:sp>
        <p:nvSpPr>
          <p:cNvPr id="53" name="Shape 53"/>
          <p:cNvSpPr txBox="1"/>
          <p:nvPr/>
        </p:nvSpPr>
        <p:spPr>
          <a:xfrm>
            <a:off x="52375" y="0"/>
            <a:ext cx="9091499" cy="907500"/>
          </a:xfrm>
          <a:prstGeom prst="rect">
            <a:avLst/>
          </a:prstGeom>
          <a:noFill/>
          <a:ln>
            <a:noFill/>
          </a:ln>
        </p:spPr>
        <p:txBody>
          <a:bodyPr lIns="91425" tIns="91425" rIns="91425" bIns="91425" anchor="t" anchorCtr="0">
            <a:noAutofit/>
          </a:bodyPr>
          <a:lstStyle/>
          <a:p>
            <a:pPr lvl="0" algn="ctr" rtl="0">
              <a:spcBef>
                <a:spcPts val="0"/>
              </a:spcBef>
              <a:buNone/>
            </a:pPr>
            <a:r>
              <a:rPr lang="en" sz="4400" b="1">
                <a:solidFill>
                  <a:srgbClr val="FFFFFF"/>
                </a:solidFill>
              </a:rPr>
              <a:t>You will not tell me how to teach!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descr="Screen Shot 2015-03-01 at 6.53.37 PM.png"/>
          <p:cNvPicPr preferRelativeResize="0"/>
          <p:nvPr/>
        </p:nvPicPr>
        <p:blipFill>
          <a:blip r:embed="rId3">
            <a:alphaModFix/>
          </a:blip>
          <a:stretch>
            <a:fillRect/>
          </a:stretch>
        </p:blipFill>
        <p:spPr>
          <a:xfrm>
            <a:off x="1131862" y="891825"/>
            <a:ext cx="6880275" cy="5966175"/>
          </a:xfrm>
          <a:prstGeom prst="rect">
            <a:avLst/>
          </a:prstGeom>
          <a:noFill/>
          <a:ln>
            <a:noFill/>
          </a:ln>
        </p:spPr>
      </p:pic>
      <p:sp>
        <p:nvSpPr>
          <p:cNvPr id="252" name="Shape 252"/>
          <p:cNvSpPr txBox="1"/>
          <p:nvPr/>
        </p:nvSpPr>
        <p:spPr>
          <a:xfrm>
            <a:off x="0" y="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What are problems with using slope?</a:t>
            </a:r>
          </a:p>
        </p:txBody>
      </p:sp>
      <p:sp>
        <p:nvSpPr>
          <p:cNvPr id="253" name="Shape 253"/>
          <p:cNvSpPr txBox="1"/>
          <p:nvPr/>
        </p:nvSpPr>
        <p:spPr>
          <a:xfrm>
            <a:off x="2752212" y="3440250"/>
            <a:ext cx="4096799" cy="1940399"/>
          </a:xfrm>
          <a:prstGeom prst="rect">
            <a:avLst/>
          </a:prstGeom>
          <a:noFill/>
          <a:ln>
            <a:noFill/>
          </a:ln>
        </p:spPr>
        <p:txBody>
          <a:bodyPr lIns="91425" tIns="91425" rIns="91425" bIns="91425" anchor="ctr" anchorCtr="0">
            <a:noAutofit/>
          </a:bodyPr>
          <a:lstStyle/>
          <a:p>
            <a:pPr lvl="0" algn="ctr" rtl="0">
              <a:spcBef>
                <a:spcPts val="0"/>
              </a:spcBef>
              <a:buNone/>
            </a:pPr>
            <a:r>
              <a:rPr lang="en" sz="4400">
                <a:solidFill>
                  <a:srgbClr val="FF0000"/>
                </a:solidFill>
              </a:rPr>
              <a:t>How do you find arc length?</a:t>
            </a:r>
          </a:p>
        </p:txBody>
      </p:sp>
      <p:sp>
        <p:nvSpPr>
          <p:cNvPr id="254" name="Shape 254"/>
          <p:cNvSpPr txBox="1"/>
          <p:nvPr/>
        </p:nvSpPr>
        <p:spPr>
          <a:xfrm>
            <a:off x="5181600" y="642500"/>
            <a:ext cx="4013400" cy="376200"/>
          </a:xfrm>
          <a:prstGeom prst="rect">
            <a:avLst/>
          </a:prstGeom>
          <a:noFill/>
          <a:ln>
            <a:noFill/>
          </a:ln>
        </p:spPr>
        <p:txBody>
          <a:bodyPr lIns="91425" tIns="91425" rIns="91425" bIns="91425" anchor="ctr" anchorCtr="0">
            <a:noAutofit/>
          </a:bodyPr>
          <a:lstStyle/>
          <a:p>
            <a:pPr lvl="0" rtl="0">
              <a:spcBef>
                <a:spcPts val="0"/>
              </a:spcBef>
              <a:buNone/>
            </a:pPr>
            <a:r>
              <a:rPr lang="en" u="sng">
                <a:solidFill>
                  <a:schemeClr val="hlink"/>
                </a:solidFill>
                <a:hlinkClick r:id="rId4"/>
              </a:rPr>
              <a:t>https://www.desmos.com/calculator/nl8olo2hw1</a:t>
            </a:r>
          </a:p>
        </p:txBody>
      </p:sp>
      <p:sp>
        <p:nvSpPr>
          <p:cNvPr id="255" name="Shape 255"/>
          <p:cNvSpPr txBox="1"/>
          <p:nvPr/>
        </p:nvSpPr>
        <p:spPr>
          <a:xfrm>
            <a:off x="2971800" y="815625"/>
            <a:ext cx="1342200" cy="731700"/>
          </a:xfrm>
          <a:prstGeom prst="rect">
            <a:avLst/>
          </a:prstGeom>
          <a:noFill/>
          <a:ln>
            <a:noFill/>
          </a:ln>
        </p:spPr>
        <p:txBody>
          <a:bodyPr lIns="91425" tIns="91425" rIns="91425" bIns="91425" anchor="ctr" anchorCtr="0">
            <a:noAutofit/>
          </a:bodyPr>
          <a:lstStyle/>
          <a:p>
            <a:pPr lvl="0" rtl="0">
              <a:spcBef>
                <a:spcPts val="0"/>
              </a:spcBef>
              <a:buNone/>
            </a:pPr>
            <a:r>
              <a:rPr lang="en" sz="4400">
                <a:solidFill>
                  <a:srgbClr val="FF0000"/>
                </a:solidFill>
              </a:rPr>
              <a:t>m=2</a:t>
            </a:r>
          </a:p>
        </p:txBody>
      </p:sp>
      <p:sp>
        <p:nvSpPr>
          <p:cNvPr id="256" name="Shape 256"/>
          <p:cNvSpPr txBox="1"/>
          <p:nvPr/>
        </p:nvSpPr>
        <p:spPr>
          <a:xfrm>
            <a:off x="4953000" y="891825"/>
            <a:ext cx="1877999" cy="731700"/>
          </a:xfrm>
          <a:prstGeom prst="rect">
            <a:avLst/>
          </a:prstGeom>
          <a:noFill/>
          <a:ln>
            <a:noFill/>
          </a:ln>
        </p:spPr>
        <p:txBody>
          <a:bodyPr lIns="91425" tIns="91425" rIns="91425" bIns="91425" anchor="ctr" anchorCtr="0">
            <a:noAutofit/>
          </a:bodyPr>
          <a:lstStyle/>
          <a:p>
            <a:pPr lvl="0" rtl="0">
              <a:spcBef>
                <a:spcPts val="0"/>
              </a:spcBef>
              <a:buNone/>
            </a:pPr>
            <a:r>
              <a:rPr lang="en" sz="4400">
                <a:solidFill>
                  <a:srgbClr val="FF0000"/>
                </a:solidFill>
              </a:rPr>
              <a:t>m=1.5</a:t>
            </a:r>
          </a:p>
        </p:txBody>
      </p:sp>
      <p:sp>
        <p:nvSpPr>
          <p:cNvPr id="257" name="Shape 257"/>
          <p:cNvSpPr txBox="1"/>
          <p:nvPr/>
        </p:nvSpPr>
        <p:spPr>
          <a:xfrm>
            <a:off x="5943600" y="1730025"/>
            <a:ext cx="1877999" cy="731700"/>
          </a:xfrm>
          <a:prstGeom prst="rect">
            <a:avLst/>
          </a:prstGeom>
          <a:noFill/>
          <a:ln>
            <a:noFill/>
          </a:ln>
        </p:spPr>
        <p:txBody>
          <a:bodyPr lIns="91425" tIns="91425" rIns="91425" bIns="91425" anchor="ctr" anchorCtr="0">
            <a:noAutofit/>
          </a:bodyPr>
          <a:lstStyle/>
          <a:p>
            <a:pPr lvl="0" rtl="0">
              <a:spcBef>
                <a:spcPts val="0"/>
              </a:spcBef>
              <a:buNone/>
            </a:pPr>
            <a:r>
              <a:rPr lang="en" sz="4400">
                <a:solidFill>
                  <a:srgbClr val="FF0000"/>
                </a:solidFill>
              </a:rPr>
              <a:t>m=1</a:t>
            </a:r>
          </a:p>
        </p:txBody>
      </p:sp>
      <p:sp>
        <p:nvSpPr>
          <p:cNvPr id="258" name="Shape 258"/>
          <p:cNvSpPr txBox="1"/>
          <p:nvPr/>
        </p:nvSpPr>
        <p:spPr>
          <a:xfrm>
            <a:off x="7010400" y="3254025"/>
            <a:ext cx="1877999" cy="731700"/>
          </a:xfrm>
          <a:prstGeom prst="rect">
            <a:avLst/>
          </a:prstGeom>
          <a:noFill/>
          <a:ln>
            <a:noFill/>
          </a:ln>
        </p:spPr>
        <p:txBody>
          <a:bodyPr lIns="91425" tIns="91425" rIns="91425" bIns="91425" anchor="ctr" anchorCtr="0">
            <a:noAutofit/>
          </a:bodyPr>
          <a:lstStyle/>
          <a:p>
            <a:pPr lvl="0" rtl="0">
              <a:spcBef>
                <a:spcPts val="0"/>
              </a:spcBef>
              <a:buNone/>
            </a:pPr>
            <a:r>
              <a:rPr lang="en" sz="4400">
                <a:solidFill>
                  <a:srgbClr val="FF0000"/>
                </a:solidFill>
              </a:rPr>
              <a:t>m=0.5</a:t>
            </a:r>
          </a:p>
        </p:txBody>
      </p:sp>
      <p:sp>
        <p:nvSpPr>
          <p:cNvPr id="259" name="Shape 259"/>
          <p:cNvSpPr txBox="1"/>
          <p:nvPr/>
        </p:nvSpPr>
        <p:spPr>
          <a:xfrm>
            <a:off x="7670225" y="5972975"/>
            <a:ext cx="1420800" cy="731700"/>
          </a:xfrm>
          <a:prstGeom prst="rect">
            <a:avLst/>
          </a:prstGeom>
          <a:noFill/>
          <a:ln>
            <a:noFill/>
          </a:ln>
        </p:spPr>
        <p:txBody>
          <a:bodyPr lIns="91425" tIns="91425" rIns="91425" bIns="91425" anchor="ctr" anchorCtr="0">
            <a:noAutofit/>
          </a:bodyPr>
          <a:lstStyle/>
          <a:p>
            <a:pPr lvl="0" rtl="0">
              <a:spcBef>
                <a:spcPts val="0"/>
              </a:spcBef>
              <a:buNone/>
            </a:pPr>
            <a:r>
              <a:rPr lang="en" sz="4400">
                <a:solidFill>
                  <a:srgbClr val="FF0000"/>
                </a:solidFill>
              </a:rPr>
              <a:t>m=0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10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
                                        </p:tgtEl>
                                        <p:attrNameLst>
                                          <p:attrName>style.visibility</p:attrName>
                                        </p:attrNameLst>
                                      </p:cBhvr>
                                      <p:to>
                                        <p:strVal val="visible"/>
                                      </p:to>
                                    </p:set>
                                    <p:animEffect transition="in" filter="fade">
                                      <p:cBhvr>
                                        <p:cTn id="17" dur="1000"/>
                                        <p:tgtEl>
                                          <p:spTgt spid="2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fade">
                                      <p:cBhvr>
                                        <p:cTn id="22" dur="1000"/>
                                        <p:tgtEl>
                                          <p:spTgt spid="2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fade">
                                      <p:cBhvr>
                                        <p:cTn id="27" dur="1000"/>
                                        <p:tgtEl>
                                          <p:spTgt spid="2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9"/>
                                        </p:tgtEl>
                                        <p:attrNameLst>
                                          <p:attrName>style.visibility</p:attrName>
                                        </p:attrNameLst>
                                      </p:cBhvr>
                                      <p:to>
                                        <p:strVal val="visible"/>
                                      </p:to>
                                    </p:set>
                                    <p:animEffect transition="in" filter="fade">
                                      <p:cBhvr>
                                        <p:cTn id="32"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600075" y="274650"/>
            <a:ext cx="8299799" cy="1143000"/>
          </a:xfrm>
          <a:prstGeom prst="rect">
            <a:avLst/>
          </a:prstGeom>
        </p:spPr>
        <p:txBody>
          <a:bodyPr lIns="91425" tIns="91425" rIns="91425" bIns="91425" anchor="b" anchorCtr="0">
            <a:noAutofit/>
          </a:bodyPr>
          <a:lstStyle/>
          <a:p>
            <a:pPr lvl="0">
              <a:spcBef>
                <a:spcPts val="0"/>
              </a:spcBef>
              <a:buNone/>
            </a:pPr>
            <a:r>
              <a:rPr lang="en" sz="4800">
                <a:solidFill>
                  <a:srgbClr val="FF0000"/>
                </a:solidFill>
              </a:rPr>
              <a:t>Trigonometry to the rescue!</a:t>
            </a:r>
          </a:p>
        </p:txBody>
      </p:sp>
      <p:sp>
        <p:nvSpPr>
          <p:cNvPr id="265" name="Shape 265"/>
          <p:cNvSpPr txBox="1">
            <a:spLocks noGrp="1"/>
          </p:cNvSpPr>
          <p:nvPr>
            <p:ph type="body" idx="1"/>
          </p:nvPr>
        </p:nvSpPr>
        <p:spPr>
          <a:xfrm>
            <a:off x="4849100" y="2362200"/>
            <a:ext cx="4218899" cy="2179499"/>
          </a:xfrm>
          <a:prstGeom prst="rect">
            <a:avLst/>
          </a:prstGeom>
        </p:spPr>
        <p:txBody>
          <a:bodyPr lIns="91425" tIns="91425" rIns="91425" bIns="91425" anchor="t" anchorCtr="0">
            <a:noAutofit/>
          </a:bodyPr>
          <a:lstStyle/>
          <a:p>
            <a:pPr lvl="0">
              <a:spcBef>
                <a:spcPts val="0"/>
              </a:spcBef>
              <a:buNone/>
            </a:pPr>
            <a:r>
              <a:rPr lang="en"/>
              <a:t>The unit circle will help us float, even in the largest of amplitude sinusoidal waves.</a:t>
            </a:r>
          </a:p>
        </p:txBody>
      </p:sp>
      <p:pic>
        <p:nvPicPr>
          <p:cNvPr id="266" name="Shape 266" descr="rescue.jpg"/>
          <p:cNvPicPr preferRelativeResize="0"/>
          <p:nvPr/>
        </p:nvPicPr>
        <p:blipFill>
          <a:blip r:embed="rId3">
            <a:alphaModFix/>
          </a:blip>
          <a:stretch>
            <a:fillRect/>
          </a:stretch>
        </p:blipFill>
        <p:spPr>
          <a:xfrm>
            <a:off x="80525" y="1704100"/>
            <a:ext cx="4616174" cy="4616174"/>
          </a:xfrm>
          <a:prstGeom prst="rect">
            <a:avLst/>
          </a:prstGeom>
          <a:noFill/>
          <a:ln>
            <a:noFill/>
          </a:ln>
        </p:spPr>
      </p:pic>
      <p:sp>
        <p:nvSpPr>
          <p:cNvPr id="267" name="Shape 267"/>
          <p:cNvSpPr txBox="1"/>
          <p:nvPr/>
        </p:nvSpPr>
        <p:spPr>
          <a:xfrm>
            <a:off x="6665775" y="6335000"/>
            <a:ext cx="2402999" cy="363600"/>
          </a:xfrm>
          <a:prstGeom prst="rect">
            <a:avLst/>
          </a:prstGeom>
          <a:noFill/>
          <a:ln>
            <a:noFill/>
          </a:ln>
        </p:spPr>
        <p:txBody>
          <a:bodyPr lIns="91425" tIns="91425" rIns="91425" bIns="91425" anchor="t" anchorCtr="0">
            <a:noAutofit/>
          </a:bodyPr>
          <a:lstStyle/>
          <a:p>
            <a:pPr lvl="0">
              <a:spcBef>
                <a:spcPts val="0"/>
              </a:spcBef>
              <a:buNone/>
            </a:pPr>
            <a:r>
              <a:rPr lang="en"/>
              <a:t>#SlideWithaBadMathPun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1000"/>
                                        <p:tgtEl>
                                          <p:spTgt spid="266"/>
                                        </p:tgtEl>
                                        <p:attrNameLst>
                                          <p:attrName>ppt_w</p:attrName>
                                        </p:attrNameLst>
                                      </p:cBhvr>
                                      <p:tavLst>
                                        <p:tav tm="0">
                                          <p:val>
                                            <p:strVal val="0"/>
                                          </p:val>
                                        </p:tav>
                                        <p:tav tm="100000">
                                          <p:val>
                                            <p:strVal val="#ppt_w"/>
                                          </p:val>
                                        </p:tav>
                                      </p:tavLst>
                                    </p:anim>
                                    <p:anim calcmode="lin" valueType="num">
                                      <p:cBhvr additive="base">
                                        <p:cTn id="8" dur="1000"/>
                                        <p:tgtEl>
                                          <p:spTgt spid="26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5"/>
                                        </p:tgtEl>
                                        <p:attrNameLst>
                                          <p:attrName>style.visibility</p:attrName>
                                        </p:attrNameLst>
                                      </p:cBhvr>
                                      <p:to>
                                        <p:strVal val="visible"/>
                                      </p:to>
                                    </p:set>
                                    <p:animEffect transition="in" filter="fade">
                                      <p:cBhvr>
                                        <p:cTn id="13"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p:nvPr/>
        </p:nvSpPr>
        <p:spPr>
          <a:xfrm>
            <a:off x="0" y="0"/>
            <a:ext cx="9144000" cy="1272899"/>
          </a:xfrm>
          <a:prstGeom prst="rect">
            <a:avLst/>
          </a:prstGeom>
          <a:noFill/>
          <a:ln>
            <a:noFill/>
          </a:ln>
        </p:spPr>
        <p:txBody>
          <a:bodyPr lIns="91425" tIns="91425" rIns="91425" bIns="91425" anchor="t" anchorCtr="0">
            <a:noAutofit/>
          </a:bodyPr>
          <a:lstStyle/>
          <a:p>
            <a:pPr lvl="0" algn="ctr">
              <a:spcBef>
                <a:spcPts val="0"/>
              </a:spcBef>
              <a:buNone/>
            </a:pPr>
            <a:r>
              <a:rPr lang="en" sz="3400">
                <a:solidFill>
                  <a:srgbClr val="FF0000"/>
                </a:solidFill>
              </a:rPr>
              <a:t>No trick of “Poof! Here is a circle. Here are angles. Here  are points on the unit circle.”</a:t>
            </a:r>
            <a:r>
              <a:rPr lang="en" sz="2800"/>
              <a:t> </a:t>
            </a:r>
            <a:r>
              <a:rPr lang="en"/>
              <a:t> </a:t>
            </a:r>
          </a:p>
        </p:txBody>
      </p:sp>
      <p:pic>
        <p:nvPicPr>
          <p:cNvPr id="273" name="Shape 273" descr="unit-circle7_43215_lg.gif"/>
          <p:cNvPicPr preferRelativeResize="0"/>
          <p:nvPr/>
        </p:nvPicPr>
        <p:blipFill>
          <a:blip r:embed="rId3">
            <a:alphaModFix/>
          </a:blip>
          <a:stretch>
            <a:fillRect/>
          </a:stretch>
        </p:blipFill>
        <p:spPr>
          <a:xfrm>
            <a:off x="1831375" y="1272900"/>
            <a:ext cx="5481226" cy="54812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descr="Confessional_Modern.jpg"/>
          <p:cNvPicPr preferRelativeResize="0"/>
          <p:nvPr/>
        </p:nvPicPr>
        <p:blipFill>
          <a:blip r:embed="rId3">
            <a:alphaModFix/>
          </a:blip>
          <a:stretch>
            <a:fillRect/>
          </a:stretch>
        </p:blipFill>
        <p:spPr>
          <a:xfrm>
            <a:off x="2452687" y="962025"/>
            <a:ext cx="4391025" cy="5848350"/>
          </a:xfrm>
          <a:prstGeom prst="rect">
            <a:avLst/>
          </a:prstGeom>
          <a:noFill/>
          <a:ln>
            <a:noFill/>
          </a:ln>
        </p:spPr>
      </p:pic>
      <p:sp>
        <p:nvSpPr>
          <p:cNvPr id="279" name="Shape 279"/>
          <p:cNvSpPr txBox="1">
            <a:spLocks noGrp="1"/>
          </p:cNvSpPr>
          <p:nvPr>
            <p:ph type="title" idx="4294967295"/>
          </p:nvPr>
        </p:nvSpPr>
        <p:spPr>
          <a:xfrm>
            <a:off x="350700" y="-106350"/>
            <a:ext cx="8549099" cy="1143000"/>
          </a:xfrm>
          <a:prstGeom prst="rect">
            <a:avLst/>
          </a:prstGeom>
        </p:spPr>
        <p:txBody>
          <a:bodyPr lIns="91425" tIns="91425" rIns="91425" bIns="91425" anchor="b" anchorCtr="0">
            <a:noAutofit/>
          </a:bodyPr>
          <a:lstStyle/>
          <a:p>
            <a:pPr lvl="0" rtl="0">
              <a:spcBef>
                <a:spcPts val="0"/>
              </a:spcBef>
              <a:buNone/>
            </a:pPr>
            <a:r>
              <a:rPr lang="en" sz="4800">
                <a:solidFill>
                  <a:srgbClr val="FF0000"/>
                </a:solidFill>
              </a:rPr>
              <a:t>I have a confession to make.</a:t>
            </a:r>
          </a:p>
        </p:txBody>
      </p:sp>
      <p:sp>
        <p:nvSpPr>
          <p:cNvPr id="280" name="Shape 280"/>
          <p:cNvSpPr/>
          <p:nvPr/>
        </p:nvSpPr>
        <p:spPr>
          <a:xfrm>
            <a:off x="90925" y="1415750"/>
            <a:ext cx="2909399" cy="1870499"/>
          </a:xfrm>
          <a:prstGeom prst="wedgeRectCallout">
            <a:avLst>
              <a:gd name="adj1" fmla="val 37502"/>
              <a:gd name="adj2" fmla="val 84713"/>
            </a:avLst>
          </a:prstGeom>
          <a:solidFill>
            <a:srgbClr val="99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2400">
                <a:solidFill>
                  <a:srgbClr val="FFFFFF"/>
                </a:solidFill>
              </a:rPr>
              <a:t>Forgive me Math, for I have taught a math trig trick to my students today.</a:t>
            </a:r>
          </a:p>
        </p:txBody>
      </p:sp>
      <p:sp>
        <p:nvSpPr>
          <p:cNvPr id="281" name="Shape 281"/>
          <p:cNvSpPr/>
          <p:nvPr/>
        </p:nvSpPr>
        <p:spPr>
          <a:xfrm>
            <a:off x="5893375" y="1191475"/>
            <a:ext cx="2909399" cy="1870499"/>
          </a:xfrm>
          <a:prstGeom prst="wedgeRectCallout">
            <a:avLst>
              <a:gd name="adj1" fmla="val -65506"/>
              <a:gd name="adj2" fmla="val 43929"/>
            </a:avLst>
          </a:prstGeom>
          <a:solidFill>
            <a:srgbClr val="99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2400">
                <a:solidFill>
                  <a:srgbClr val="FFFFFF"/>
                </a:solidFill>
              </a:rPr>
              <a:t>Revolve around the unit circle six times and think about what you could do differently.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1000"/>
                                        <p:tgtEl>
                                          <p:spTgt spid="2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0"/>
                                        </p:tgtEl>
                                        <p:attrNameLst>
                                          <p:attrName>style.visibility</p:attrName>
                                        </p:attrNameLst>
                                      </p:cBhvr>
                                      <p:to>
                                        <p:strVal val="visible"/>
                                      </p:to>
                                    </p:set>
                                    <p:animEffect transition="in" filter="fade">
                                      <p:cBhvr>
                                        <p:cTn id="17" dur="1000"/>
                                        <p:tgtEl>
                                          <p:spTgt spid="2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descr="Screen Shot 2015-03-02 at 9.03.22 PM.png"/>
          <p:cNvPicPr preferRelativeResize="0"/>
          <p:nvPr/>
        </p:nvPicPr>
        <p:blipFill>
          <a:blip r:embed="rId3">
            <a:alphaModFix/>
          </a:blip>
          <a:stretch>
            <a:fillRect/>
          </a:stretch>
        </p:blipFill>
        <p:spPr>
          <a:xfrm>
            <a:off x="102475" y="0"/>
            <a:ext cx="8939049" cy="6858001"/>
          </a:xfrm>
          <a:prstGeom prst="rect">
            <a:avLst/>
          </a:prstGeom>
          <a:noFill/>
          <a:ln>
            <a:noFill/>
          </a:ln>
        </p:spPr>
      </p:pic>
      <p:sp>
        <p:nvSpPr>
          <p:cNvPr id="287" name="Shape 287"/>
          <p:cNvSpPr txBox="1"/>
          <p:nvPr/>
        </p:nvSpPr>
        <p:spPr>
          <a:xfrm>
            <a:off x="0" y="228600"/>
            <a:ext cx="4364099" cy="1078200"/>
          </a:xfrm>
          <a:prstGeom prst="rect">
            <a:avLst/>
          </a:prstGeom>
          <a:noFill/>
          <a:ln>
            <a:noFill/>
          </a:ln>
        </p:spPr>
        <p:txBody>
          <a:bodyPr lIns="91425" tIns="91425" rIns="91425" bIns="91425" anchor="ctr" anchorCtr="0">
            <a:noAutofit/>
          </a:bodyPr>
          <a:lstStyle/>
          <a:p>
            <a:pPr lvl="0" rtl="0">
              <a:spcBef>
                <a:spcPts val="0"/>
              </a:spcBef>
              <a:buNone/>
            </a:pPr>
            <a:r>
              <a:rPr lang="en" sz="1800" u="sng">
                <a:solidFill>
                  <a:schemeClr val="hlink"/>
                </a:solidFill>
                <a:hlinkClick r:id="rId4"/>
              </a:rPr>
              <a:t>http://www.foresthills.edu/userfiles/161/Classes/5071/The%20Finger%20Trick%20for%20Trig.pdf</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descr="Screen Shot 2015-03-02 at 9.06.34 PM.png"/>
          <p:cNvPicPr preferRelativeResize="0"/>
          <p:nvPr/>
        </p:nvPicPr>
        <p:blipFill>
          <a:blip r:embed="rId3">
            <a:alphaModFix/>
          </a:blip>
          <a:stretch>
            <a:fillRect/>
          </a:stretch>
        </p:blipFill>
        <p:spPr>
          <a:xfrm>
            <a:off x="628650" y="0"/>
            <a:ext cx="78867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p:nvPr/>
        </p:nvSpPr>
        <p:spPr>
          <a:xfrm>
            <a:off x="129875" y="4132975"/>
            <a:ext cx="8910299" cy="2724899"/>
          </a:xfrm>
          <a:prstGeom prst="rect">
            <a:avLst/>
          </a:prstGeom>
          <a:noFill/>
          <a:ln>
            <a:noFill/>
          </a:ln>
        </p:spPr>
        <p:txBody>
          <a:bodyPr lIns="91425" tIns="91425" rIns="91425" bIns="91425" anchor="t" anchorCtr="0">
            <a:noAutofit/>
          </a:bodyPr>
          <a:lstStyle/>
          <a:p>
            <a:pPr lvl="0">
              <a:spcBef>
                <a:spcPts val="0"/>
              </a:spcBef>
              <a:buNone/>
            </a:pPr>
            <a:r>
              <a:rPr lang="en" sz="2800">
                <a:solidFill>
                  <a:srgbClr val="333333"/>
                </a:solidFill>
                <a:highlight>
                  <a:srgbClr val="FFFFFF"/>
                </a:highlight>
              </a:rPr>
              <a:t>“If we insist that students memorise the values of sine and cosine for the basic angles 0, 30, 45, 60 and 90 degrees, then here's a cute little trick for doing so using the fingers on your hand. (Notice: This all goes against my principles of as a mathematician - memorisation is joyless! But I do admit this finger trick is cute!)”</a:t>
            </a:r>
          </a:p>
        </p:txBody>
      </p:sp>
      <p:pic>
        <p:nvPicPr>
          <p:cNvPr id="298" name="Shape 298" descr="Screen Shot 2015-03-02 at 8.59.18 PM.png"/>
          <p:cNvPicPr preferRelativeResize="0"/>
          <p:nvPr/>
        </p:nvPicPr>
        <p:blipFill>
          <a:blip r:embed="rId3">
            <a:alphaModFix/>
          </a:blip>
          <a:stretch>
            <a:fillRect/>
          </a:stretch>
        </p:blipFill>
        <p:spPr>
          <a:xfrm>
            <a:off x="0" y="-26538"/>
            <a:ext cx="9143998" cy="4320275"/>
          </a:xfrm>
          <a:prstGeom prst="rect">
            <a:avLst/>
          </a:prstGeom>
          <a:noFill/>
          <a:ln>
            <a:noFill/>
          </a:ln>
        </p:spPr>
      </p:pic>
      <p:sp>
        <p:nvSpPr>
          <p:cNvPr id="299" name="Shape 299"/>
          <p:cNvSpPr txBox="1"/>
          <p:nvPr/>
        </p:nvSpPr>
        <p:spPr>
          <a:xfrm>
            <a:off x="174050" y="3512125"/>
            <a:ext cx="3143100" cy="480599"/>
          </a:xfrm>
          <a:prstGeom prst="rect">
            <a:avLst/>
          </a:prstGeom>
          <a:noFill/>
          <a:ln>
            <a:noFill/>
          </a:ln>
        </p:spPr>
        <p:txBody>
          <a:bodyPr lIns="91425" tIns="91425" rIns="91425" bIns="91425" anchor="t" anchorCtr="0">
            <a:noAutofit/>
          </a:bodyPr>
          <a:lstStyle/>
          <a:p>
            <a:pPr lvl="0">
              <a:spcBef>
                <a:spcPts val="0"/>
              </a:spcBef>
              <a:buNone/>
            </a:pPr>
            <a:r>
              <a:rPr lang="en" sz="1800" u="sng">
                <a:solidFill>
                  <a:schemeClr val="hlink"/>
                </a:solidFill>
                <a:hlinkClick r:id="rId4"/>
              </a:rPr>
              <a:t>http://youtu.be/sDuDajKrzNk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3"/>
        <p:cNvGrpSpPr/>
        <p:nvPr/>
      </p:nvGrpSpPr>
      <p:grpSpPr>
        <a:xfrm>
          <a:off x="0" y="0"/>
          <a:ext cx="0" cy="0"/>
          <a:chOff x="0" y="0"/>
          <a:chExt cx="0" cy="0"/>
        </a:xfrm>
      </p:grpSpPr>
      <p:pic>
        <p:nvPicPr>
          <p:cNvPr id="304" name="Shape 304" descr="Vombatus_ursinus_-Maria_Island_National_Park.jpg"/>
          <p:cNvPicPr preferRelativeResize="0"/>
          <p:nvPr/>
        </p:nvPicPr>
        <p:blipFill>
          <a:blip r:embed="rId3">
            <a:alphaModFix/>
          </a:blip>
          <a:stretch>
            <a:fillRect/>
          </a:stretch>
        </p:blipFill>
        <p:spPr>
          <a:xfrm>
            <a:off x="0" y="381896"/>
            <a:ext cx="9143997" cy="6094205"/>
          </a:xfrm>
          <a:prstGeom prst="rect">
            <a:avLst/>
          </a:prstGeom>
          <a:noFill/>
          <a:ln>
            <a:noFill/>
          </a:ln>
        </p:spPr>
      </p:pic>
      <p:sp>
        <p:nvSpPr>
          <p:cNvPr id="305" name="Shape 305"/>
          <p:cNvSpPr txBox="1"/>
          <p:nvPr/>
        </p:nvSpPr>
        <p:spPr>
          <a:xfrm>
            <a:off x="308250" y="5546100"/>
            <a:ext cx="8390700" cy="701399"/>
          </a:xfrm>
          <a:prstGeom prst="rect">
            <a:avLst/>
          </a:prstGeom>
          <a:noFill/>
          <a:ln>
            <a:noFill/>
          </a:ln>
        </p:spPr>
        <p:txBody>
          <a:bodyPr lIns="91425" tIns="91425" rIns="91425" bIns="91425" anchor="t" anchorCtr="0">
            <a:noAutofit/>
          </a:bodyPr>
          <a:lstStyle/>
          <a:p>
            <a:pPr lvl="0">
              <a:spcBef>
                <a:spcPts val="0"/>
              </a:spcBef>
              <a:buNone/>
            </a:pPr>
            <a:r>
              <a:rPr lang="en" sz="4400" b="1">
                <a:solidFill>
                  <a:srgbClr val="FFFFFF"/>
                </a:solidFill>
              </a:rPr>
              <a:t>FEAR THE CUTE MATH TRICK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descr="Dictionnaire_Infernal_-_Behemoth.jpg"/>
          <p:cNvPicPr preferRelativeResize="0"/>
          <p:nvPr/>
        </p:nvPicPr>
        <p:blipFill>
          <a:blip r:embed="rId3">
            <a:alphaModFix/>
          </a:blip>
          <a:stretch>
            <a:fillRect/>
          </a:stretch>
        </p:blipFill>
        <p:spPr>
          <a:xfrm>
            <a:off x="17621" y="0"/>
            <a:ext cx="6060757" cy="6857999"/>
          </a:xfrm>
          <a:prstGeom prst="rect">
            <a:avLst/>
          </a:prstGeom>
          <a:noFill/>
          <a:ln>
            <a:noFill/>
          </a:ln>
        </p:spPr>
      </p:pic>
      <p:sp>
        <p:nvSpPr>
          <p:cNvPr id="311" name="Shape 311"/>
          <p:cNvSpPr txBox="1"/>
          <p:nvPr/>
        </p:nvSpPr>
        <p:spPr>
          <a:xfrm>
            <a:off x="5116675" y="6238000"/>
            <a:ext cx="4117499" cy="415500"/>
          </a:xfrm>
          <a:prstGeom prst="rect">
            <a:avLst/>
          </a:prstGeom>
          <a:noFill/>
          <a:ln>
            <a:noFill/>
          </a:ln>
        </p:spPr>
        <p:txBody>
          <a:bodyPr lIns="91425" tIns="91425" rIns="91425" bIns="91425" anchor="ctr" anchorCtr="0">
            <a:noAutofit/>
          </a:bodyPr>
          <a:lstStyle/>
          <a:p>
            <a:pPr lvl="0" rtl="0">
              <a:spcBef>
                <a:spcPts val="0"/>
              </a:spcBef>
              <a:buNone/>
            </a:pPr>
            <a:r>
              <a:rPr lang="en" sz="1100">
                <a:solidFill>
                  <a:srgbClr val="0B0080"/>
                </a:solidFill>
                <a:hlinkClick r:id="rId4"/>
              </a:rPr>
              <a:t>http://fantastic.library.cornell.edu/imagerecord.php?record=48</a:t>
            </a:r>
          </a:p>
        </p:txBody>
      </p:sp>
      <p:sp>
        <p:nvSpPr>
          <p:cNvPr id="312" name="Shape 312"/>
          <p:cNvSpPr txBox="1"/>
          <p:nvPr/>
        </p:nvSpPr>
        <p:spPr>
          <a:xfrm>
            <a:off x="5377300" y="76200"/>
            <a:ext cx="3766799" cy="5132100"/>
          </a:xfrm>
          <a:prstGeom prst="rect">
            <a:avLst/>
          </a:prstGeom>
          <a:noFill/>
          <a:ln>
            <a:noFill/>
          </a:ln>
        </p:spPr>
        <p:txBody>
          <a:bodyPr lIns="91425" tIns="91425" rIns="91425" bIns="91425" anchor="ctr" anchorCtr="0">
            <a:noAutofit/>
          </a:bodyPr>
          <a:lstStyle/>
          <a:p>
            <a:pPr lvl="0" algn="ctr" rtl="0">
              <a:spcBef>
                <a:spcPts val="0"/>
              </a:spcBef>
              <a:buNone/>
            </a:pPr>
            <a:r>
              <a:rPr lang="en" sz="4200">
                <a:solidFill>
                  <a:srgbClr val="FF0000"/>
                </a:solidFill>
              </a:rPr>
              <a:t>A student after years of only learning math through tricks.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p:nvPr/>
        </p:nvSpPr>
        <p:spPr>
          <a:xfrm>
            <a:off x="77775" y="2515050"/>
            <a:ext cx="9144000" cy="1827900"/>
          </a:xfrm>
          <a:prstGeom prst="rect">
            <a:avLst/>
          </a:prstGeom>
          <a:noFill/>
          <a:ln>
            <a:noFill/>
          </a:ln>
        </p:spPr>
        <p:txBody>
          <a:bodyPr lIns="91425" tIns="91425" rIns="91425" bIns="91425" anchor="t" anchorCtr="0">
            <a:noAutofit/>
          </a:bodyPr>
          <a:lstStyle/>
          <a:p>
            <a:pPr lvl="0">
              <a:spcBef>
                <a:spcPts val="0"/>
              </a:spcBef>
              <a:buNone/>
            </a:pPr>
            <a:r>
              <a:rPr lang="en" sz="9600">
                <a:solidFill>
                  <a:srgbClr val="FF0000"/>
                </a:solidFill>
              </a:rPr>
              <a:t>Ideas to Explore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Shape 58" descr="Screen Shot 2015-02-22 at 5.47.48 PM.png"/>
          <p:cNvPicPr preferRelativeResize="0"/>
          <p:nvPr/>
        </p:nvPicPr>
        <p:blipFill>
          <a:blip r:embed="rId3">
            <a:alphaModFix/>
          </a:blip>
          <a:stretch>
            <a:fillRect/>
          </a:stretch>
        </p:blipFill>
        <p:spPr>
          <a:xfrm>
            <a:off x="0" y="3833812"/>
            <a:ext cx="9144000" cy="3000375"/>
          </a:xfrm>
          <a:prstGeom prst="rect">
            <a:avLst/>
          </a:prstGeom>
          <a:noFill/>
          <a:ln>
            <a:noFill/>
          </a:ln>
        </p:spPr>
      </p:pic>
      <p:pic>
        <p:nvPicPr>
          <p:cNvPr id="59" name="Shape 59" descr="cancun+square+profile.jpg"/>
          <p:cNvPicPr preferRelativeResize="0"/>
          <p:nvPr/>
        </p:nvPicPr>
        <p:blipFill>
          <a:blip r:embed="rId4">
            <a:alphaModFix/>
          </a:blip>
          <a:stretch>
            <a:fillRect/>
          </a:stretch>
        </p:blipFill>
        <p:spPr>
          <a:xfrm>
            <a:off x="0" y="0"/>
            <a:ext cx="3836552" cy="3833825"/>
          </a:xfrm>
          <a:prstGeom prst="rect">
            <a:avLst/>
          </a:prstGeom>
          <a:noFill/>
          <a:ln>
            <a:noFill/>
          </a:ln>
        </p:spPr>
      </p:pic>
      <p:sp>
        <p:nvSpPr>
          <p:cNvPr id="60" name="Shape 60"/>
          <p:cNvSpPr txBox="1"/>
          <p:nvPr/>
        </p:nvSpPr>
        <p:spPr>
          <a:xfrm>
            <a:off x="3974525" y="516075"/>
            <a:ext cx="4883700" cy="2744099"/>
          </a:xfrm>
          <a:prstGeom prst="rect">
            <a:avLst/>
          </a:prstGeom>
          <a:noFill/>
          <a:ln w="3810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4800"/>
              <a:t>Tina Cardone</a:t>
            </a:r>
          </a:p>
          <a:p>
            <a:pPr lvl="0" algn="ctr" rtl="0">
              <a:spcBef>
                <a:spcPts val="0"/>
              </a:spcBef>
              <a:buNone/>
            </a:pPr>
            <a:r>
              <a:rPr lang="en" sz="3000">
                <a:solidFill>
                  <a:srgbClr val="A18A7C"/>
                </a:solidFill>
                <a:hlinkClick r:id="rId5"/>
              </a:rPr>
              <a:t>@crstn85</a:t>
            </a:r>
          </a:p>
          <a:p>
            <a:pPr lvl="0" rtl="0">
              <a:spcBef>
                <a:spcPts val="0"/>
              </a:spcBef>
              <a:buNone/>
            </a:pPr>
            <a:r>
              <a:rPr lang="en" sz="3000" u="sng">
                <a:solidFill>
                  <a:schemeClr val="hlink"/>
                </a:solidFill>
                <a:hlinkClick r:id="rId6"/>
              </a:rPr>
              <a:t>http://www.drawingonmath.blogspot.com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Shape 322" descr="refernce_angle.gif"/>
          <p:cNvPicPr preferRelativeResize="0"/>
          <p:nvPr/>
        </p:nvPicPr>
        <p:blipFill>
          <a:blip r:embed="rId3">
            <a:alphaModFix/>
          </a:blip>
          <a:stretch>
            <a:fillRect/>
          </a:stretch>
        </p:blipFill>
        <p:spPr>
          <a:xfrm>
            <a:off x="1402775" y="1133025"/>
            <a:ext cx="6655375" cy="5713774"/>
          </a:xfrm>
          <a:prstGeom prst="rect">
            <a:avLst/>
          </a:prstGeom>
          <a:noFill/>
          <a:ln>
            <a:noFill/>
          </a:ln>
        </p:spPr>
      </p:pic>
      <p:sp>
        <p:nvSpPr>
          <p:cNvPr id="323" name="Shape 323"/>
          <p:cNvSpPr txBox="1"/>
          <p:nvPr/>
        </p:nvSpPr>
        <p:spPr>
          <a:xfrm>
            <a:off x="4114800" y="464125"/>
            <a:ext cx="5176499" cy="506399"/>
          </a:xfrm>
          <a:prstGeom prst="rect">
            <a:avLst/>
          </a:prstGeom>
          <a:noFill/>
          <a:ln>
            <a:noFill/>
          </a:ln>
        </p:spPr>
        <p:txBody>
          <a:bodyPr lIns="91425" tIns="91425" rIns="91425" bIns="91425" anchor="ctr" anchorCtr="0">
            <a:noAutofit/>
          </a:bodyPr>
          <a:lstStyle/>
          <a:p>
            <a:pPr lvl="0" rtl="0">
              <a:spcBef>
                <a:spcPts val="0"/>
              </a:spcBef>
              <a:buNone/>
            </a:pPr>
            <a:r>
              <a:rPr lang="en" sz="1800" u="sng">
                <a:solidFill>
                  <a:schemeClr val="hlink"/>
                </a:solidFill>
                <a:hlinkClick r:id="rId4"/>
              </a:rPr>
              <a:t>https://www.desmos.com/calculator/dwngnu1cte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p:nvPr/>
        </p:nvSpPr>
        <p:spPr>
          <a:xfrm>
            <a:off x="3886200" y="685800"/>
            <a:ext cx="5091599" cy="597600"/>
          </a:xfrm>
          <a:prstGeom prst="rect">
            <a:avLst/>
          </a:prstGeom>
          <a:noFill/>
          <a:ln>
            <a:noFill/>
          </a:ln>
        </p:spPr>
        <p:txBody>
          <a:bodyPr lIns="91425" tIns="91425" rIns="91425" bIns="91425" anchor="ctr" anchorCtr="0">
            <a:noAutofit/>
          </a:bodyPr>
          <a:lstStyle/>
          <a:p>
            <a:pPr lvl="0" rtl="0">
              <a:spcBef>
                <a:spcPts val="0"/>
              </a:spcBef>
              <a:buNone/>
            </a:pPr>
            <a:r>
              <a:rPr lang="en" sz="1800" u="sng">
                <a:solidFill>
                  <a:schemeClr val="hlink"/>
                </a:solidFill>
                <a:hlinkClick r:id="rId3"/>
              </a:rPr>
              <a:t>https://www.desmos.com/calculator/dektibxchm</a:t>
            </a:r>
          </a:p>
        </p:txBody>
      </p:sp>
      <p:pic>
        <p:nvPicPr>
          <p:cNvPr id="329" name="Shape 329" descr="Screen Shot 2015-03-01 at 7.45.09 PM.png"/>
          <p:cNvPicPr preferRelativeResize="0"/>
          <p:nvPr/>
        </p:nvPicPr>
        <p:blipFill>
          <a:blip r:embed="rId4">
            <a:alphaModFix/>
          </a:blip>
          <a:stretch>
            <a:fillRect/>
          </a:stretch>
        </p:blipFill>
        <p:spPr>
          <a:xfrm>
            <a:off x="0" y="1257677"/>
            <a:ext cx="9143999" cy="495224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Shape 334" descr="who_fastest.gif"/>
          <p:cNvPicPr preferRelativeResize="0"/>
          <p:nvPr/>
        </p:nvPicPr>
        <p:blipFill>
          <a:blip r:embed="rId3">
            <a:alphaModFix/>
          </a:blip>
          <a:stretch>
            <a:fillRect/>
          </a:stretch>
        </p:blipFill>
        <p:spPr>
          <a:xfrm>
            <a:off x="1207950" y="930425"/>
            <a:ext cx="6935925" cy="5779949"/>
          </a:xfrm>
          <a:prstGeom prst="rect">
            <a:avLst/>
          </a:prstGeom>
          <a:noFill/>
          <a:ln>
            <a:noFill/>
          </a:ln>
        </p:spPr>
      </p:pic>
      <p:sp>
        <p:nvSpPr>
          <p:cNvPr id="335" name="Shape 335"/>
          <p:cNvSpPr txBox="1"/>
          <p:nvPr/>
        </p:nvSpPr>
        <p:spPr>
          <a:xfrm>
            <a:off x="0" y="7620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Who is going the fastest?</a:t>
            </a:r>
          </a:p>
        </p:txBody>
      </p:sp>
      <p:sp>
        <p:nvSpPr>
          <p:cNvPr id="336" name="Shape 336"/>
          <p:cNvSpPr txBox="1"/>
          <p:nvPr/>
        </p:nvSpPr>
        <p:spPr>
          <a:xfrm>
            <a:off x="4724400" y="609600"/>
            <a:ext cx="4225499" cy="350699"/>
          </a:xfrm>
          <a:prstGeom prst="rect">
            <a:avLst/>
          </a:prstGeom>
          <a:noFill/>
          <a:ln>
            <a:noFill/>
          </a:ln>
        </p:spPr>
        <p:txBody>
          <a:bodyPr lIns="91425" tIns="91425" rIns="91425" bIns="91425" anchor="ctr" anchorCtr="0">
            <a:noAutofit/>
          </a:bodyPr>
          <a:lstStyle/>
          <a:p>
            <a:pPr lvl="0" rtl="0">
              <a:spcBef>
                <a:spcPts val="0"/>
              </a:spcBef>
              <a:buNone/>
            </a:pPr>
            <a:r>
              <a:rPr lang="en" u="sng">
                <a:solidFill>
                  <a:schemeClr val="hlink"/>
                </a:solidFill>
                <a:hlinkClick r:id="rId4"/>
              </a:rPr>
              <a:t>https://www.desmos.com/calculator/mw1e7mwwfe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Shape 341" descr="travel_around_circle.gif"/>
          <p:cNvPicPr preferRelativeResize="0"/>
          <p:nvPr/>
        </p:nvPicPr>
        <p:blipFill>
          <a:blip r:embed="rId3">
            <a:alphaModFix/>
          </a:blip>
          <a:stretch>
            <a:fillRect/>
          </a:stretch>
        </p:blipFill>
        <p:spPr>
          <a:xfrm>
            <a:off x="1415750" y="1386700"/>
            <a:ext cx="6533299" cy="5239575"/>
          </a:xfrm>
          <a:prstGeom prst="rect">
            <a:avLst/>
          </a:prstGeom>
          <a:noFill/>
          <a:ln>
            <a:noFill/>
          </a:ln>
        </p:spPr>
      </p:pic>
      <p:sp>
        <p:nvSpPr>
          <p:cNvPr id="342" name="Shape 342"/>
          <p:cNvSpPr txBox="1"/>
          <p:nvPr/>
        </p:nvSpPr>
        <p:spPr>
          <a:xfrm>
            <a:off x="0" y="7620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Explore (rcos(B*</a:t>
            </a:r>
            <a:r>
              <a:rPr lang="en" sz="4000">
                <a:solidFill>
                  <a:srgbClr val="FF0000"/>
                </a:solidFill>
                <a:highlight>
                  <a:srgbClr val="FFFFFF"/>
                </a:highlight>
              </a:rPr>
              <a:t>θ</a:t>
            </a:r>
            <a:r>
              <a:rPr lang="en" sz="3800">
                <a:solidFill>
                  <a:srgbClr val="FF0000"/>
                </a:solidFill>
              </a:rPr>
              <a:t>), rsin(B*</a:t>
            </a:r>
            <a:r>
              <a:rPr lang="en" sz="4000">
                <a:solidFill>
                  <a:srgbClr val="FF0000"/>
                </a:solidFill>
                <a:highlight>
                  <a:srgbClr val="FFFFFF"/>
                </a:highlight>
              </a:rPr>
              <a:t>θ</a:t>
            </a:r>
            <a:r>
              <a:rPr lang="en" sz="3800">
                <a:solidFill>
                  <a:srgbClr val="FF0000"/>
                </a:solidFill>
              </a:rPr>
              <a:t>))</a:t>
            </a:r>
          </a:p>
        </p:txBody>
      </p:sp>
      <p:sp>
        <p:nvSpPr>
          <p:cNvPr id="343" name="Shape 343"/>
          <p:cNvSpPr txBox="1"/>
          <p:nvPr/>
        </p:nvSpPr>
        <p:spPr>
          <a:xfrm>
            <a:off x="4070625" y="750000"/>
            <a:ext cx="5026500" cy="505799"/>
          </a:xfrm>
          <a:prstGeom prst="rect">
            <a:avLst/>
          </a:prstGeom>
          <a:noFill/>
          <a:ln>
            <a:noFill/>
          </a:ln>
        </p:spPr>
        <p:txBody>
          <a:bodyPr lIns="91425" tIns="91425" rIns="91425" bIns="91425" anchor="ctr" anchorCtr="0">
            <a:noAutofit/>
          </a:bodyPr>
          <a:lstStyle/>
          <a:p>
            <a:pPr lvl="0" rtl="0">
              <a:spcBef>
                <a:spcPts val="0"/>
              </a:spcBef>
              <a:buNone/>
            </a:pPr>
            <a:r>
              <a:rPr lang="en" sz="1800" u="sng">
                <a:solidFill>
                  <a:schemeClr val="hlink"/>
                </a:solidFill>
                <a:hlinkClick r:id="rId4"/>
              </a:rPr>
              <a:t>https://www.desmos.com/calculator/kalzgi3yv2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descr="Screen Shot 2015-03-01 at 7.48.38 PM.png"/>
          <p:cNvPicPr preferRelativeResize="0"/>
          <p:nvPr/>
        </p:nvPicPr>
        <p:blipFill>
          <a:blip r:embed="rId3">
            <a:alphaModFix/>
          </a:blip>
          <a:stretch>
            <a:fillRect/>
          </a:stretch>
        </p:blipFill>
        <p:spPr>
          <a:xfrm>
            <a:off x="1370433" y="0"/>
            <a:ext cx="6403132" cy="6857999"/>
          </a:xfrm>
          <a:prstGeom prst="rect">
            <a:avLst/>
          </a:prstGeom>
          <a:noFill/>
          <a:ln>
            <a:noFill/>
          </a:ln>
        </p:spPr>
      </p:pic>
      <p:sp>
        <p:nvSpPr>
          <p:cNvPr id="349" name="Shape 349"/>
          <p:cNvSpPr txBox="1"/>
          <p:nvPr/>
        </p:nvSpPr>
        <p:spPr>
          <a:xfrm>
            <a:off x="7144350" y="2234000"/>
            <a:ext cx="1337699" cy="5229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6AA84F"/>
                </a:solidFill>
              </a:rPr>
              <a:t>tan(</a:t>
            </a:r>
            <a:r>
              <a:rPr lang="en" sz="3000">
                <a:solidFill>
                  <a:srgbClr val="FF0000"/>
                </a:solidFill>
              </a:rPr>
              <a:t>a</a:t>
            </a:r>
            <a:r>
              <a:rPr lang="en" sz="3000">
                <a:solidFill>
                  <a:srgbClr val="6AA84F"/>
                </a:solidFill>
              </a:rPr>
              <a:t>)</a:t>
            </a:r>
          </a:p>
        </p:txBody>
      </p:sp>
      <p:sp>
        <p:nvSpPr>
          <p:cNvPr id="350" name="Shape 350"/>
          <p:cNvSpPr txBox="1"/>
          <p:nvPr/>
        </p:nvSpPr>
        <p:spPr>
          <a:xfrm>
            <a:off x="4854300" y="3399550"/>
            <a:ext cx="522900" cy="445199"/>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FF0000"/>
                </a:solidFill>
              </a:rPr>
              <a:t>a</a:t>
            </a:r>
          </a:p>
        </p:txBody>
      </p:sp>
      <p:sp>
        <p:nvSpPr>
          <p:cNvPr id="351" name="Shape 351"/>
          <p:cNvSpPr txBox="1"/>
          <p:nvPr/>
        </p:nvSpPr>
        <p:spPr>
          <a:xfrm>
            <a:off x="6010275" y="3945075"/>
            <a:ext cx="431999" cy="691799"/>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6AA84F"/>
                </a:solidFill>
              </a:rPr>
              <a:t>1</a:t>
            </a:r>
          </a:p>
        </p:txBody>
      </p:sp>
      <p:sp>
        <p:nvSpPr>
          <p:cNvPr id="352" name="Shape 352"/>
          <p:cNvSpPr txBox="1"/>
          <p:nvPr/>
        </p:nvSpPr>
        <p:spPr>
          <a:xfrm rot="-3059941">
            <a:off x="5478278" y="734405"/>
            <a:ext cx="1337605" cy="522786"/>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6AA84F"/>
                </a:solidFill>
              </a:rPr>
              <a:t>sec(</a:t>
            </a:r>
            <a:r>
              <a:rPr lang="en" sz="3000">
                <a:solidFill>
                  <a:srgbClr val="FF0000"/>
                </a:solidFill>
              </a:rPr>
              <a:t>a</a:t>
            </a:r>
            <a:r>
              <a:rPr lang="en" sz="3000">
                <a:solidFill>
                  <a:srgbClr val="6AA84F"/>
                </a:solidFill>
              </a:rPr>
              <a:t>)</a:t>
            </a:r>
          </a:p>
        </p:txBody>
      </p:sp>
      <p:sp>
        <p:nvSpPr>
          <p:cNvPr id="353" name="Shape 353"/>
          <p:cNvSpPr txBox="1"/>
          <p:nvPr/>
        </p:nvSpPr>
        <p:spPr>
          <a:xfrm>
            <a:off x="1345625" y="4623050"/>
            <a:ext cx="6260400" cy="946499"/>
          </a:xfrm>
          <a:prstGeom prst="rect">
            <a:avLst/>
          </a:prstGeom>
          <a:solidFill>
            <a:srgbClr val="FFFFFF"/>
          </a:solidFill>
          <a:ln>
            <a:noFill/>
          </a:ln>
        </p:spPr>
        <p:txBody>
          <a:bodyPr lIns="91425" tIns="91425" rIns="91425" bIns="91425" anchor="ctr" anchorCtr="0">
            <a:noAutofit/>
          </a:bodyPr>
          <a:lstStyle/>
          <a:p>
            <a:pPr lvl="0" rtl="0">
              <a:spcBef>
                <a:spcPts val="0"/>
              </a:spcBef>
              <a:buNone/>
            </a:pPr>
            <a:r>
              <a:rPr lang="en" sz="6000">
                <a:solidFill>
                  <a:srgbClr val="6AA84F"/>
                </a:solidFill>
              </a:rPr>
              <a:t>tan</a:t>
            </a:r>
            <a:r>
              <a:rPr lang="en" sz="6000" baseline="30000">
                <a:solidFill>
                  <a:srgbClr val="6AA84F"/>
                </a:solidFill>
              </a:rPr>
              <a:t>2</a:t>
            </a:r>
            <a:r>
              <a:rPr lang="en" sz="6000">
                <a:solidFill>
                  <a:srgbClr val="6AA84F"/>
                </a:solidFill>
              </a:rPr>
              <a:t>(</a:t>
            </a:r>
            <a:r>
              <a:rPr lang="en" sz="6000">
                <a:solidFill>
                  <a:srgbClr val="FF0000"/>
                </a:solidFill>
              </a:rPr>
              <a:t>a</a:t>
            </a:r>
            <a:r>
              <a:rPr lang="en" sz="6000">
                <a:solidFill>
                  <a:srgbClr val="6AA84F"/>
                </a:solidFill>
              </a:rPr>
              <a:t>)+1=sec</a:t>
            </a:r>
            <a:r>
              <a:rPr lang="en" sz="6000" baseline="30000">
                <a:solidFill>
                  <a:srgbClr val="6AA84F"/>
                </a:solidFill>
              </a:rPr>
              <a:t>2</a:t>
            </a:r>
            <a:r>
              <a:rPr lang="en" sz="6000">
                <a:solidFill>
                  <a:srgbClr val="6AA84F"/>
                </a:solidFill>
              </a:rPr>
              <a:t>(</a:t>
            </a:r>
            <a:r>
              <a:rPr lang="en" sz="6000">
                <a:solidFill>
                  <a:srgbClr val="FF0000"/>
                </a:solidFill>
              </a:rPr>
              <a:t>a</a:t>
            </a:r>
            <a:r>
              <a:rPr lang="en" sz="6000">
                <a:solidFill>
                  <a:srgbClr val="6AA84F"/>
                </a:solidFill>
              </a:rPr>
              <a:t>)</a:t>
            </a:r>
          </a:p>
        </p:txBody>
      </p:sp>
      <p:sp>
        <p:nvSpPr>
          <p:cNvPr id="354" name="Shape 354"/>
          <p:cNvSpPr txBox="1"/>
          <p:nvPr/>
        </p:nvSpPr>
        <p:spPr>
          <a:xfrm>
            <a:off x="0" y="0"/>
            <a:ext cx="4182299" cy="522900"/>
          </a:xfrm>
          <a:prstGeom prst="rect">
            <a:avLst/>
          </a:prstGeom>
          <a:noFill/>
          <a:ln>
            <a:noFill/>
          </a:ln>
        </p:spPr>
        <p:txBody>
          <a:bodyPr lIns="91425" tIns="91425" rIns="91425" bIns="91425" anchor="ctr" anchorCtr="0">
            <a:noAutofit/>
          </a:bodyPr>
          <a:lstStyle/>
          <a:p>
            <a:pPr lvl="0" rtl="0">
              <a:spcBef>
                <a:spcPts val="0"/>
              </a:spcBef>
              <a:buNone/>
            </a:pPr>
            <a:r>
              <a:rPr lang="en" u="sng">
                <a:solidFill>
                  <a:schemeClr val="hlink"/>
                </a:solidFill>
                <a:hlinkClick r:id="rId4"/>
              </a:rPr>
              <a:t>https://www.desmos.com/calculator/ilvre1znm4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0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10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9"/>
                                        </p:tgtEl>
                                        <p:attrNameLst>
                                          <p:attrName>style.visibility</p:attrName>
                                        </p:attrNameLst>
                                      </p:cBhvr>
                                      <p:to>
                                        <p:strVal val="visible"/>
                                      </p:to>
                                    </p:set>
                                    <p:animEffect transition="in" filter="fade">
                                      <p:cBhvr>
                                        <p:cTn id="17" dur="1000"/>
                                        <p:tgtEl>
                                          <p:spTgt spid="3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gtEl>
                                        <p:attrNameLst>
                                          <p:attrName>style.visibility</p:attrName>
                                        </p:attrNameLst>
                                      </p:cBhvr>
                                      <p:to>
                                        <p:strVal val="visible"/>
                                      </p:to>
                                    </p:set>
                                    <p:animEffect transition="in" filter="fade">
                                      <p:cBhvr>
                                        <p:cTn id="22" dur="1000"/>
                                        <p:tgtEl>
                                          <p:spTgt spid="3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3"/>
                                        </p:tgtEl>
                                        <p:attrNameLst>
                                          <p:attrName>style.visibility</p:attrName>
                                        </p:attrNameLst>
                                      </p:cBhvr>
                                      <p:to>
                                        <p:strVal val="visible"/>
                                      </p:to>
                                    </p:set>
                                    <p:animEffect transition="in" filter="fade">
                                      <p:cBhvr>
                                        <p:cTn id="2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Shape 359" descr="Screen Shot 2015-03-01 at 7.48.38 PM.png"/>
          <p:cNvPicPr preferRelativeResize="0"/>
          <p:nvPr/>
        </p:nvPicPr>
        <p:blipFill>
          <a:blip r:embed="rId3">
            <a:alphaModFix/>
          </a:blip>
          <a:stretch>
            <a:fillRect/>
          </a:stretch>
        </p:blipFill>
        <p:spPr>
          <a:xfrm>
            <a:off x="8" y="0"/>
            <a:ext cx="6403132" cy="6857999"/>
          </a:xfrm>
          <a:prstGeom prst="rect">
            <a:avLst/>
          </a:prstGeom>
          <a:noFill/>
          <a:ln>
            <a:noFill/>
          </a:ln>
        </p:spPr>
      </p:pic>
      <p:sp>
        <p:nvSpPr>
          <p:cNvPr id="360" name="Shape 360"/>
          <p:cNvSpPr txBox="1"/>
          <p:nvPr/>
        </p:nvSpPr>
        <p:spPr>
          <a:xfrm>
            <a:off x="4468700" y="2792525"/>
            <a:ext cx="1337699" cy="5229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A64D79"/>
                </a:solidFill>
              </a:rPr>
              <a:t>sin(</a:t>
            </a:r>
            <a:r>
              <a:rPr lang="en" sz="3000">
                <a:solidFill>
                  <a:srgbClr val="FF0000"/>
                </a:solidFill>
              </a:rPr>
              <a:t>a</a:t>
            </a:r>
            <a:r>
              <a:rPr lang="en" sz="3000">
                <a:solidFill>
                  <a:srgbClr val="A64D79"/>
                </a:solidFill>
              </a:rPr>
              <a:t>)</a:t>
            </a:r>
          </a:p>
        </p:txBody>
      </p:sp>
      <p:sp>
        <p:nvSpPr>
          <p:cNvPr id="361" name="Shape 361"/>
          <p:cNvSpPr txBox="1"/>
          <p:nvPr/>
        </p:nvSpPr>
        <p:spPr>
          <a:xfrm>
            <a:off x="5715025" y="1181975"/>
            <a:ext cx="1725600" cy="5229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6AA84F"/>
                </a:solidFill>
              </a:rPr>
              <a:t>opposite</a:t>
            </a:r>
          </a:p>
        </p:txBody>
      </p:sp>
      <p:sp>
        <p:nvSpPr>
          <p:cNvPr id="362" name="Shape 362"/>
          <p:cNvSpPr txBox="1"/>
          <p:nvPr/>
        </p:nvSpPr>
        <p:spPr>
          <a:xfrm>
            <a:off x="3276600" y="3505200"/>
            <a:ext cx="448499" cy="4026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FF0000"/>
                </a:solidFill>
              </a:rPr>
              <a:t>a</a:t>
            </a:r>
          </a:p>
        </p:txBody>
      </p:sp>
      <p:sp>
        <p:nvSpPr>
          <p:cNvPr id="363" name="Shape 363"/>
          <p:cNvSpPr txBox="1"/>
          <p:nvPr/>
        </p:nvSpPr>
        <p:spPr>
          <a:xfrm rot="-3253186">
            <a:off x="3417736" y="943521"/>
            <a:ext cx="2224302" cy="860495"/>
          </a:xfrm>
          <a:prstGeom prst="rect">
            <a:avLst/>
          </a:prstGeom>
          <a:noFill/>
          <a:ln>
            <a:noFill/>
          </a:ln>
        </p:spPr>
        <p:txBody>
          <a:bodyPr lIns="91425" tIns="91425" rIns="91425" bIns="91425" anchor="ctr" anchorCtr="0">
            <a:noAutofit/>
          </a:bodyPr>
          <a:lstStyle/>
          <a:p>
            <a:pPr lvl="0" rtl="0">
              <a:spcBef>
                <a:spcPts val="0"/>
              </a:spcBef>
              <a:buClr>
                <a:schemeClr val="dk1"/>
              </a:buClr>
              <a:buSzPct val="36666"/>
              <a:buFont typeface="Arial"/>
              <a:buNone/>
            </a:pPr>
            <a:r>
              <a:rPr lang="en" sz="3000">
                <a:solidFill>
                  <a:srgbClr val="6AA84F"/>
                </a:solidFill>
              </a:rPr>
              <a:t>hypotenuse</a:t>
            </a:r>
          </a:p>
        </p:txBody>
      </p:sp>
      <p:sp>
        <p:nvSpPr>
          <p:cNvPr id="364" name="Shape 364"/>
          <p:cNvSpPr txBox="1"/>
          <p:nvPr/>
        </p:nvSpPr>
        <p:spPr>
          <a:xfrm>
            <a:off x="3276600" y="2618525"/>
            <a:ext cx="448499" cy="4026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A64D79"/>
                </a:solidFill>
              </a:rPr>
              <a:t>1</a:t>
            </a:r>
          </a:p>
        </p:txBody>
      </p:sp>
      <p:sp>
        <p:nvSpPr>
          <p:cNvPr id="365" name="Shape 365"/>
          <p:cNvSpPr txBox="1"/>
          <p:nvPr/>
        </p:nvSpPr>
        <p:spPr>
          <a:xfrm>
            <a:off x="5882600" y="2407700"/>
            <a:ext cx="1185299" cy="5229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A64D79"/>
                </a:solidFill>
              </a:rPr>
              <a:t>sin(</a:t>
            </a:r>
            <a:r>
              <a:rPr lang="en" sz="3000">
                <a:solidFill>
                  <a:srgbClr val="FF0000"/>
                </a:solidFill>
              </a:rPr>
              <a:t>a</a:t>
            </a:r>
            <a:r>
              <a:rPr lang="en" sz="3000">
                <a:solidFill>
                  <a:srgbClr val="A64D79"/>
                </a:solidFill>
              </a:rPr>
              <a:t>)</a:t>
            </a:r>
          </a:p>
        </p:txBody>
      </p:sp>
      <p:sp>
        <p:nvSpPr>
          <p:cNvPr id="366" name="Shape 366"/>
          <p:cNvSpPr txBox="1"/>
          <p:nvPr/>
        </p:nvSpPr>
        <p:spPr>
          <a:xfrm>
            <a:off x="6230162" y="2925000"/>
            <a:ext cx="448499" cy="4026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A64D79"/>
                </a:solidFill>
              </a:rPr>
              <a:t>1</a:t>
            </a:r>
          </a:p>
        </p:txBody>
      </p:sp>
      <p:sp>
        <p:nvSpPr>
          <p:cNvPr id="367" name="Shape 367"/>
          <p:cNvSpPr txBox="1"/>
          <p:nvPr/>
        </p:nvSpPr>
        <p:spPr>
          <a:xfrm>
            <a:off x="7421300" y="2407700"/>
            <a:ext cx="1725600" cy="522900"/>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6AA84F"/>
                </a:solidFill>
              </a:rPr>
              <a:t>opposite</a:t>
            </a:r>
          </a:p>
        </p:txBody>
      </p:sp>
      <p:sp>
        <p:nvSpPr>
          <p:cNvPr id="368" name="Shape 368"/>
          <p:cNvSpPr txBox="1"/>
          <p:nvPr/>
        </p:nvSpPr>
        <p:spPr>
          <a:xfrm>
            <a:off x="7117011" y="2696100"/>
            <a:ext cx="2224200" cy="860399"/>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6AA84F"/>
                </a:solidFill>
              </a:rPr>
              <a:t>hypotenuse</a:t>
            </a:r>
          </a:p>
        </p:txBody>
      </p:sp>
      <p:sp>
        <p:nvSpPr>
          <p:cNvPr id="369" name="Shape 369"/>
          <p:cNvSpPr txBox="1"/>
          <p:nvPr/>
        </p:nvSpPr>
        <p:spPr>
          <a:xfrm>
            <a:off x="6866387" y="2508125"/>
            <a:ext cx="519599" cy="623400"/>
          </a:xfrm>
          <a:prstGeom prst="rect">
            <a:avLst/>
          </a:prstGeom>
          <a:noFill/>
          <a:ln>
            <a:noFill/>
          </a:ln>
        </p:spPr>
        <p:txBody>
          <a:bodyPr lIns="91425" tIns="91425" rIns="91425" bIns="91425" anchor="t" anchorCtr="0">
            <a:noAutofit/>
          </a:bodyPr>
          <a:lstStyle/>
          <a:p>
            <a:pPr lvl="0">
              <a:spcBef>
                <a:spcPts val="0"/>
              </a:spcBef>
              <a:buNone/>
            </a:pPr>
            <a:r>
              <a:rPr lang="en" sz="3600"/>
              <a:t>=</a:t>
            </a:r>
          </a:p>
        </p:txBody>
      </p:sp>
      <p:cxnSp>
        <p:nvCxnSpPr>
          <p:cNvPr id="370" name="Shape 370"/>
          <p:cNvCxnSpPr/>
          <p:nvPr/>
        </p:nvCxnSpPr>
        <p:spPr>
          <a:xfrm rot="10800000" flipH="1">
            <a:off x="7329925" y="2955424"/>
            <a:ext cx="1779600" cy="12900"/>
          </a:xfrm>
          <a:prstGeom prst="straightConnector1">
            <a:avLst/>
          </a:prstGeom>
          <a:noFill/>
          <a:ln w="38100" cap="flat" cmpd="sng">
            <a:solidFill>
              <a:schemeClr val="dk2"/>
            </a:solidFill>
            <a:prstDash val="solid"/>
            <a:round/>
            <a:headEnd type="none" w="lg" len="lg"/>
            <a:tailEnd type="none" w="lg" len="lg"/>
          </a:ln>
        </p:spPr>
      </p:cxnSp>
      <p:cxnSp>
        <p:nvCxnSpPr>
          <p:cNvPr id="371" name="Shape 371"/>
          <p:cNvCxnSpPr/>
          <p:nvPr/>
        </p:nvCxnSpPr>
        <p:spPr>
          <a:xfrm rot="10800000" flipH="1">
            <a:off x="6000750" y="2905349"/>
            <a:ext cx="828599" cy="17100"/>
          </a:xfrm>
          <a:prstGeom prst="straightConnector1">
            <a:avLst/>
          </a:prstGeom>
          <a:noFill/>
          <a:ln w="38100" cap="flat" cmpd="sng">
            <a:solidFill>
              <a:schemeClr val="dk2"/>
            </a:solidFill>
            <a:prstDash val="solid"/>
            <a:round/>
            <a:headEnd type="none" w="lg" len="lg"/>
            <a:tailEnd type="none" w="lg" len="lg"/>
          </a:ln>
        </p:spPr>
      </p:cxnSp>
      <p:sp>
        <p:nvSpPr>
          <p:cNvPr id="372" name="Shape 372"/>
          <p:cNvSpPr txBox="1"/>
          <p:nvPr/>
        </p:nvSpPr>
        <p:spPr>
          <a:xfrm>
            <a:off x="870250" y="4325225"/>
            <a:ext cx="7974899" cy="1233900"/>
          </a:xfrm>
          <a:prstGeom prst="rect">
            <a:avLst/>
          </a:prstGeom>
          <a:solidFill>
            <a:srgbClr val="FFFFFF"/>
          </a:solidFill>
          <a:ln>
            <a:noFill/>
          </a:ln>
        </p:spPr>
        <p:txBody>
          <a:bodyPr lIns="91425" tIns="91425" rIns="91425" bIns="91425" anchor="t" anchorCtr="0">
            <a:noAutofit/>
          </a:bodyPr>
          <a:lstStyle/>
          <a:p>
            <a:pPr lvl="0">
              <a:spcBef>
                <a:spcPts val="0"/>
              </a:spcBef>
              <a:buNone/>
            </a:pPr>
            <a:r>
              <a:rPr lang="en" sz="6000">
                <a:solidFill>
                  <a:srgbClr val="FF0000"/>
                </a:solidFill>
              </a:rPr>
              <a:t>No SOHCAHtrickTOA!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childTnLst>
                                </p:cTn>
                              </p:par>
                              <p:par>
                                <p:cTn id="8" presetID="10" presetClass="entr" presetSubtype="0" fill="hold" nodeType="withEffect">
                                  <p:stCondLst>
                                    <p:cond delay="0"/>
                                  </p:stCondLst>
                                  <p:childTnLst>
                                    <p:set>
                                      <p:cBhvr>
                                        <p:cTn id="9" dur="1" fill="hold">
                                          <p:stCondLst>
                                            <p:cond delay="0"/>
                                          </p:stCondLst>
                                        </p:cTn>
                                        <p:tgtEl>
                                          <p:spTgt spid="360"/>
                                        </p:tgtEl>
                                        <p:attrNameLst>
                                          <p:attrName>style.visibility</p:attrName>
                                        </p:attrNameLst>
                                      </p:cBhvr>
                                      <p:to>
                                        <p:strVal val="visible"/>
                                      </p:to>
                                    </p:set>
                                    <p:animEffect transition="in" filter="fade">
                                      <p:cBhvr>
                                        <p:cTn id="10" dur="1000"/>
                                        <p:tgtEl>
                                          <p:spTgt spid="3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1"/>
                                        </p:tgtEl>
                                        <p:attrNameLst>
                                          <p:attrName>style.visibility</p:attrName>
                                        </p:attrNameLst>
                                      </p:cBhvr>
                                      <p:to>
                                        <p:strVal val="visible"/>
                                      </p:to>
                                    </p:set>
                                    <p:animEffect transition="in" filter="fade">
                                      <p:cBhvr>
                                        <p:cTn id="15" dur="1000"/>
                                        <p:tgtEl>
                                          <p:spTgt spid="3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3"/>
                                        </p:tgtEl>
                                        <p:attrNameLst>
                                          <p:attrName>style.visibility</p:attrName>
                                        </p:attrNameLst>
                                      </p:cBhvr>
                                      <p:to>
                                        <p:strVal val="visible"/>
                                      </p:to>
                                    </p:set>
                                    <p:animEffect transition="in" filter="fade">
                                      <p:cBhvr>
                                        <p:cTn id="20" dur="1000"/>
                                        <p:tgtEl>
                                          <p:spTgt spid="3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5"/>
                                        </p:tgtEl>
                                        <p:attrNameLst>
                                          <p:attrName>style.visibility</p:attrName>
                                        </p:attrNameLst>
                                      </p:cBhvr>
                                      <p:to>
                                        <p:strVal val="visible"/>
                                      </p:to>
                                    </p:set>
                                    <p:animEffect transition="in" filter="fade">
                                      <p:cBhvr>
                                        <p:cTn id="25" dur="1000"/>
                                        <p:tgtEl>
                                          <p:spTgt spid="365"/>
                                        </p:tgtEl>
                                      </p:cBhvr>
                                    </p:animEffect>
                                  </p:childTnLst>
                                </p:cTn>
                              </p:par>
                              <p:par>
                                <p:cTn id="26" presetID="10" presetClass="entr" presetSubtype="0" fill="hold" nodeType="withEffect">
                                  <p:stCondLst>
                                    <p:cond delay="0"/>
                                  </p:stCondLst>
                                  <p:childTnLst>
                                    <p:set>
                                      <p:cBhvr>
                                        <p:cTn id="27" dur="1" fill="hold">
                                          <p:stCondLst>
                                            <p:cond delay="0"/>
                                          </p:stCondLst>
                                        </p:cTn>
                                        <p:tgtEl>
                                          <p:spTgt spid="366"/>
                                        </p:tgtEl>
                                        <p:attrNameLst>
                                          <p:attrName>style.visibility</p:attrName>
                                        </p:attrNameLst>
                                      </p:cBhvr>
                                      <p:to>
                                        <p:strVal val="visible"/>
                                      </p:to>
                                    </p:set>
                                    <p:animEffect transition="in" filter="fade">
                                      <p:cBhvr>
                                        <p:cTn id="28" dur="1000"/>
                                        <p:tgtEl>
                                          <p:spTgt spid="366"/>
                                        </p:tgtEl>
                                      </p:cBhvr>
                                    </p:animEffect>
                                  </p:childTnLst>
                                </p:cTn>
                              </p:par>
                              <p:par>
                                <p:cTn id="29" presetID="10" presetClass="entr" presetSubtype="0" fill="hold" nodeType="withEffect">
                                  <p:stCondLst>
                                    <p:cond delay="0"/>
                                  </p:stCondLst>
                                  <p:childTnLst>
                                    <p:set>
                                      <p:cBhvr>
                                        <p:cTn id="30" dur="1" fill="hold">
                                          <p:stCondLst>
                                            <p:cond delay="0"/>
                                          </p:stCondLst>
                                        </p:cTn>
                                        <p:tgtEl>
                                          <p:spTgt spid="367"/>
                                        </p:tgtEl>
                                        <p:attrNameLst>
                                          <p:attrName>style.visibility</p:attrName>
                                        </p:attrNameLst>
                                      </p:cBhvr>
                                      <p:to>
                                        <p:strVal val="visible"/>
                                      </p:to>
                                    </p:set>
                                    <p:animEffect transition="in" filter="fade">
                                      <p:cBhvr>
                                        <p:cTn id="31" dur="1000"/>
                                        <p:tgtEl>
                                          <p:spTgt spid="367"/>
                                        </p:tgtEl>
                                      </p:cBhvr>
                                    </p:animEffect>
                                  </p:childTnLst>
                                </p:cTn>
                              </p:par>
                              <p:par>
                                <p:cTn id="32" presetID="10" presetClass="entr" presetSubtype="0" fill="hold" nodeType="withEffect">
                                  <p:stCondLst>
                                    <p:cond delay="0"/>
                                  </p:stCondLst>
                                  <p:childTnLst>
                                    <p:set>
                                      <p:cBhvr>
                                        <p:cTn id="33" dur="1" fill="hold">
                                          <p:stCondLst>
                                            <p:cond delay="0"/>
                                          </p:stCondLst>
                                        </p:cTn>
                                        <p:tgtEl>
                                          <p:spTgt spid="368"/>
                                        </p:tgtEl>
                                        <p:attrNameLst>
                                          <p:attrName>style.visibility</p:attrName>
                                        </p:attrNameLst>
                                      </p:cBhvr>
                                      <p:to>
                                        <p:strVal val="visible"/>
                                      </p:to>
                                    </p:set>
                                    <p:animEffect transition="in" filter="fade">
                                      <p:cBhvr>
                                        <p:cTn id="34" dur="1000"/>
                                        <p:tgtEl>
                                          <p:spTgt spid="368"/>
                                        </p:tgtEl>
                                      </p:cBhvr>
                                    </p:animEffect>
                                  </p:childTnLst>
                                </p:cTn>
                              </p:par>
                              <p:par>
                                <p:cTn id="35" presetID="10" presetClass="entr" presetSubtype="0" fill="hold" nodeType="withEffect">
                                  <p:stCondLst>
                                    <p:cond delay="0"/>
                                  </p:stCondLst>
                                  <p:childTnLst>
                                    <p:set>
                                      <p:cBhvr>
                                        <p:cTn id="36" dur="1" fill="hold">
                                          <p:stCondLst>
                                            <p:cond delay="0"/>
                                          </p:stCondLst>
                                        </p:cTn>
                                        <p:tgtEl>
                                          <p:spTgt spid="369"/>
                                        </p:tgtEl>
                                        <p:attrNameLst>
                                          <p:attrName>style.visibility</p:attrName>
                                        </p:attrNameLst>
                                      </p:cBhvr>
                                      <p:to>
                                        <p:strVal val="visible"/>
                                      </p:to>
                                    </p:set>
                                    <p:animEffect transition="in" filter="fade">
                                      <p:cBhvr>
                                        <p:cTn id="37" dur="1000"/>
                                        <p:tgtEl>
                                          <p:spTgt spid="369"/>
                                        </p:tgtEl>
                                      </p:cBhvr>
                                    </p:animEffect>
                                  </p:childTnLst>
                                </p:cTn>
                              </p:par>
                              <p:par>
                                <p:cTn id="38" presetID="10" presetClass="entr" presetSubtype="0" fill="hold" nodeType="withEffect">
                                  <p:stCondLst>
                                    <p:cond delay="0"/>
                                  </p:stCondLst>
                                  <p:childTnLst>
                                    <p:set>
                                      <p:cBhvr>
                                        <p:cTn id="39" dur="1" fill="hold">
                                          <p:stCondLst>
                                            <p:cond delay="0"/>
                                          </p:stCondLst>
                                        </p:cTn>
                                        <p:tgtEl>
                                          <p:spTgt spid="370"/>
                                        </p:tgtEl>
                                        <p:attrNameLst>
                                          <p:attrName>style.visibility</p:attrName>
                                        </p:attrNameLst>
                                      </p:cBhvr>
                                      <p:to>
                                        <p:strVal val="visible"/>
                                      </p:to>
                                    </p:set>
                                    <p:animEffect transition="in" filter="fade">
                                      <p:cBhvr>
                                        <p:cTn id="40" dur="1000"/>
                                        <p:tgtEl>
                                          <p:spTgt spid="370"/>
                                        </p:tgtEl>
                                      </p:cBhvr>
                                    </p:animEffect>
                                  </p:childTnLst>
                                </p:cTn>
                              </p:par>
                              <p:par>
                                <p:cTn id="41" presetID="10" presetClass="entr" presetSubtype="0" fill="hold" nodeType="withEffect">
                                  <p:stCondLst>
                                    <p:cond delay="0"/>
                                  </p:stCondLst>
                                  <p:childTnLst>
                                    <p:set>
                                      <p:cBhvr>
                                        <p:cTn id="42" dur="1" fill="hold">
                                          <p:stCondLst>
                                            <p:cond delay="0"/>
                                          </p:stCondLst>
                                        </p:cTn>
                                        <p:tgtEl>
                                          <p:spTgt spid="371"/>
                                        </p:tgtEl>
                                        <p:attrNameLst>
                                          <p:attrName>style.visibility</p:attrName>
                                        </p:attrNameLst>
                                      </p:cBhvr>
                                      <p:to>
                                        <p:strVal val="visible"/>
                                      </p:to>
                                    </p:set>
                                    <p:animEffect transition="in" filter="fade">
                                      <p:cBhvr>
                                        <p:cTn id="43" dur="1000"/>
                                        <p:tgtEl>
                                          <p:spTgt spid="37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72"/>
                                        </p:tgtEl>
                                        <p:attrNameLst>
                                          <p:attrName>style.visibility</p:attrName>
                                        </p:attrNameLst>
                                      </p:cBhvr>
                                      <p:to>
                                        <p:strVal val="visible"/>
                                      </p:to>
                                    </p:set>
                                    <p:animEffect transition="in" filter="fade">
                                      <p:cBhvr>
                                        <p:cTn id="48"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Shape 377" descr="isos_tri.gif"/>
          <p:cNvPicPr preferRelativeResize="0"/>
          <p:nvPr/>
        </p:nvPicPr>
        <p:blipFill>
          <a:blip r:embed="rId3">
            <a:alphaModFix/>
          </a:blip>
          <a:stretch>
            <a:fillRect/>
          </a:stretch>
        </p:blipFill>
        <p:spPr>
          <a:xfrm>
            <a:off x="0" y="1347350"/>
            <a:ext cx="5676900" cy="4552950"/>
          </a:xfrm>
          <a:prstGeom prst="rect">
            <a:avLst/>
          </a:prstGeom>
          <a:noFill/>
          <a:ln>
            <a:noFill/>
          </a:ln>
        </p:spPr>
      </p:pic>
      <p:sp>
        <p:nvSpPr>
          <p:cNvPr id="378" name="Shape 378"/>
          <p:cNvSpPr txBox="1"/>
          <p:nvPr/>
        </p:nvSpPr>
        <p:spPr>
          <a:xfrm>
            <a:off x="0" y="7620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What is the length of the purple?</a:t>
            </a:r>
          </a:p>
        </p:txBody>
      </p:sp>
      <p:sp>
        <p:nvSpPr>
          <p:cNvPr id="379" name="Shape 379"/>
          <p:cNvSpPr txBox="1"/>
          <p:nvPr/>
        </p:nvSpPr>
        <p:spPr>
          <a:xfrm>
            <a:off x="123900" y="6078675"/>
            <a:ext cx="5429100" cy="428700"/>
          </a:xfrm>
          <a:prstGeom prst="rect">
            <a:avLst/>
          </a:prstGeom>
          <a:noFill/>
          <a:ln>
            <a:noFill/>
          </a:ln>
        </p:spPr>
        <p:txBody>
          <a:bodyPr lIns="91425" tIns="91425" rIns="91425" bIns="91425" anchor="ctr" anchorCtr="0">
            <a:noAutofit/>
          </a:bodyPr>
          <a:lstStyle/>
          <a:p>
            <a:pPr lvl="0" rtl="0">
              <a:spcBef>
                <a:spcPts val="0"/>
              </a:spcBef>
              <a:buNone/>
            </a:pPr>
            <a:r>
              <a:rPr lang="en" sz="1800" u="sng">
                <a:solidFill>
                  <a:schemeClr val="hlink"/>
                </a:solidFill>
                <a:hlinkClick r:id="rId4"/>
              </a:rPr>
              <a:t>https://www.desmos.com/calculator/bx8recciq1</a:t>
            </a:r>
          </a:p>
        </p:txBody>
      </p:sp>
      <p:pic>
        <p:nvPicPr>
          <p:cNvPr id="380" name="Shape 380" descr="Screen Shot 2015-03-02 at 10.46.44 PM.png"/>
          <p:cNvPicPr preferRelativeResize="0"/>
          <p:nvPr/>
        </p:nvPicPr>
        <p:blipFill>
          <a:blip r:embed="rId5">
            <a:alphaModFix/>
          </a:blip>
          <a:stretch>
            <a:fillRect/>
          </a:stretch>
        </p:blipFill>
        <p:spPr>
          <a:xfrm>
            <a:off x="5104525" y="1748275"/>
            <a:ext cx="3904425" cy="18140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Shape 385" descr="Screen Shot 2015-03-02 at 10.50.29 PM.png"/>
          <p:cNvPicPr preferRelativeResize="0"/>
          <p:nvPr/>
        </p:nvPicPr>
        <p:blipFill>
          <a:blip r:embed="rId3">
            <a:alphaModFix/>
          </a:blip>
          <a:stretch>
            <a:fillRect/>
          </a:stretch>
        </p:blipFill>
        <p:spPr>
          <a:xfrm>
            <a:off x="0" y="723507"/>
            <a:ext cx="9144000" cy="5410986"/>
          </a:xfrm>
          <a:prstGeom prst="rect">
            <a:avLst/>
          </a:prstGeom>
          <a:noFill/>
          <a:ln>
            <a:noFill/>
          </a:ln>
        </p:spPr>
      </p:pic>
      <p:sp>
        <p:nvSpPr>
          <p:cNvPr id="386" name="Shape 386"/>
          <p:cNvSpPr txBox="1"/>
          <p:nvPr/>
        </p:nvSpPr>
        <p:spPr>
          <a:xfrm>
            <a:off x="0" y="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This is Law of Sines on the Unit Circle</a:t>
            </a:r>
          </a:p>
        </p:txBody>
      </p:sp>
      <p:sp>
        <p:nvSpPr>
          <p:cNvPr id="387" name="Shape 387"/>
          <p:cNvSpPr txBox="1"/>
          <p:nvPr/>
        </p:nvSpPr>
        <p:spPr>
          <a:xfrm>
            <a:off x="0" y="6031800"/>
            <a:ext cx="9144000" cy="826200"/>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How could this lead into triangle trig?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7"/>
                                        </p:tgtEl>
                                        <p:attrNameLst>
                                          <p:attrName>style.visibility</p:attrName>
                                        </p:attrNameLst>
                                      </p:cBhvr>
                                      <p:to>
                                        <p:strVal val="visible"/>
                                      </p:to>
                                    </p:set>
                                    <p:animEffect transition="in" filter="fade">
                                      <p:cBhvr>
                                        <p:cTn id="12"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Shape 392" descr="Screen Shot 2015-03-02 at 10.57.50 PM.png"/>
          <p:cNvPicPr preferRelativeResize="0"/>
          <p:nvPr/>
        </p:nvPicPr>
        <p:blipFill>
          <a:blip r:embed="rId3">
            <a:alphaModFix/>
          </a:blip>
          <a:stretch>
            <a:fillRect/>
          </a:stretch>
        </p:blipFill>
        <p:spPr>
          <a:xfrm>
            <a:off x="0" y="763291"/>
            <a:ext cx="9144001" cy="5331417"/>
          </a:xfrm>
          <a:prstGeom prst="rect">
            <a:avLst/>
          </a:prstGeom>
          <a:noFill/>
          <a:ln>
            <a:noFill/>
          </a:ln>
        </p:spPr>
      </p:pic>
      <p:sp>
        <p:nvSpPr>
          <p:cNvPr id="393" name="Shape 393"/>
          <p:cNvSpPr txBox="1"/>
          <p:nvPr/>
        </p:nvSpPr>
        <p:spPr>
          <a:xfrm>
            <a:off x="0" y="0"/>
            <a:ext cx="9144000" cy="675299"/>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What are the x-intercepts of a circle?</a:t>
            </a:r>
          </a:p>
        </p:txBody>
      </p:sp>
      <p:sp>
        <p:nvSpPr>
          <p:cNvPr id="394" name="Shape 394"/>
          <p:cNvSpPr txBox="1"/>
          <p:nvPr/>
        </p:nvSpPr>
        <p:spPr>
          <a:xfrm>
            <a:off x="152400" y="6096000"/>
            <a:ext cx="9144000" cy="675299"/>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AKA: ambiguous case of SSA.</a:t>
            </a:r>
          </a:p>
        </p:txBody>
      </p:sp>
      <p:sp>
        <p:nvSpPr>
          <p:cNvPr id="395" name="Shape 395"/>
          <p:cNvSpPr txBox="1"/>
          <p:nvPr/>
        </p:nvSpPr>
        <p:spPr>
          <a:xfrm>
            <a:off x="2287725" y="5663050"/>
            <a:ext cx="6596400" cy="350699"/>
          </a:xfrm>
          <a:prstGeom prst="rect">
            <a:avLst/>
          </a:prstGeom>
          <a:noFill/>
          <a:ln>
            <a:noFill/>
          </a:ln>
        </p:spPr>
        <p:txBody>
          <a:bodyPr lIns="91425" tIns="91425" rIns="91425" bIns="91425" anchor="ctr" anchorCtr="0">
            <a:noAutofit/>
          </a:bodyPr>
          <a:lstStyle/>
          <a:p>
            <a:pPr lvl="0" rtl="0">
              <a:spcBef>
                <a:spcPts val="0"/>
              </a:spcBef>
              <a:buNone/>
            </a:pPr>
            <a:r>
              <a:rPr lang="en" sz="2400" u="sng">
                <a:solidFill>
                  <a:schemeClr val="hlink"/>
                </a:solidFill>
                <a:hlinkClick r:id="rId4"/>
              </a:rPr>
              <a:t>https://www.desmos.com/calculator/r2lfslqf6c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Shape 400" descr="angle_side_side.gif"/>
          <p:cNvPicPr preferRelativeResize="0"/>
          <p:nvPr/>
        </p:nvPicPr>
        <p:blipFill>
          <a:blip r:embed="rId3">
            <a:alphaModFix/>
          </a:blip>
          <a:stretch>
            <a:fillRect/>
          </a:stretch>
        </p:blipFill>
        <p:spPr>
          <a:xfrm>
            <a:off x="0" y="1039100"/>
            <a:ext cx="9144000" cy="4979695"/>
          </a:xfrm>
          <a:prstGeom prst="rect">
            <a:avLst/>
          </a:prstGeom>
          <a:noFill/>
          <a:ln>
            <a:noFill/>
          </a:ln>
        </p:spPr>
      </p:pic>
      <p:sp>
        <p:nvSpPr>
          <p:cNvPr id="401" name="Shape 401"/>
          <p:cNvSpPr txBox="1"/>
          <p:nvPr/>
        </p:nvSpPr>
        <p:spPr>
          <a:xfrm>
            <a:off x="0" y="0"/>
            <a:ext cx="9144000" cy="675299"/>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The x-intercepts are the side lengths.</a:t>
            </a:r>
          </a:p>
        </p:txBody>
      </p:sp>
      <p:sp>
        <p:nvSpPr>
          <p:cNvPr id="402" name="Shape 402"/>
          <p:cNvSpPr txBox="1"/>
          <p:nvPr/>
        </p:nvSpPr>
        <p:spPr>
          <a:xfrm>
            <a:off x="152400" y="6096000"/>
            <a:ext cx="9144000" cy="675299"/>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SSA - Use Law of Cosines</a:t>
            </a:r>
          </a:p>
        </p:txBody>
      </p:sp>
      <p:sp>
        <p:nvSpPr>
          <p:cNvPr id="403" name="Shape 403"/>
          <p:cNvSpPr txBox="1"/>
          <p:nvPr/>
        </p:nvSpPr>
        <p:spPr>
          <a:xfrm>
            <a:off x="4023875" y="672800"/>
            <a:ext cx="5182499" cy="389699"/>
          </a:xfrm>
          <a:prstGeom prst="rect">
            <a:avLst/>
          </a:prstGeom>
          <a:noFill/>
          <a:ln>
            <a:noFill/>
          </a:ln>
        </p:spPr>
        <p:txBody>
          <a:bodyPr lIns="91425" tIns="91425" rIns="91425" bIns="91425" anchor="ctr" anchorCtr="0">
            <a:noAutofit/>
          </a:bodyPr>
          <a:lstStyle/>
          <a:p>
            <a:pPr lvl="0" rtl="0">
              <a:spcBef>
                <a:spcPts val="0"/>
              </a:spcBef>
              <a:buNone/>
            </a:pPr>
            <a:r>
              <a:rPr lang="en" sz="1800" u="sng">
                <a:solidFill>
                  <a:schemeClr val="hlink"/>
                </a:solidFill>
                <a:hlinkClick r:id="rId4"/>
              </a:rPr>
              <a:t>https://www.desmos.com/calculator/fmgymmxhis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Shape 65" descr="Screen Shot 2015-02-22 at 4.45.40 PM.png"/>
          <p:cNvPicPr preferRelativeResize="0"/>
          <p:nvPr/>
        </p:nvPicPr>
        <p:blipFill>
          <a:blip r:embed="rId3">
            <a:alphaModFix/>
          </a:blip>
          <a:stretch>
            <a:fillRect/>
          </a:stretch>
        </p:blipFill>
        <p:spPr>
          <a:xfrm>
            <a:off x="152400" y="76200"/>
            <a:ext cx="4459425" cy="6689150"/>
          </a:xfrm>
          <a:prstGeom prst="rect">
            <a:avLst/>
          </a:prstGeom>
          <a:noFill/>
          <a:ln>
            <a:noFill/>
          </a:ln>
        </p:spPr>
      </p:pic>
      <p:sp>
        <p:nvSpPr>
          <p:cNvPr id="66" name="Shape 66"/>
          <p:cNvSpPr txBox="1"/>
          <p:nvPr/>
        </p:nvSpPr>
        <p:spPr>
          <a:xfrm>
            <a:off x="4766825" y="1071600"/>
            <a:ext cx="4273199" cy="4714799"/>
          </a:xfrm>
          <a:prstGeom prst="rect">
            <a:avLst/>
          </a:prstGeom>
          <a:noFill/>
          <a:ln>
            <a:noFill/>
          </a:ln>
        </p:spPr>
        <p:txBody>
          <a:bodyPr lIns="91425" tIns="91425" rIns="91425" bIns="91425" anchor="t" anchorCtr="0">
            <a:noAutofit/>
          </a:bodyPr>
          <a:lstStyle/>
          <a:p>
            <a:pPr lvl="0">
              <a:spcBef>
                <a:spcPts val="0"/>
              </a:spcBef>
              <a:buNone/>
            </a:pPr>
            <a:r>
              <a:rPr lang="en" sz="4800"/>
              <a:t>A guide to avoiding shortcuts that cut out math concept development.</a:t>
            </a:r>
          </a:p>
        </p:txBody>
      </p:sp>
      <p:sp>
        <p:nvSpPr>
          <p:cNvPr id="67" name="Shape 67"/>
          <p:cNvSpPr/>
          <p:nvPr/>
        </p:nvSpPr>
        <p:spPr>
          <a:xfrm>
            <a:off x="220800" y="4208325"/>
            <a:ext cx="4273199" cy="701399"/>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descr="Screen Shot 2015-03-02 at 11.16.43 PM.png"/>
          <p:cNvPicPr preferRelativeResize="0"/>
          <p:nvPr/>
        </p:nvPicPr>
        <p:blipFill>
          <a:blip r:embed="rId3">
            <a:alphaModFix/>
          </a:blip>
          <a:stretch>
            <a:fillRect/>
          </a:stretch>
        </p:blipFill>
        <p:spPr>
          <a:xfrm>
            <a:off x="0" y="1198265"/>
            <a:ext cx="9143998" cy="4461467"/>
          </a:xfrm>
          <a:prstGeom prst="rect">
            <a:avLst/>
          </a:prstGeom>
          <a:noFill/>
          <a:ln>
            <a:noFill/>
          </a:ln>
        </p:spPr>
      </p:pic>
      <p:sp>
        <p:nvSpPr>
          <p:cNvPr id="409" name="Shape 409"/>
          <p:cNvSpPr txBox="1"/>
          <p:nvPr/>
        </p:nvSpPr>
        <p:spPr>
          <a:xfrm>
            <a:off x="0" y="0"/>
            <a:ext cx="9144000" cy="675299"/>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Discover the Law Cosines</a:t>
            </a:r>
          </a:p>
        </p:txBody>
      </p:sp>
      <p:sp>
        <p:nvSpPr>
          <p:cNvPr id="410" name="Shape 410"/>
          <p:cNvSpPr txBox="1"/>
          <p:nvPr/>
        </p:nvSpPr>
        <p:spPr>
          <a:xfrm>
            <a:off x="0" y="6096000"/>
            <a:ext cx="9144000" cy="675299"/>
          </a:xfrm>
          <a:prstGeom prst="rect">
            <a:avLst/>
          </a:prstGeom>
          <a:noFill/>
          <a:ln>
            <a:noFill/>
          </a:ln>
        </p:spPr>
        <p:txBody>
          <a:bodyPr lIns="91425" tIns="91425" rIns="91425" bIns="91425" anchor="ctr" anchorCtr="0">
            <a:noAutofit/>
          </a:bodyPr>
          <a:lstStyle/>
          <a:p>
            <a:pPr lvl="0" algn="ctr" rtl="0">
              <a:spcBef>
                <a:spcPts val="0"/>
              </a:spcBef>
              <a:buNone/>
            </a:pPr>
            <a:r>
              <a:rPr lang="en" sz="3800">
                <a:solidFill>
                  <a:srgbClr val="FF0000"/>
                </a:solidFill>
              </a:rPr>
              <a:t>The 3 different forms - SSA, SAS, SSS</a:t>
            </a:r>
          </a:p>
        </p:txBody>
      </p:sp>
      <p:sp>
        <p:nvSpPr>
          <p:cNvPr id="411" name="Shape 411"/>
          <p:cNvSpPr txBox="1"/>
          <p:nvPr/>
        </p:nvSpPr>
        <p:spPr>
          <a:xfrm>
            <a:off x="4343400" y="762000"/>
            <a:ext cx="4831799" cy="506699"/>
          </a:xfrm>
          <a:prstGeom prst="rect">
            <a:avLst/>
          </a:prstGeom>
          <a:noFill/>
          <a:ln>
            <a:noFill/>
          </a:ln>
        </p:spPr>
        <p:txBody>
          <a:bodyPr lIns="91425" tIns="91425" rIns="91425" bIns="91425" anchor="ctr" anchorCtr="0">
            <a:noAutofit/>
          </a:bodyPr>
          <a:lstStyle/>
          <a:p>
            <a:pPr lvl="0" rtl="0">
              <a:spcBef>
                <a:spcPts val="0"/>
              </a:spcBef>
              <a:buNone/>
            </a:pPr>
            <a:r>
              <a:rPr lang="en" sz="1800" u="sng">
                <a:solidFill>
                  <a:schemeClr val="hlink"/>
                </a:solidFill>
                <a:hlinkClick r:id="rId4"/>
              </a:rPr>
              <a:t>https://www.desmos.com/calculator/hfrly3j9fg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Shape 416" descr="Screen Shot 2015-02-22 at 5.47.48 PM.png"/>
          <p:cNvPicPr preferRelativeResize="0"/>
          <p:nvPr/>
        </p:nvPicPr>
        <p:blipFill>
          <a:blip r:embed="rId3">
            <a:alphaModFix/>
          </a:blip>
          <a:stretch>
            <a:fillRect/>
          </a:stretch>
        </p:blipFill>
        <p:spPr>
          <a:xfrm>
            <a:off x="0" y="1642862"/>
            <a:ext cx="9144000" cy="3000375"/>
          </a:xfrm>
          <a:prstGeom prst="rect">
            <a:avLst/>
          </a:prstGeom>
          <a:noFill/>
          <a:ln>
            <a:noFill/>
          </a:ln>
        </p:spPr>
      </p:pic>
      <p:sp>
        <p:nvSpPr>
          <p:cNvPr id="417" name="Shape 417"/>
          <p:cNvSpPr txBox="1"/>
          <p:nvPr/>
        </p:nvSpPr>
        <p:spPr>
          <a:xfrm>
            <a:off x="0" y="285200"/>
            <a:ext cx="9144000" cy="1011299"/>
          </a:xfrm>
          <a:prstGeom prst="rect">
            <a:avLst/>
          </a:prstGeom>
          <a:noFill/>
          <a:ln>
            <a:noFill/>
          </a:ln>
        </p:spPr>
        <p:txBody>
          <a:bodyPr lIns="91425" tIns="91425" rIns="91425" bIns="91425" anchor="ctr" anchorCtr="0">
            <a:noAutofit/>
          </a:bodyPr>
          <a:lstStyle/>
          <a:p>
            <a:pPr lvl="0" algn="ctr" rtl="0">
              <a:spcBef>
                <a:spcPts val="0"/>
              </a:spcBef>
              <a:buNone/>
            </a:pPr>
            <a:r>
              <a:rPr lang="en" sz="7200">
                <a:solidFill>
                  <a:srgbClr val="FF0000"/>
                </a:solidFill>
              </a:rPr>
              <a:t>Thank you for...</a:t>
            </a:r>
          </a:p>
        </p:txBody>
      </p:sp>
      <p:sp>
        <p:nvSpPr>
          <p:cNvPr id="418" name="Shape 418"/>
          <p:cNvSpPr txBox="1"/>
          <p:nvPr/>
        </p:nvSpPr>
        <p:spPr>
          <a:xfrm>
            <a:off x="0" y="5325075"/>
            <a:ext cx="9144000" cy="1011299"/>
          </a:xfrm>
          <a:prstGeom prst="rect">
            <a:avLst/>
          </a:prstGeom>
          <a:noFill/>
          <a:ln>
            <a:noFill/>
          </a:ln>
        </p:spPr>
        <p:txBody>
          <a:bodyPr lIns="91425" tIns="91425" rIns="91425" bIns="91425" anchor="ctr" anchorCtr="0">
            <a:noAutofit/>
          </a:bodyPr>
          <a:lstStyle/>
          <a:p>
            <a:pPr lvl="0" algn="ctr" rtl="0">
              <a:spcBef>
                <a:spcPts val="0"/>
              </a:spcBef>
              <a:buNone/>
            </a:pPr>
            <a:r>
              <a:rPr lang="en" sz="7200">
                <a:solidFill>
                  <a:srgbClr val="FF0000"/>
                </a:solidFill>
              </a:rPr>
              <a:t>Be on the lookout 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1000"/>
                                        <p:tgtEl>
                                          <p:spTgt spid="4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gtEl>
                                        <p:attrNameLst>
                                          <p:attrName>style.visibility</p:attrName>
                                        </p:attrNameLst>
                                      </p:cBhvr>
                                      <p:to>
                                        <p:strVal val="visible"/>
                                      </p:to>
                                    </p:set>
                                    <p:animEffect transition="in" filter="fade">
                                      <p:cBhvr>
                                        <p:cTn id="12" dur="1000"/>
                                        <p:tgtEl>
                                          <p:spTgt spid="4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8"/>
                                        </p:tgtEl>
                                        <p:attrNameLst>
                                          <p:attrName>style.visibility</p:attrName>
                                        </p:attrNameLst>
                                      </p:cBhvr>
                                      <p:to>
                                        <p:strVal val="visible"/>
                                      </p:to>
                                    </p:set>
                                    <p:animEffect transition="in" filter="fade">
                                      <p:cBhvr>
                                        <p:cTn id="17"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Shape 423" descr="Screen Shot 2015-02-22 at 4.57.17 PM.png"/>
          <p:cNvPicPr preferRelativeResize="0"/>
          <p:nvPr/>
        </p:nvPicPr>
        <p:blipFill>
          <a:blip r:embed="rId3">
            <a:alphaModFix/>
          </a:blip>
          <a:stretch>
            <a:fillRect/>
          </a:stretch>
        </p:blipFill>
        <p:spPr>
          <a:xfrm>
            <a:off x="318721" y="0"/>
            <a:ext cx="8506556" cy="6857998"/>
          </a:xfrm>
          <a:prstGeom prst="rect">
            <a:avLst/>
          </a:prstGeom>
          <a:noFill/>
          <a:ln>
            <a:noFill/>
          </a:ln>
        </p:spPr>
      </p:pic>
      <p:sp>
        <p:nvSpPr>
          <p:cNvPr id="424" name="Shape 424"/>
          <p:cNvSpPr txBox="1"/>
          <p:nvPr/>
        </p:nvSpPr>
        <p:spPr>
          <a:xfrm>
            <a:off x="2863550" y="2718100"/>
            <a:ext cx="3610800" cy="1555200"/>
          </a:xfrm>
          <a:prstGeom prst="rect">
            <a:avLst/>
          </a:prstGeom>
          <a:noFill/>
          <a:ln>
            <a:noFill/>
          </a:ln>
        </p:spPr>
        <p:txBody>
          <a:bodyPr lIns="91425" tIns="91425" rIns="91425" bIns="91425" anchor="t" anchorCtr="0">
            <a:noAutofit/>
          </a:bodyPr>
          <a:lstStyle/>
          <a:p>
            <a:pPr lvl="0" rtl="0">
              <a:spcBef>
                <a:spcPts val="0"/>
              </a:spcBef>
              <a:buNone/>
            </a:pPr>
            <a:r>
              <a:rPr lang="en" sz="11000" b="1">
                <a:solidFill>
                  <a:srgbClr val="85200C"/>
                </a:solidFill>
              </a:rPr>
              <a:t>TRIG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10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ctrTitle"/>
          </p:nvPr>
        </p:nvSpPr>
        <p:spPr>
          <a:xfrm>
            <a:off x="554175" y="3026349"/>
            <a:ext cx="7772400" cy="3699000"/>
          </a:xfrm>
          <a:prstGeom prst="rect">
            <a:avLst/>
          </a:prstGeom>
        </p:spPr>
        <p:txBody>
          <a:bodyPr lIns="91425" tIns="91425" rIns="91425" bIns="91425" anchor="b" anchorCtr="0">
            <a:noAutofit/>
          </a:bodyPr>
          <a:lstStyle/>
          <a:p>
            <a:pPr lvl="0" algn="l" rtl="0">
              <a:spcBef>
                <a:spcPts val="0"/>
              </a:spcBef>
              <a:buNone/>
            </a:pPr>
            <a:r>
              <a:rPr lang="en" sz="9600"/>
              <a:t>Nix the</a:t>
            </a:r>
          </a:p>
          <a:p>
            <a:pPr lvl="0" algn="l" rtl="0">
              <a:spcBef>
                <a:spcPts val="0"/>
              </a:spcBef>
              <a:buNone/>
            </a:pPr>
            <a:r>
              <a:rPr lang="en" sz="9600"/>
              <a:t>Trig Tricks</a:t>
            </a:r>
          </a:p>
        </p:txBody>
      </p:sp>
      <p:sp>
        <p:nvSpPr>
          <p:cNvPr id="430" name="Shape 430"/>
          <p:cNvSpPr txBox="1">
            <a:spLocks noGrp="1"/>
          </p:cNvSpPr>
          <p:nvPr>
            <p:ph type="subTitle" idx="1"/>
          </p:nvPr>
        </p:nvSpPr>
        <p:spPr>
          <a:xfrm>
            <a:off x="4415275" y="1400325"/>
            <a:ext cx="4117499" cy="1707599"/>
          </a:xfrm>
          <a:prstGeom prst="rect">
            <a:avLst/>
          </a:prstGeom>
        </p:spPr>
        <p:txBody>
          <a:bodyPr lIns="91425" tIns="91425" rIns="91425" bIns="91425" anchor="t" anchorCtr="0">
            <a:noAutofit/>
          </a:bodyPr>
          <a:lstStyle/>
          <a:p>
            <a:pPr lvl="0" rtl="0">
              <a:spcBef>
                <a:spcPts val="0"/>
              </a:spcBef>
              <a:buNone/>
            </a:pPr>
            <a:r>
              <a:rPr lang="en">
                <a:solidFill>
                  <a:srgbClr val="FF0000"/>
                </a:solidFill>
              </a:rPr>
              <a:t>Luke Walsh</a:t>
            </a:r>
          </a:p>
          <a:p>
            <a:pPr lvl="0" rtl="0">
              <a:spcBef>
                <a:spcPts val="0"/>
              </a:spcBef>
              <a:buNone/>
            </a:pPr>
            <a:r>
              <a:rPr lang="en">
                <a:solidFill>
                  <a:srgbClr val="FF0000"/>
                </a:solidFill>
              </a:rPr>
              <a:t>Catawba Valley CC</a:t>
            </a:r>
          </a:p>
          <a:p>
            <a:pPr lvl="0" rtl="0">
              <a:spcBef>
                <a:spcPts val="0"/>
              </a:spcBef>
              <a:buNone/>
            </a:pPr>
            <a:r>
              <a:rPr lang="en">
                <a:solidFill>
                  <a:srgbClr val="FF0000"/>
                </a:solidFill>
              </a:rPr>
              <a:t>lwalsh@cvcc.edu</a:t>
            </a:r>
          </a:p>
        </p:txBody>
      </p:sp>
      <p:sp>
        <p:nvSpPr>
          <p:cNvPr id="431" name="Shape 431"/>
          <p:cNvSpPr/>
          <p:nvPr/>
        </p:nvSpPr>
        <p:spPr>
          <a:xfrm>
            <a:off x="424275" y="1610600"/>
            <a:ext cx="8615700" cy="5091599"/>
          </a:xfrm>
          <a:prstGeom prst="rtTriangle">
            <a:avLst/>
          </a:prstGeom>
          <a:noFill/>
          <a:ln w="1143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2" name="Shape 432"/>
          <p:cNvSpPr/>
          <p:nvPr/>
        </p:nvSpPr>
        <p:spPr>
          <a:xfrm>
            <a:off x="4415275" y="454600"/>
            <a:ext cx="3909600" cy="3909600"/>
          </a:xfrm>
          <a:prstGeom prst="ellipse">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3" name="Shape 433"/>
          <p:cNvSpPr/>
          <p:nvPr/>
        </p:nvSpPr>
        <p:spPr>
          <a:xfrm>
            <a:off x="4844750" y="948175"/>
            <a:ext cx="233699" cy="233699"/>
          </a:xfrm>
          <a:prstGeom prst="ellipse">
            <a:avLst/>
          </a:prstGeom>
          <a:solidFill>
            <a:srgbClr val="00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34" name="Shape 434" descr="Screen Shot 2015-02-22 at 8.16.00 PM.png"/>
          <p:cNvPicPr preferRelativeResize="0"/>
          <p:nvPr/>
        </p:nvPicPr>
        <p:blipFill>
          <a:blip r:embed="rId3">
            <a:alphaModFix/>
          </a:blip>
          <a:stretch>
            <a:fillRect/>
          </a:stretch>
        </p:blipFill>
        <p:spPr>
          <a:xfrm>
            <a:off x="981075" y="261500"/>
            <a:ext cx="3581400" cy="1295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descr="Screen Shot 2015-02-22 at 8.27.41 PM.png"/>
          <p:cNvPicPr preferRelativeResize="0"/>
          <p:nvPr/>
        </p:nvPicPr>
        <p:blipFill>
          <a:blip r:embed="rId3">
            <a:alphaModFix/>
          </a:blip>
          <a:stretch>
            <a:fillRect/>
          </a:stretch>
        </p:blipFill>
        <p:spPr>
          <a:xfrm>
            <a:off x="0" y="1827403"/>
            <a:ext cx="9144000" cy="3203193"/>
          </a:xfrm>
          <a:prstGeom prst="rect">
            <a:avLst/>
          </a:prstGeom>
          <a:noFill/>
          <a:ln>
            <a:noFill/>
          </a:ln>
        </p:spPr>
      </p:pic>
      <p:sp>
        <p:nvSpPr>
          <p:cNvPr id="73" name="Shape 73"/>
          <p:cNvSpPr txBox="1"/>
          <p:nvPr/>
        </p:nvSpPr>
        <p:spPr>
          <a:xfrm>
            <a:off x="233800" y="337700"/>
            <a:ext cx="8676300" cy="805200"/>
          </a:xfrm>
          <a:prstGeom prst="rect">
            <a:avLst/>
          </a:prstGeom>
          <a:noFill/>
          <a:ln>
            <a:noFill/>
          </a:ln>
        </p:spPr>
        <p:txBody>
          <a:bodyPr lIns="91425" tIns="91425" rIns="91425" bIns="91425" anchor="t" anchorCtr="0">
            <a:noAutofit/>
          </a:bodyPr>
          <a:lstStyle/>
          <a:p>
            <a:pPr lvl="0">
              <a:spcBef>
                <a:spcPts val="0"/>
              </a:spcBef>
              <a:buNone/>
            </a:pPr>
            <a:r>
              <a:rPr lang="en" sz="4300"/>
              <a:t>Excerpt from the Table of Contents</a:t>
            </a:r>
          </a:p>
        </p:txBody>
      </p:sp>
      <p:cxnSp>
        <p:nvCxnSpPr>
          <p:cNvPr id="74" name="Shape 74"/>
          <p:cNvCxnSpPr/>
          <p:nvPr/>
        </p:nvCxnSpPr>
        <p:spPr>
          <a:xfrm rot="10800000" flipH="1">
            <a:off x="220800" y="1363899"/>
            <a:ext cx="8806200" cy="12900"/>
          </a:xfrm>
          <a:prstGeom prst="straightConnector1">
            <a:avLst/>
          </a:prstGeom>
          <a:noFill/>
          <a:ln w="76200" cap="flat" cmpd="sng">
            <a:solidFill>
              <a:schemeClr val="dk2"/>
            </a:solidFill>
            <a:prstDash val="solid"/>
            <a:round/>
            <a:headEnd type="none" w="lg" len="lg"/>
            <a:tailEnd type="none" w="lg" len="lg"/>
          </a:ln>
        </p:spPr>
      </p:cxnSp>
      <p:sp>
        <p:nvSpPr>
          <p:cNvPr id="75" name="Shape 75"/>
          <p:cNvSpPr txBox="1"/>
          <p:nvPr/>
        </p:nvSpPr>
        <p:spPr>
          <a:xfrm>
            <a:off x="130150" y="5494200"/>
            <a:ext cx="8780100" cy="1143000"/>
          </a:xfrm>
          <a:prstGeom prst="rect">
            <a:avLst/>
          </a:prstGeom>
          <a:noFill/>
          <a:ln>
            <a:noFill/>
          </a:ln>
        </p:spPr>
        <p:txBody>
          <a:bodyPr lIns="91425" tIns="91425" rIns="91425" bIns="91425" anchor="t" anchorCtr="0">
            <a:noAutofit/>
          </a:bodyPr>
          <a:lstStyle/>
          <a:p>
            <a:pPr lvl="0" algn="ctr">
              <a:spcBef>
                <a:spcPts val="0"/>
              </a:spcBef>
              <a:buNone/>
            </a:pPr>
            <a:r>
              <a:rPr lang="en" sz="4800">
                <a:solidFill>
                  <a:srgbClr val="FF0000"/>
                </a:solidFill>
              </a:rPr>
              <a:t>What makes a trick nix worthy?</a:t>
            </a:r>
          </a:p>
        </p:txBody>
      </p:sp>
      <p:cxnSp>
        <p:nvCxnSpPr>
          <p:cNvPr id="76" name="Shape 76"/>
          <p:cNvCxnSpPr/>
          <p:nvPr/>
        </p:nvCxnSpPr>
        <p:spPr>
          <a:xfrm rot="10800000" flipH="1">
            <a:off x="220800" y="5402499"/>
            <a:ext cx="8806200" cy="12900"/>
          </a:xfrm>
          <a:prstGeom prst="straightConnector1">
            <a:avLst/>
          </a:prstGeom>
          <a:noFill/>
          <a:ln w="76200" cap="flat" cmpd="sng">
            <a:solidFill>
              <a:schemeClr val="dk2"/>
            </a:solidFill>
            <a:prstDash val="solid"/>
            <a:round/>
            <a:headEnd type="none" w="lg" len="lg"/>
            <a:tailEnd type="non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childTnLst>
                                </p:cTn>
                              </p:par>
                              <p:par>
                                <p:cTn id="13" presetID="10"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10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descr="Screen Shot 2015-02-22 at 8.51.52 PM.png"/>
          <p:cNvPicPr preferRelativeResize="0"/>
          <p:nvPr/>
        </p:nvPicPr>
        <p:blipFill>
          <a:blip r:embed="rId3">
            <a:alphaModFix/>
          </a:blip>
          <a:stretch>
            <a:fillRect/>
          </a:stretch>
        </p:blipFill>
        <p:spPr>
          <a:xfrm>
            <a:off x="0" y="1830927"/>
            <a:ext cx="9144000" cy="3196144"/>
          </a:xfrm>
          <a:prstGeom prst="rect">
            <a:avLst/>
          </a:prstGeom>
          <a:noFill/>
          <a:ln>
            <a:noFill/>
          </a:ln>
        </p:spPr>
      </p:pic>
      <p:sp>
        <p:nvSpPr>
          <p:cNvPr id="82" name="Shape 82"/>
          <p:cNvSpPr txBox="1"/>
          <p:nvPr/>
        </p:nvSpPr>
        <p:spPr>
          <a:xfrm>
            <a:off x="298750" y="3571875"/>
            <a:ext cx="4714799" cy="441600"/>
          </a:xfrm>
          <a:prstGeom prst="rect">
            <a:avLst/>
          </a:prstGeom>
          <a:noFill/>
          <a:ln w="114300" cap="flat" cmpd="sng">
            <a:solidFill>
              <a:srgbClr val="FF0000"/>
            </a:solidFill>
            <a:prstDash val="solid"/>
            <a:round/>
            <a:headEnd type="none" w="med" len="med"/>
            <a:tailEnd type="none" w="med" len="med"/>
          </a:ln>
        </p:spPr>
        <p:txBody>
          <a:bodyPr lIns="91425" tIns="91425" rIns="91425" bIns="91425" anchor="t" anchorCtr="0">
            <a:noAutofit/>
          </a:bodyPr>
          <a:lstStyle/>
          <a:p>
            <a:pPr lvl="0">
              <a:spcBef>
                <a:spcPts val="0"/>
              </a:spcBef>
              <a:buNone/>
            </a:pPr>
            <a:endParaRPr/>
          </a:p>
        </p:txBody>
      </p:sp>
      <p:sp>
        <p:nvSpPr>
          <p:cNvPr id="83" name="Shape 83"/>
          <p:cNvSpPr txBox="1"/>
          <p:nvPr/>
        </p:nvSpPr>
        <p:spPr>
          <a:xfrm>
            <a:off x="298750" y="285750"/>
            <a:ext cx="8481599" cy="1298999"/>
          </a:xfrm>
          <a:prstGeom prst="rect">
            <a:avLst/>
          </a:prstGeom>
          <a:noFill/>
          <a:ln>
            <a:noFill/>
          </a:ln>
        </p:spPr>
        <p:txBody>
          <a:bodyPr lIns="91425" tIns="91425" rIns="91425" bIns="91425" anchor="t" anchorCtr="0">
            <a:noAutofit/>
          </a:bodyPr>
          <a:lstStyle/>
          <a:p>
            <a:pPr lvl="0" algn="ctr">
              <a:spcBef>
                <a:spcPts val="0"/>
              </a:spcBef>
              <a:buNone/>
            </a:pPr>
            <a:r>
              <a:rPr lang="en" sz="7200"/>
              <a:t>EXAMPLE</a:t>
            </a:r>
          </a:p>
        </p:txBody>
      </p:sp>
      <p:cxnSp>
        <p:nvCxnSpPr>
          <p:cNvPr id="84" name="Shape 84"/>
          <p:cNvCxnSpPr/>
          <p:nvPr/>
        </p:nvCxnSpPr>
        <p:spPr>
          <a:xfrm rot="10800000" flipH="1">
            <a:off x="220800" y="1592499"/>
            <a:ext cx="8806200" cy="12900"/>
          </a:xfrm>
          <a:prstGeom prst="straightConnector1">
            <a:avLst/>
          </a:prstGeom>
          <a:noFill/>
          <a:ln w="76200" cap="flat" cmpd="sng">
            <a:solidFill>
              <a:schemeClr val="dk2"/>
            </a:solidFill>
            <a:prstDash val="solid"/>
            <a:round/>
            <a:headEnd type="none" w="lg" len="lg"/>
            <a:tailEnd type="non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10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10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descr="Screen Shot 2015-02-22 at 8.42.27 PM.png"/>
          <p:cNvPicPr preferRelativeResize="0"/>
          <p:nvPr/>
        </p:nvPicPr>
        <p:blipFill>
          <a:blip r:embed="rId3">
            <a:alphaModFix/>
          </a:blip>
          <a:stretch>
            <a:fillRect/>
          </a:stretch>
        </p:blipFill>
        <p:spPr>
          <a:xfrm>
            <a:off x="0" y="1939458"/>
            <a:ext cx="9144001" cy="2979083"/>
          </a:xfrm>
          <a:prstGeom prst="rect">
            <a:avLst/>
          </a:prstGeom>
          <a:noFill/>
          <a:ln>
            <a:noFill/>
          </a:ln>
        </p:spPr>
      </p:pic>
      <p:sp>
        <p:nvSpPr>
          <p:cNvPr id="90" name="Shape 90"/>
          <p:cNvSpPr txBox="1"/>
          <p:nvPr/>
        </p:nvSpPr>
        <p:spPr>
          <a:xfrm>
            <a:off x="6909975" y="6169600"/>
            <a:ext cx="2065199" cy="428700"/>
          </a:xfrm>
          <a:prstGeom prst="rect">
            <a:avLst/>
          </a:prstGeom>
          <a:noFill/>
          <a:ln>
            <a:noFill/>
          </a:ln>
        </p:spPr>
        <p:txBody>
          <a:bodyPr lIns="91425" tIns="91425" rIns="91425" bIns="91425" anchor="t" anchorCtr="0">
            <a:noAutofit/>
          </a:bodyPr>
          <a:lstStyle/>
          <a:p>
            <a:pPr lvl="0">
              <a:spcBef>
                <a:spcPts val="0"/>
              </a:spcBef>
              <a:buNone/>
            </a:pPr>
            <a:r>
              <a:rPr lang="en"/>
              <a:t>pg 55, Nix The </a:t>
            </a:r>
            <a:r>
              <a:rPr lang="en" strike="sngStrike"/>
              <a:t>Tricks</a:t>
            </a:r>
          </a:p>
        </p:txBody>
      </p:sp>
      <p:sp>
        <p:nvSpPr>
          <p:cNvPr id="91" name="Shape 91"/>
          <p:cNvSpPr/>
          <p:nvPr/>
        </p:nvSpPr>
        <p:spPr>
          <a:xfrm>
            <a:off x="1313575" y="2744075"/>
            <a:ext cx="1935299" cy="311700"/>
          </a:xfrm>
          <a:prstGeom prst="leftArrow">
            <a:avLst>
              <a:gd name="adj1" fmla="val 50000"/>
              <a:gd name="adj2" fmla="val 50000"/>
            </a:avLst>
          </a:prstGeom>
          <a:solidFill>
            <a:srgbClr val="FF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txBox="1"/>
          <p:nvPr/>
        </p:nvSpPr>
        <p:spPr>
          <a:xfrm>
            <a:off x="3442000" y="2558750"/>
            <a:ext cx="2065199" cy="649499"/>
          </a:xfrm>
          <a:prstGeom prst="rect">
            <a:avLst/>
          </a:prstGeom>
          <a:noFill/>
          <a:ln>
            <a:noFill/>
          </a:ln>
        </p:spPr>
        <p:txBody>
          <a:bodyPr lIns="91425" tIns="91425" rIns="91425" bIns="91425" anchor="t" anchorCtr="0">
            <a:noAutofit/>
          </a:bodyPr>
          <a:lstStyle/>
          <a:p>
            <a:pPr lvl="0">
              <a:spcBef>
                <a:spcPts val="0"/>
              </a:spcBef>
              <a:buNone/>
            </a:pPr>
            <a:r>
              <a:rPr lang="en" sz="3000">
                <a:solidFill>
                  <a:srgbClr val="FF0000"/>
                </a:solidFill>
              </a:rPr>
              <a:t>WHY?</a:t>
            </a:r>
          </a:p>
        </p:txBody>
      </p:sp>
      <p:sp>
        <p:nvSpPr>
          <p:cNvPr id="93" name="Shape 93"/>
          <p:cNvSpPr txBox="1"/>
          <p:nvPr/>
        </p:nvSpPr>
        <p:spPr>
          <a:xfrm>
            <a:off x="3713050" y="191375"/>
            <a:ext cx="1523100" cy="649499"/>
          </a:xfrm>
          <a:prstGeom prst="rect">
            <a:avLst/>
          </a:prstGeom>
          <a:noFill/>
          <a:ln>
            <a:noFill/>
          </a:ln>
        </p:spPr>
        <p:txBody>
          <a:bodyPr lIns="91425" tIns="91425" rIns="91425" bIns="91425" anchor="ctr" anchorCtr="0">
            <a:noAutofit/>
          </a:bodyPr>
          <a:lstStyle/>
          <a:p>
            <a:pPr lvl="0" rtl="0">
              <a:spcBef>
                <a:spcPts val="0"/>
              </a:spcBef>
              <a:buNone/>
            </a:pPr>
            <a:r>
              <a:rPr lang="en" sz="3000">
                <a:solidFill>
                  <a:srgbClr val="FF0000"/>
                </a:solidFill>
              </a:rPr>
              <a:t>WHAT</a:t>
            </a:r>
          </a:p>
        </p:txBody>
      </p:sp>
      <p:sp>
        <p:nvSpPr>
          <p:cNvPr id="94" name="Shape 94"/>
          <p:cNvSpPr/>
          <p:nvPr/>
        </p:nvSpPr>
        <p:spPr>
          <a:xfrm rot="-5400000">
            <a:off x="3748616" y="1147791"/>
            <a:ext cx="1150500" cy="311700"/>
          </a:xfrm>
          <a:prstGeom prst="leftArrow">
            <a:avLst>
              <a:gd name="adj1" fmla="val 50000"/>
              <a:gd name="adj2" fmla="val 50000"/>
            </a:avLst>
          </a:prstGeom>
          <a:solidFill>
            <a:srgbClr val="FF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000"/>
                                        <p:tgtEl>
                                          <p:spTgt spid="93"/>
                                        </p:tgtEl>
                                      </p:cBhvr>
                                    </p:animEffect>
                                  </p:childTnLst>
                                </p:cTn>
                              </p:par>
                              <p:par>
                                <p:cTn id="13" presetID="10"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10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1000"/>
                                        <p:tgtEl>
                                          <p:spTgt spid="92"/>
                                        </p:tgtEl>
                                      </p:cBhvr>
                                    </p:animEffect>
                                  </p:childTnLst>
                                </p:cTn>
                              </p:par>
                              <p:par>
                                <p:cTn id="21" presetID="10"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Shape 99" descr="Screen Shot 2015-02-22 at 8.45.34 PM.png"/>
          <p:cNvPicPr preferRelativeResize="0"/>
          <p:nvPr/>
        </p:nvPicPr>
        <p:blipFill>
          <a:blip r:embed="rId3">
            <a:alphaModFix/>
          </a:blip>
          <a:stretch>
            <a:fillRect/>
          </a:stretch>
        </p:blipFill>
        <p:spPr>
          <a:xfrm>
            <a:off x="0" y="1294777"/>
            <a:ext cx="9144002" cy="4268446"/>
          </a:xfrm>
          <a:prstGeom prst="rect">
            <a:avLst/>
          </a:prstGeom>
          <a:noFill/>
          <a:ln>
            <a:noFill/>
          </a:ln>
        </p:spPr>
      </p:pic>
      <p:sp>
        <p:nvSpPr>
          <p:cNvPr id="100" name="Shape 100"/>
          <p:cNvSpPr txBox="1"/>
          <p:nvPr/>
        </p:nvSpPr>
        <p:spPr>
          <a:xfrm>
            <a:off x="2206775" y="64075"/>
            <a:ext cx="4234199" cy="10131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0000"/>
                </a:solidFill>
              </a:rPr>
              <a:t>Discussion</a:t>
            </a:r>
          </a:p>
        </p:txBody>
      </p:sp>
      <p:sp>
        <p:nvSpPr>
          <p:cNvPr id="101" name="Shape 101"/>
          <p:cNvSpPr/>
          <p:nvPr/>
        </p:nvSpPr>
        <p:spPr>
          <a:xfrm rot="-5400000">
            <a:off x="3748616" y="1300191"/>
            <a:ext cx="1150500" cy="311700"/>
          </a:xfrm>
          <a:prstGeom prst="leftArrow">
            <a:avLst>
              <a:gd name="adj1" fmla="val 50000"/>
              <a:gd name="adj2" fmla="val 50000"/>
            </a:avLst>
          </a:prstGeom>
          <a:solidFill>
            <a:srgbClr val="FF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1742</Words>
  <Application>Microsoft Office PowerPoint</Application>
  <PresentationFormat>On-screen Show (4:3)</PresentationFormat>
  <Paragraphs>170</Paragraphs>
  <Slides>53</Slides>
  <Notes>53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53</vt:i4>
      </vt:variant>
    </vt:vector>
  </HeadingPairs>
  <TitlesOfParts>
    <vt:vector size="55" baseType="lpstr">
      <vt:lpstr>Arial</vt:lpstr>
      <vt:lpstr>simple-light</vt:lpstr>
      <vt:lpstr>Nix the Trig Tricks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Trigonometry to the rescue!</vt:lpstr>
      <vt:lpstr>PowerPoint Presentation</vt:lpstr>
      <vt:lpstr>I have a confession to make.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Nix the Trig Tricks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Nix the Trig Tricks</dc:title>
  <cp:lastModifiedBy>Brittni Lorton</cp:lastModifiedBy>
  <cp:revision>1</cp:revision>
  <dcterms:modified xsi:type="dcterms:W3CDTF">2016-09-12T01:58:22Z</dcterms:modified>
</cp:coreProperties>
</file>