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1" r:id="rId4"/>
    <p:sldId id="259" r:id="rId5"/>
    <p:sldId id="260" r:id="rId6"/>
    <p:sldId id="261" r:id="rId7"/>
    <p:sldId id="262" r:id="rId8"/>
    <p:sldId id="272" r:id="rId9"/>
    <p:sldId id="269" r:id="rId10"/>
    <p:sldId id="263" r:id="rId11"/>
    <p:sldId id="265" r:id="rId12"/>
    <p:sldId id="266" r:id="rId13"/>
    <p:sldId id="268" r:id="rId14"/>
    <p:sldId id="267"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169C5-CE38-C152-4DEA-0A502C484439}" v="74" dt="2019-02-22T20:03:06.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2" d="100"/>
          <a:sy n="62" d="100"/>
        </p:scale>
        <p:origin x="64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Brenda.Forland@rrc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ebwork.maa.org/wiki" TargetMode="External"/><Relationship Id="rId2" Type="http://schemas.openxmlformats.org/officeDocument/2006/relationships/hyperlink" Target="http://www.webwork.maa.org" TargetMode="External"/><Relationship Id="rId1" Type="http://schemas.openxmlformats.org/officeDocument/2006/relationships/slideLayout" Target="../slideLayouts/slideLayout2.xml"/><Relationship Id="rId5" Type="http://schemas.openxmlformats.org/officeDocument/2006/relationships/hyperlink" Target="mailto:Brittni.Lorton@ccd.edu" TargetMode="External"/><Relationship Id="rId4" Type="http://schemas.openxmlformats.org/officeDocument/2006/relationships/hyperlink" Target="http://www.webwork.maa.arg/wiki/author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Brittni.Lorton@ccd.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87405"/>
            <a:ext cx="9448800" cy="2850865"/>
          </a:xfrm>
        </p:spPr>
        <p:txBody>
          <a:bodyPr>
            <a:normAutofit fontScale="90000"/>
          </a:bodyPr>
          <a:lstStyle/>
          <a:p>
            <a:r>
              <a:rPr lang="en-US" dirty="0">
                <a:latin typeface="Century Gothic"/>
              </a:rPr>
              <a:t>I</a:t>
            </a:r>
            <a:r>
              <a:rPr lang="en-US" dirty="0">
                <a:latin typeface="Century Gothic"/>
                <a:cs typeface="Aldhabi"/>
              </a:rPr>
              <a:t>nnovation in the Classroom with OER and WEBWorK Problems</a:t>
            </a:r>
          </a:p>
        </p:txBody>
      </p:sp>
      <p:sp>
        <p:nvSpPr>
          <p:cNvPr id="3" name="Subtitle 2"/>
          <p:cNvSpPr>
            <a:spLocks noGrp="1"/>
          </p:cNvSpPr>
          <p:nvPr>
            <p:ph type="subTitle" idx="1"/>
          </p:nvPr>
        </p:nvSpPr>
        <p:spPr>
          <a:xfrm>
            <a:off x="1371600" y="3632201"/>
            <a:ext cx="9448800" cy="2125562"/>
          </a:xfrm>
        </p:spPr>
        <p:txBody>
          <a:bodyPr vert="horz" lIns="91440" tIns="45720" rIns="91440" bIns="45720" rtlCol="0" anchor="t">
            <a:normAutofit/>
          </a:bodyPr>
          <a:lstStyle/>
          <a:p>
            <a:r>
              <a:rPr lang="en-US" dirty="0"/>
              <a:t>Creating and improving problems with WeBWorK</a:t>
            </a:r>
          </a:p>
          <a:p>
            <a:endParaRPr lang="en-US" dirty="0"/>
          </a:p>
          <a:p>
            <a:r>
              <a:rPr lang="en-US" dirty="0"/>
              <a:t>Brittni Lorton</a:t>
            </a:r>
          </a:p>
          <a:p>
            <a:r>
              <a:rPr lang="en-US" dirty="0"/>
              <a:t>Community College of Denver</a:t>
            </a:r>
          </a:p>
          <a:p>
            <a:r>
              <a:rPr lang="en-US" dirty="0" err="1"/>
              <a:t>ColoMATYC</a:t>
            </a:r>
            <a:r>
              <a:rPr lang="en-US" dirty="0"/>
              <a:t> Spring 2019</a:t>
            </a:r>
          </a:p>
        </p:txBody>
      </p:sp>
    </p:spTree>
    <p:extLst>
      <p:ext uri="{BB962C8B-B14F-4D97-AF65-F5344CB8AC3E}">
        <p14:creationId xmlns:p14="http://schemas.microsoft.com/office/powerpoint/2010/main" val="340237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DFD4-4D5C-4285-8536-71AC6724D557}"/>
              </a:ext>
            </a:extLst>
          </p:cNvPr>
          <p:cNvSpPr>
            <a:spLocks noGrp="1"/>
          </p:cNvSpPr>
          <p:nvPr>
            <p:ph type="title"/>
          </p:nvPr>
        </p:nvSpPr>
        <p:spPr/>
        <p:txBody>
          <a:bodyPr>
            <a:normAutofit fontScale="90000"/>
          </a:bodyPr>
          <a:lstStyle/>
          <a:p>
            <a:r>
              <a:rPr lang="en-US"/>
              <a:t>Example 3 – acquisition, </a:t>
            </a:r>
            <a:r>
              <a:rPr lang="en-US" dirty="0"/>
              <a:t>meaning making, and transfer</a:t>
            </a:r>
          </a:p>
        </p:txBody>
      </p:sp>
      <p:sp>
        <p:nvSpPr>
          <p:cNvPr id="3" name="Content Placeholder 2">
            <a:extLst>
              <a:ext uri="{FF2B5EF4-FFF2-40B4-BE49-F238E27FC236}">
                <a16:creationId xmlns:a16="http://schemas.microsoft.com/office/drawing/2014/main" id="{BF2E0B92-63CB-4F2D-97C1-D0209BA28AE7}"/>
              </a:ext>
            </a:extLst>
          </p:cNvPr>
          <p:cNvSpPr>
            <a:spLocks noGrp="1"/>
          </p:cNvSpPr>
          <p:nvPr>
            <p:ph idx="1"/>
          </p:nvPr>
        </p:nvSpPr>
        <p:spPr/>
        <p:txBody>
          <a:bodyPr vert="horz" lIns="91440" tIns="45720" rIns="91440" bIns="45720" rtlCol="0" anchor="t">
            <a:normAutofit/>
          </a:bodyPr>
          <a:lstStyle/>
          <a:p>
            <a:r>
              <a:rPr lang="en-US" dirty="0"/>
              <a:t>Acquisition--&gt;A classic algebra problem--&gt; "Graph the line </a:t>
            </a:r>
            <a:r>
              <a:rPr lang="en-US" dirty="0" err="1"/>
              <a:t>ax+by</a:t>
            </a:r>
            <a:r>
              <a:rPr lang="en-US" dirty="0"/>
              <a:t>=c"</a:t>
            </a:r>
          </a:p>
          <a:p>
            <a:endParaRPr lang="en-US" dirty="0"/>
          </a:p>
          <a:p>
            <a:r>
              <a:rPr lang="en-US" dirty="0"/>
              <a:t>Meaning Making--&gt; "Find the equation of a given line"</a:t>
            </a:r>
          </a:p>
          <a:p>
            <a:endParaRPr lang="en-US" dirty="0"/>
          </a:p>
          <a:p>
            <a:r>
              <a:rPr lang="en-US" dirty="0"/>
              <a:t>Transfer--&gt; "Create a new line, then find the equation of that line, and then do at least 4 times"</a:t>
            </a:r>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28978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DFD4-4D5C-4285-8536-71AC6724D557}"/>
              </a:ext>
            </a:extLst>
          </p:cNvPr>
          <p:cNvSpPr>
            <a:spLocks noGrp="1"/>
          </p:cNvSpPr>
          <p:nvPr>
            <p:ph type="title"/>
          </p:nvPr>
        </p:nvSpPr>
        <p:spPr/>
        <p:txBody>
          <a:bodyPr>
            <a:normAutofit fontScale="90000"/>
          </a:bodyPr>
          <a:lstStyle/>
          <a:p>
            <a:r>
              <a:rPr lang="en-US" dirty="0"/>
              <a:t>Example 4 – Customized message if student is missing just an absolute value </a:t>
            </a:r>
          </a:p>
        </p:txBody>
      </p:sp>
      <p:pic>
        <p:nvPicPr>
          <p:cNvPr id="4" name="Picture 4" descr="A screenshot of a cell phone&#10;&#10;Description generated with very high confidence">
            <a:extLst>
              <a:ext uri="{FF2B5EF4-FFF2-40B4-BE49-F238E27FC236}">
                <a16:creationId xmlns:a16="http://schemas.microsoft.com/office/drawing/2014/main" id="{46605C2C-2B5D-4A5A-BB64-3000BF0BF9A6}"/>
              </a:ext>
            </a:extLst>
          </p:cNvPr>
          <p:cNvPicPr>
            <a:picLocks noChangeAspect="1"/>
          </p:cNvPicPr>
          <p:nvPr/>
        </p:nvPicPr>
        <p:blipFill>
          <a:blip r:embed="rId2"/>
          <a:stretch>
            <a:fillRect/>
          </a:stretch>
        </p:blipFill>
        <p:spPr>
          <a:xfrm>
            <a:off x="1503872" y="2058390"/>
            <a:ext cx="8781689" cy="4006429"/>
          </a:xfrm>
          <a:prstGeom prst="rect">
            <a:avLst/>
          </a:prstGeom>
        </p:spPr>
      </p:pic>
    </p:spTree>
    <p:extLst>
      <p:ext uri="{BB962C8B-B14F-4D97-AF65-F5344CB8AC3E}">
        <p14:creationId xmlns:p14="http://schemas.microsoft.com/office/powerpoint/2010/main" val="141717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DFD4-4D5C-4285-8536-71AC6724D557}"/>
              </a:ext>
            </a:extLst>
          </p:cNvPr>
          <p:cNvSpPr>
            <a:spLocks noGrp="1"/>
          </p:cNvSpPr>
          <p:nvPr>
            <p:ph type="title"/>
          </p:nvPr>
        </p:nvSpPr>
        <p:spPr/>
        <p:txBody>
          <a:bodyPr>
            <a:normAutofit/>
          </a:bodyPr>
          <a:lstStyle/>
          <a:p>
            <a:r>
              <a:rPr lang="en-US"/>
              <a:t>Example 6 – Customized </a:t>
            </a:r>
            <a:r>
              <a:rPr lang="en-US" dirty="0"/>
              <a:t>homework sets </a:t>
            </a:r>
          </a:p>
        </p:txBody>
      </p:sp>
      <p:sp>
        <p:nvSpPr>
          <p:cNvPr id="3" name="Content Placeholder 2">
            <a:extLst>
              <a:ext uri="{FF2B5EF4-FFF2-40B4-BE49-F238E27FC236}">
                <a16:creationId xmlns:a16="http://schemas.microsoft.com/office/drawing/2014/main" id="{BF2E0B92-63CB-4F2D-97C1-D0209BA28AE7}"/>
              </a:ext>
            </a:extLst>
          </p:cNvPr>
          <p:cNvSpPr>
            <a:spLocks noGrp="1"/>
          </p:cNvSpPr>
          <p:nvPr>
            <p:ph idx="1"/>
          </p:nvPr>
        </p:nvSpPr>
        <p:spPr/>
        <p:txBody>
          <a:bodyPr vert="horz" lIns="91440" tIns="45720" rIns="91440" bIns="45720" rtlCol="0" anchor="t">
            <a:normAutofit/>
          </a:bodyPr>
          <a:lstStyle/>
          <a:p>
            <a:r>
              <a:rPr lang="en-US" dirty="0"/>
              <a:t>Create customized hints within homework sets.</a:t>
            </a:r>
          </a:p>
          <a:p>
            <a:endParaRPr lang="en-US" dirty="0"/>
          </a:p>
          <a:p>
            <a:r>
              <a:rPr lang="en-US" dirty="0" err="1"/>
              <a:t>Increaase</a:t>
            </a:r>
            <a:r>
              <a:rPr lang="en-US"/>
              <a:t> difficulty of problems while decreasing hints</a:t>
            </a:r>
          </a:p>
          <a:p>
            <a:pPr lvl="1"/>
            <a:r>
              <a:rPr lang="en-US" dirty="0"/>
              <a:t>Detailed hint for the first problem or two, containing an example worked out</a:t>
            </a:r>
          </a:p>
          <a:p>
            <a:pPr lvl="1"/>
            <a:r>
              <a:rPr lang="en-US" dirty="0"/>
              <a:t>Next few problems have just a hint of an appropriate formula only, no example worked out</a:t>
            </a:r>
          </a:p>
          <a:p>
            <a:pPr lvl="1"/>
            <a:r>
              <a:rPr lang="en-US" dirty="0"/>
              <a:t>Last few problems have no hints at all</a:t>
            </a:r>
          </a:p>
          <a:p>
            <a:pPr lvl="1"/>
            <a:endParaRPr lang="en-US" dirty="0"/>
          </a:p>
          <a:p>
            <a:pPr lvl="1"/>
            <a:endParaRPr lang="en-US" dirty="0"/>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13485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A970-EC97-4A40-9440-4FB824E810A5}"/>
              </a:ext>
            </a:extLst>
          </p:cNvPr>
          <p:cNvSpPr>
            <a:spLocks noGrp="1"/>
          </p:cNvSpPr>
          <p:nvPr>
            <p:ph type="title"/>
          </p:nvPr>
        </p:nvSpPr>
        <p:spPr/>
        <p:txBody>
          <a:bodyPr/>
          <a:lstStyle/>
          <a:p>
            <a:r>
              <a:rPr lang="en-US" dirty="0"/>
              <a:t>WeBWorK at CCCS</a:t>
            </a:r>
          </a:p>
        </p:txBody>
      </p:sp>
      <p:sp>
        <p:nvSpPr>
          <p:cNvPr id="3" name="Content Placeholder 2">
            <a:extLst>
              <a:ext uri="{FF2B5EF4-FFF2-40B4-BE49-F238E27FC236}">
                <a16:creationId xmlns:a16="http://schemas.microsoft.com/office/drawing/2014/main" id="{2EA193C5-E285-4429-87DA-D167A2F09DB5}"/>
              </a:ext>
            </a:extLst>
          </p:cNvPr>
          <p:cNvSpPr>
            <a:spLocks noGrp="1"/>
          </p:cNvSpPr>
          <p:nvPr>
            <p:ph idx="1"/>
          </p:nvPr>
        </p:nvSpPr>
        <p:spPr/>
        <p:txBody>
          <a:bodyPr vert="horz" lIns="91440" tIns="45720" rIns="91440" bIns="45720" rtlCol="0" anchor="t">
            <a:normAutofit/>
          </a:bodyPr>
          <a:lstStyle/>
          <a:p>
            <a:r>
              <a:rPr lang="en-US" dirty="0"/>
              <a:t>We have access to WeBWork through CCCS servers</a:t>
            </a:r>
          </a:p>
          <a:p>
            <a:r>
              <a:rPr lang="en-US" dirty="0"/>
              <a:t>We will update to the latest </a:t>
            </a:r>
            <a:r>
              <a:rPr lang="en-US" dirty="0" err="1"/>
              <a:t>WeBWorK</a:t>
            </a:r>
            <a:r>
              <a:rPr lang="en-US" dirty="0"/>
              <a:t> version in May 2019.</a:t>
            </a:r>
          </a:p>
          <a:p>
            <a:r>
              <a:rPr lang="en-US" dirty="0"/>
              <a:t>If you or anyone on your campus is interested in using WeBWorK in your courses let us know. </a:t>
            </a:r>
          </a:p>
          <a:p>
            <a:r>
              <a:rPr lang="en-US" dirty="0"/>
              <a:t>Currently, CCD and RRCC have a full suite of problems for College Algebra, Trigonometry, and Calculus One (soon to be Calc Two and others) associated with the OpenStax textbooks. We are happy to share with anyone who wants!</a:t>
            </a:r>
          </a:p>
          <a:p>
            <a:r>
              <a:rPr lang="en-US" i="1" dirty="0"/>
              <a:t>(If you are interested, </a:t>
            </a:r>
            <a:r>
              <a:rPr lang="en-US" i="1" dirty="0">
                <a:hlinkClick r:id="rId2"/>
              </a:rPr>
              <a:t>Brenda.Forland@rrcc.edu</a:t>
            </a:r>
            <a:r>
              <a:rPr lang="en-US" i="1" dirty="0"/>
              <a:t> is working with our system office IT department to get access to all the colleges who wish to use </a:t>
            </a:r>
            <a:r>
              <a:rPr lang="en-US" i="1" dirty="0" err="1"/>
              <a:t>WeBWorK</a:t>
            </a:r>
            <a:r>
              <a:rPr lang="en-US" i="1" dirty="0"/>
              <a:t>)</a:t>
            </a:r>
          </a:p>
        </p:txBody>
      </p:sp>
    </p:spTree>
    <p:extLst>
      <p:ext uri="{BB962C8B-B14F-4D97-AF65-F5344CB8AC3E}">
        <p14:creationId xmlns:p14="http://schemas.microsoft.com/office/powerpoint/2010/main" val="264630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DFD4-4D5C-4285-8536-71AC6724D557}"/>
              </a:ext>
            </a:extLst>
          </p:cNvPr>
          <p:cNvSpPr>
            <a:spLocks noGrp="1"/>
          </p:cNvSpPr>
          <p:nvPr>
            <p:ph type="title"/>
          </p:nvPr>
        </p:nvSpPr>
        <p:spPr/>
        <p:txBody>
          <a:bodyPr>
            <a:normAutofit/>
          </a:bodyPr>
          <a:lstStyle/>
          <a:p>
            <a:r>
              <a:rPr lang="en-US" dirty="0"/>
              <a:t>Resources </a:t>
            </a:r>
          </a:p>
        </p:txBody>
      </p:sp>
      <p:sp>
        <p:nvSpPr>
          <p:cNvPr id="3" name="Content Placeholder 2">
            <a:extLst>
              <a:ext uri="{FF2B5EF4-FFF2-40B4-BE49-F238E27FC236}">
                <a16:creationId xmlns:a16="http://schemas.microsoft.com/office/drawing/2014/main" id="{BF2E0B92-63CB-4F2D-97C1-D0209BA28AE7}"/>
              </a:ext>
            </a:extLst>
          </p:cNvPr>
          <p:cNvSpPr>
            <a:spLocks noGrp="1"/>
          </p:cNvSpPr>
          <p:nvPr>
            <p:ph idx="1"/>
          </p:nvPr>
        </p:nvSpPr>
        <p:spPr/>
        <p:txBody>
          <a:bodyPr vert="horz" lIns="91440" tIns="45720" rIns="91440" bIns="45720" rtlCol="0" anchor="t">
            <a:normAutofit/>
          </a:bodyPr>
          <a:lstStyle/>
          <a:p>
            <a:r>
              <a:rPr lang="en-US" dirty="0">
                <a:hlinkClick r:id="rId2"/>
              </a:rPr>
              <a:t>www.webwork.maa.org</a:t>
            </a:r>
            <a:r>
              <a:rPr lang="en-US" dirty="0"/>
              <a:t> </a:t>
            </a:r>
            <a:endParaRPr lang="en-US" dirty="0">
              <a:hlinkClick r:id="rId2"/>
            </a:endParaRPr>
          </a:p>
          <a:p>
            <a:r>
              <a:rPr lang="en-US" dirty="0">
                <a:hlinkClick r:id="rId3"/>
              </a:rPr>
              <a:t>www.webwork.maa.org/wiki</a:t>
            </a:r>
          </a:p>
          <a:p>
            <a:r>
              <a:rPr lang="en-US" dirty="0">
                <a:hlinkClick r:id="rId4"/>
              </a:rPr>
              <a:t>www.webwork.maa.arg/wiki/authors</a:t>
            </a:r>
          </a:p>
          <a:p>
            <a:endParaRPr lang="en-US" dirty="0"/>
          </a:p>
          <a:p>
            <a:endParaRPr lang="en-US" dirty="0"/>
          </a:p>
          <a:p>
            <a:r>
              <a:rPr lang="en-US" dirty="0"/>
              <a:t>If you want to see the code or have access to these problems in your own </a:t>
            </a:r>
            <a:r>
              <a:rPr lang="en-US" dirty="0" err="1"/>
              <a:t>WeBWorK</a:t>
            </a:r>
            <a:r>
              <a:rPr lang="en-US" dirty="0"/>
              <a:t> courses please let me know. </a:t>
            </a:r>
            <a:r>
              <a:rPr lang="en-US" dirty="0">
                <a:hlinkClick r:id="rId5"/>
              </a:rPr>
              <a:t>Brittni.Lorton@ccd.edu</a:t>
            </a:r>
          </a:p>
          <a:p>
            <a:endParaRPr lang="en-US" dirty="0"/>
          </a:p>
        </p:txBody>
      </p:sp>
    </p:spTree>
    <p:extLst>
      <p:ext uri="{BB962C8B-B14F-4D97-AF65-F5344CB8AC3E}">
        <p14:creationId xmlns:p14="http://schemas.microsoft.com/office/powerpoint/2010/main" val="305000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8470-A2D0-4BE9-9028-E3AEA1A801C7}"/>
              </a:ext>
            </a:extLst>
          </p:cNvPr>
          <p:cNvSpPr>
            <a:spLocks noGrp="1"/>
          </p:cNvSpPr>
          <p:nvPr>
            <p:ph type="title"/>
          </p:nvPr>
        </p:nvSpPr>
        <p:spPr>
          <a:xfrm>
            <a:off x="2895600" y="764373"/>
            <a:ext cx="3556322" cy="1293028"/>
          </a:xfrm>
        </p:spPr>
        <p:txBody>
          <a:bodyPr/>
          <a:lstStyle/>
          <a:p>
            <a:r>
              <a:rPr lang="en-US" dirty="0"/>
              <a:t>Q&amp;A </a:t>
            </a:r>
          </a:p>
        </p:txBody>
      </p:sp>
      <p:sp>
        <p:nvSpPr>
          <p:cNvPr id="3" name="Content Placeholder 2">
            <a:extLst>
              <a:ext uri="{FF2B5EF4-FFF2-40B4-BE49-F238E27FC236}">
                <a16:creationId xmlns:a16="http://schemas.microsoft.com/office/drawing/2014/main" id="{C5D27882-6132-4DC1-AD5D-6368EC607219}"/>
              </a:ext>
            </a:extLst>
          </p:cNvPr>
          <p:cNvSpPr>
            <a:spLocks noGrp="1"/>
          </p:cNvSpPr>
          <p:nvPr>
            <p:ph idx="1"/>
          </p:nvPr>
        </p:nvSpPr>
        <p:spPr>
          <a:xfrm>
            <a:off x="4100331" y="2194560"/>
            <a:ext cx="7405869" cy="4024125"/>
          </a:xfrm>
        </p:spPr>
        <p:txBody>
          <a:bodyPr vert="horz" lIns="91440" tIns="45720" rIns="91440" bIns="45720" rtlCol="0" anchor="t">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
              </a:rPr>
              <a:t>Brittni.Lorton@ccd.edu</a:t>
            </a:r>
            <a:endParaRPr lang="en-US"/>
          </a:p>
          <a:p>
            <a:endParaRPr lang="en-US" dirty="0"/>
          </a:p>
        </p:txBody>
      </p:sp>
    </p:spTree>
    <p:extLst>
      <p:ext uri="{BB962C8B-B14F-4D97-AF65-F5344CB8AC3E}">
        <p14:creationId xmlns:p14="http://schemas.microsoft.com/office/powerpoint/2010/main" val="88409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82DC-5B9E-4284-8A74-D1AA9DC9145D}"/>
              </a:ext>
            </a:extLst>
          </p:cNvPr>
          <p:cNvSpPr>
            <a:spLocks noGrp="1"/>
          </p:cNvSpPr>
          <p:nvPr>
            <p:ph type="title"/>
          </p:nvPr>
        </p:nvSpPr>
        <p:spPr/>
        <p:txBody>
          <a:bodyPr/>
          <a:lstStyle/>
          <a:p>
            <a:r>
              <a:rPr lang="en-US" dirty="0"/>
              <a:t>OER and </a:t>
            </a:r>
            <a:r>
              <a:rPr lang="en-US" dirty="0" err="1"/>
              <a:t>WeBWorK</a:t>
            </a:r>
            <a:r>
              <a:rPr lang="en-US" dirty="0"/>
              <a:t> overview</a:t>
            </a:r>
          </a:p>
        </p:txBody>
      </p:sp>
      <p:sp>
        <p:nvSpPr>
          <p:cNvPr id="3" name="Content Placeholder 2">
            <a:extLst>
              <a:ext uri="{FF2B5EF4-FFF2-40B4-BE49-F238E27FC236}">
                <a16:creationId xmlns:a16="http://schemas.microsoft.com/office/drawing/2014/main" id="{A21697BD-0975-423D-A763-2896FE97CCAF}"/>
              </a:ext>
            </a:extLst>
          </p:cNvPr>
          <p:cNvSpPr>
            <a:spLocks noGrp="1"/>
          </p:cNvSpPr>
          <p:nvPr>
            <p:ph idx="1"/>
          </p:nvPr>
        </p:nvSpPr>
        <p:spPr/>
        <p:txBody>
          <a:bodyPr vert="horz" lIns="91440" tIns="45720" rIns="91440" bIns="45720" rtlCol="0" anchor="t">
            <a:normAutofit/>
          </a:bodyPr>
          <a:lstStyle/>
          <a:p>
            <a:r>
              <a:rPr lang="en-US" dirty="0"/>
              <a:t>Open Educational Resources (OER) are not only an excellent way to remove barriers for our students but they also provide an opportunity for faculty to bring their innovation and creativity to the curriculum.</a:t>
            </a:r>
          </a:p>
          <a:p>
            <a:r>
              <a:rPr lang="en-US" dirty="0" err="1"/>
              <a:t>WeBWorK</a:t>
            </a:r>
            <a:r>
              <a:rPr lang="en-US" dirty="0"/>
              <a:t> is an open-source online homework platform for math and science curriculum.</a:t>
            </a:r>
          </a:p>
          <a:p>
            <a:r>
              <a:rPr lang="en-US" dirty="0"/>
              <a:t>Currently, RRCC, CCD and </a:t>
            </a:r>
            <a:r>
              <a:rPr lang="en-US" dirty="0" err="1"/>
              <a:t>CCCOnline</a:t>
            </a:r>
            <a:r>
              <a:rPr lang="en-US" dirty="0"/>
              <a:t> are using </a:t>
            </a:r>
            <a:r>
              <a:rPr lang="en-US" dirty="0" err="1"/>
              <a:t>WeBWorK</a:t>
            </a:r>
            <a:r>
              <a:rPr lang="en-US" dirty="0"/>
              <a:t> in some of their courses.</a:t>
            </a:r>
          </a:p>
          <a:p>
            <a:endParaRPr lang="en-US" dirty="0"/>
          </a:p>
          <a:p>
            <a:endParaRPr lang="en-US" dirty="0"/>
          </a:p>
        </p:txBody>
      </p:sp>
    </p:spTree>
    <p:extLst>
      <p:ext uri="{BB962C8B-B14F-4D97-AF65-F5344CB8AC3E}">
        <p14:creationId xmlns:p14="http://schemas.microsoft.com/office/powerpoint/2010/main" val="76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82DC-5B9E-4284-8A74-D1AA9DC9145D}"/>
              </a:ext>
            </a:extLst>
          </p:cNvPr>
          <p:cNvSpPr>
            <a:spLocks noGrp="1"/>
          </p:cNvSpPr>
          <p:nvPr>
            <p:ph type="title"/>
          </p:nvPr>
        </p:nvSpPr>
        <p:spPr/>
        <p:txBody>
          <a:bodyPr/>
          <a:lstStyle/>
          <a:p>
            <a:r>
              <a:rPr lang="en-US" dirty="0"/>
              <a:t>OER and </a:t>
            </a:r>
            <a:r>
              <a:rPr lang="en-US" dirty="0" err="1"/>
              <a:t>WeBWorK</a:t>
            </a:r>
            <a:r>
              <a:rPr lang="en-US" dirty="0"/>
              <a:t> overview</a:t>
            </a:r>
          </a:p>
        </p:txBody>
      </p:sp>
      <p:sp>
        <p:nvSpPr>
          <p:cNvPr id="3" name="Content Placeholder 2">
            <a:extLst>
              <a:ext uri="{FF2B5EF4-FFF2-40B4-BE49-F238E27FC236}">
                <a16:creationId xmlns:a16="http://schemas.microsoft.com/office/drawing/2014/main" id="{A21697BD-0975-423D-A763-2896FE97CCAF}"/>
              </a:ext>
            </a:extLst>
          </p:cNvPr>
          <p:cNvSpPr>
            <a:spLocks noGrp="1"/>
          </p:cNvSpPr>
          <p:nvPr>
            <p:ph idx="1"/>
          </p:nvPr>
        </p:nvSpPr>
        <p:spPr/>
        <p:txBody>
          <a:bodyPr vert="horz" lIns="91440" tIns="45720" rIns="91440" bIns="45720" rtlCol="0" anchor="t">
            <a:normAutofit/>
          </a:bodyPr>
          <a:lstStyle/>
          <a:p>
            <a:pPr marL="0" indent="0">
              <a:buNone/>
            </a:pPr>
            <a:r>
              <a:rPr lang="en-US" dirty="0"/>
              <a:t>Some benefits of using </a:t>
            </a:r>
            <a:r>
              <a:rPr lang="en-US" dirty="0" err="1"/>
              <a:t>WeBWorK</a:t>
            </a:r>
            <a:endParaRPr lang="en-US"/>
          </a:p>
          <a:p>
            <a:r>
              <a:rPr lang="en-US" dirty="0"/>
              <a:t>Free to students!</a:t>
            </a:r>
          </a:p>
          <a:p>
            <a:r>
              <a:rPr lang="en-US" dirty="0"/>
              <a:t>Can choose from thousands of available problems.</a:t>
            </a:r>
          </a:p>
          <a:p>
            <a:r>
              <a:rPr lang="en-US" dirty="0"/>
              <a:t>Can create your own custom content.</a:t>
            </a:r>
          </a:p>
          <a:p>
            <a:r>
              <a:rPr lang="en-US" dirty="0"/>
              <a:t>Installation allows for automatic account creation and single sign on within D2L.</a:t>
            </a:r>
          </a:p>
          <a:p>
            <a:r>
              <a:rPr lang="en-US" dirty="0"/>
              <a:t>Can connect with D2L gradebook for seamless homework grading.</a:t>
            </a:r>
          </a:p>
          <a:p>
            <a:pPr lvl="1"/>
            <a:endParaRPr lang="en-US" dirty="0"/>
          </a:p>
          <a:p>
            <a:endParaRPr lang="en-US" dirty="0"/>
          </a:p>
        </p:txBody>
      </p:sp>
    </p:spTree>
    <p:extLst>
      <p:ext uri="{BB962C8B-B14F-4D97-AF65-F5344CB8AC3E}">
        <p14:creationId xmlns:p14="http://schemas.microsoft.com/office/powerpoint/2010/main" val="21900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82DC-5B9E-4284-8A74-D1AA9DC9145D}"/>
              </a:ext>
            </a:extLst>
          </p:cNvPr>
          <p:cNvSpPr>
            <a:spLocks noGrp="1"/>
          </p:cNvSpPr>
          <p:nvPr>
            <p:ph type="title"/>
          </p:nvPr>
        </p:nvSpPr>
        <p:spPr/>
        <p:txBody>
          <a:bodyPr/>
          <a:lstStyle/>
          <a:p>
            <a:r>
              <a:rPr lang="en-US" dirty="0"/>
              <a:t>WeBWorK at CCD</a:t>
            </a:r>
          </a:p>
        </p:txBody>
      </p:sp>
      <p:sp>
        <p:nvSpPr>
          <p:cNvPr id="3" name="Content Placeholder 2">
            <a:extLst>
              <a:ext uri="{FF2B5EF4-FFF2-40B4-BE49-F238E27FC236}">
                <a16:creationId xmlns:a16="http://schemas.microsoft.com/office/drawing/2014/main" id="{A21697BD-0975-423D-A763-2896FE97CCAF}"/>
              </a:ext>
            </a:extLst>
          </p:cNvPr>
          <p:cNvSpPr>
            <a:spLocks noGrp="1"/>
          </p:cNvSpPr>
          <p:nvPr>
            <p:ph idx="1"/>
          </p:nvPr>
        </p:nvSpPr>
        <p:spPr/>
        <p:txBody>
          <a:bodyPr vert="horz" lIns="91440" tIns="45720" rIns="91440" bIns="45720" rtlCol="0" anchor="t">
            <a:normAutofit/>
          </a:bodyPr>
          <a:lstStyle/>
          <a:p>
            <a:r>
              <a:rPr lang="en-US" dirty="0"/>
              <a:t>At CCD, we have been using WeBWorK in many of our math classes over the last couple years. We are currently using </a:t>
            </a:r>
            <a:r>
              <a:rPr lang="en-US" dirty="0" err="1"/>
              <a:t>WeBWorK</a:t>
            </a:r>
            <a:r>
              <a:rPr lang="en-US" dirty="0"/>
              <a:t> in MAT 121, MAT 122, and 201.</a:t>
            </a:r>
          </a:p>
          <a:p>
            <a:r>
              <a:rPr lang="en-US" dirty="0"/>
              <a:t>MAT 166 and MAT 202 and others to come soon.</a:t>
            </a:r>
          </a:p>
          <a:p>
            <a:r>
              <a:rPr lang="en-US" dirty="0"/>
              <a:t>In the past, CCD and RRCC worked together to create shared curriculum in </a:t>
            </a:r>
            <a:r>
              <a:rPr lang="en-US" dirty="0" err="1"/>
              <a:t>WeBWorK</a:t>
            </a:r>
            <a:r>
              <a:rPr lang="en-US" dirty="0"/>
              <a:t> for MAT 121 under an Innovation Grant. Faculty members from both colleges worked together to create homework problems for 121 using the OpenStax textbook problems.</a:t>
            </a:r>
          </a:p>
          <a:p>
            <a:endParaRPr lang="en-US" dirty="0"/>
          </a:p>
        </p:txBody>
      </p:sp>
    </p:spTree>
    <p:extLst>
      <p:ext uri="{BB962C8B-B14F-4D97-AF65-F5344CB8AC3E}">
        <p14:creationId xmlns:p14="http://schemas.microsoft.com/office/powerpoint/2010/main" val="41601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82DC-5B9E-4284-8A74-D1AA9DC9145D}"/>
              </a:ext>
            </a:extLst>
          </p:cNvPr>
          <p:cNvSpPr>
            <a:spLocks noGrp="1"/>
          </p:cNvSpPr>
          <p:nvPr>
            <p:ph type="title"/>
          </p:nvPr>
        </p:nvSpPr>
        <p:spPr/>
        <p:txBody>
          <a:bodyPr/>
          <a:lstStyle/>
          <a:p>
            <a:r>
              <a:rPr lang="en-US" dirty="0"/>
              <a:t>WeBWorK at CCD</a:t>
            </a:r>
          </a:p>
        </p:txBody>
      </p:sp>
      <p:sp>
        <p:nvSpPr>
          <p:cNvPr id="3" name="Content Placeholder 2">
            <a:extLst>
              <a:ext uri="{FF2B5EF4-FFF2-40B4-BE49-F238E27FC236}">
                <a16:creationId xmlns:a16="http://schemas.microsoft.com/office/drawing/2014/main" id="{A21697BD-0975-423D-A763-2896FE97CCAF}"/>
              </a:ext>
            </a:extLst>
          </p:cNvPr>
          <p:cNvSpPr>
            <a:spLocks noGrp="1"/>
          </p:cNvSpPr>
          <p:nvPr>
            <p:ph idx="1"/>
          </p:nvPr>
        </p:nvSpPr>
        <p:spPr/>
        <p:txBody>
          <a:bodyPr vert="horz" lIns="91440" tIns="45720" rIns="91440" bIns="45720" rtlCol="0" anchor="t">
            <a:normAutofit/>
          </a:bodyPr>
          <a:lstStyle/>
          <a:p>
            <a:r>
              <a:rPr lang="en-US" dirty="0"/>
              <a:t>During summer 2018, 5 faculty members from CCD created </a:t>
            </a:r>
            <a:r>
              <a:rPr lang="en-US" dirty="0" err="1"/>
              <a:t>WeBWork</a:t>
            </a:r>
            <a:r>
              <a:rPr lang="en-US" dirty="0"/>
              <a:t> problems to use in MAT 201 under our STEM </a:t>
            </a:r>
            <a:r>
              <a:rPr lang="en-US" dirty="0" err="1"/>
              <a:t>Sirviendo</a:t>
            </a:r>
            <a:r>
              <a:rPr lang="en-US" dirty="0"/>
              <a:t> Grant. </a:t>
            </a:r>
          </a:p>
          <a:p>
            <a:r>
              <a:rPr lang="en-US" dirty="0"/>
              <a:t>We used problems from the OpenStax textbook to create the homework sets.</a:t>
            </a:r>
          </a:p>
          <a:p>
            <a:r>
              <a:rPr lang="en-US"/>
              <a:t>Now that we have used our problems in MAT 201 during the fall 2018 </a:t>
            </a:r>
            <a:r>
              <a:rPr lang="en-US" dirty="0"/>
              <a:t>semester, we are now working on improving the problems and homework sets.</a:t>
            </a:r>
          </a:p>
          <a:p>
            <a:r>
              <a:rPr lang="en-US" dirty="0"/>
              <a:t>We are currently working on finalizing the same MAT 202 project and will have that completed by the end of this semester.</a:t>
            </a:r>
          </a:p>
          <a:p>
            <a:endParaRPr lang="en-US" dirty="0"/>
          </a:p>
        </p:txBody>
      </p:sp>
    </p:spTree>
    <p:extLst>
      <p:ext uri="{BB962C8B-B14F-4D97-AF65-F5344CB8AC3E}">
        <p14:creationId xmlns:p14="http://schemas.microsoft.com/office/powerpoint/2010/main" val="30318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82DC-5B9E-4284-8A74-D1AA9DC9145D}"/>
              </a:ext>
            </a:extLst>
          </p:cNvPr>
          <p:cNvSpPr>
            <a:spLocks noGrp="1"/>
          </p:cNvSpPr>
          <p:nvPr>
            <p:ph type="title"/>
          </p:nvPr>
        </p:nvSpPr>
        <p:spPr/>
        <p:txBody>
          <a:bodyPr/>
          <a:lstStyle/>
          <a:p>
            <a:r>
              <a:rPr lang="en-US" dirty="0"/>
              <a:t>Benefits of Authoring Problems in WeBWorK</a:t>
            </a:r>
          </a:p>
        </p:txBody>
      </p:sp>
      <p:sp>
        <p:nvSpPr>
          <p:cNvPr id="3" name="Content Placeholder 2">
            <a:extLst>
              <a:ext uri="{FF2B5EF4-FFF2-40B4-BE49-F238E27FC236}">
                <a16:creationId xmlns:a16="http://schemas.microsoft.com/office/drawing/2014/main" id="{A21697BD-0975-423D-A763-2896FE97CCAF}"/>
              </a:ext>
            </a:extLst>
          </p:cNvPr>
          <p:cNvSpPr>
            <a:spLocks noGrp="1"/>
          </p:cNvSpPr>
          <p:nvPr>
            <p:ph idx="1"/>
          </p:nvPr>
        </p:nvSpPr>
        <p:spPr/>
        <p:txBody>
          <a:bodyPr vert="horz" lIns="91440" tIns="45720" rIns="91440" bIns="45720" rtlCol="0" anchor="t">
            <a:normAutofit/>
          </a:bodyPr>
          <a:lstStyle/>
          <a:p>
            <a:r>
              <a:rPr lang="en-US" dirty="0"/>
              <a:t>Learn to code</a:t>
            </a:r>
          </a:p>
          <a:p>
            <a:r>
              <a:rPr lang="en-US" dirty="0"/>
              <a:t>Catered to your course</a:t>
            </a:r>
          </a:p>
          <a:p>
            <a:r>
              <a:rPr lang="en-US" dirty="0"/>
              <a:t>Think 'outside the box' problems</a:t>
            </a:r>
          </a:p>
          <a:p>
            <a:r>
              <a:rPr lang="en-US" dirty="0"/>
              <a:t>Customized homework sets</a:t>
            </a:r>
          </a:p>
          <a:p>
            <a:pPr lvl="1"/>
            <a:r>
              <a:rPr lang="en-US" dirty="0"/>
              <a:t>Increased difficulty</a:t>
            </a:r>
          </a:p>
          <a:p>
            <a:pPr lvl="1"/>
            <a:r>
              <a:rPr lang="en-US" dirty="0"/>
              <a:t>Decreased hints/solutions</a:t>
            </a:r>
          </a:p>
          <a:p>
            <a:pPr lvl="1"/>
            <a:r>
              <a:rPr lang="en-US" dirty="0"/>
              <a:t>Specifically designed to match your lectures and classwork</a:t>
            </a:r>
          </a:p>
          <a:p>
            <a:pPr lvl="1"/>
            <a:endParaRPr lang="en-US" dirty="0"/>
          </a:p>
          <a:p>
            <a:endParaRPr lang="en-US" dirty="0"/>
          </a:p>
        </p:txBody>
      </p:sp>
    </p:spTree>
    <p:extLst>
      <p:ext uri="{BB962C8B-B14F-4D97-AF65-F5344CB8AC3E}">
        <p14:creationId xmlns:p14="http://schemas.microsoft.com/office/powerpoint/2010/main" val="13168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DFD4-4D5C-4285-8536-71AC6724D557}"/>
              </a:ext>
            </a:extLst>
          </p:cNvPr>
          <p:cNvSpPr>
            <a:spLocks noGrp="1"/>
          </p:cNvSpPr>
          <p:nvPr>
            <p:ph type="title"/>
          </p:nvPr>
        </p:nvSpPr>
        <p:spPr/>
        <p:txBody>
          <a:bodyPr>
            <a:normAutofit/>
          </a:bodyPr>
          <a:lstStyle/>
          <a:p>
            <a:r>
              <a:rPr lang="en-US" dirty="0"/>
              <a:t>Example 1 – misleading student messages....</a:t>
            </a:r>
          </a:p>
        </p:txBody>
      </p:sp>
      <p:pic>
        <p:nvPicPr>
          <p:cNvPr id="4" name="Picture 4" descr="A screenshot of a cell phone&#10;&#10;Description generated with very high confidence">
            <a:extLst>
              <a:ext uri="{FF2B5EF4-FFF2-40B4-BE49-F238E27FC236}">
                <a16:creationId xmlns:a16="http://schemas.microsoft.com/office/drawing/2014/main" id="{A85B0F03-1762-45C3-BFEF-17B94BAE5402}"/>
              </a:ext>
            </a:extLst>
          </p:cNvPr>
          <p:cNvPicPr>
            <a:picLocks noGrp="1" noChangeAspect="1"/>
          </p:cNvPicPr>
          <p:nvPr>
            <p:ph idx="1"/>
          </p:nvPr>
        </p:nvPicPr>
        <p:blipFill>
          <a:blip r:embed="rId2"/>
          <a:stretch>
            <a:fillRect/>
          </a:stretch>
        </p:blipFill>
        <p:spPr>
          <a:xfrm rot="-600000">
            <a:off x="236556" y="2189382"/>
            <a:ext cx="7804749" cy="2752006"/>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0B126E48-6698-4378-A668-1246AB5E8BCD}"/>
              </a:ext>
            </a:extLst>
          </p:cNvPr>
          <p:cNvPicPr>
            <a:picLocks noChangeAspect="1"/>
          </p:cNvPicPr>
          <p:nvPr/>
        </p:nvPicPr>
        <p:blipFill>
          <a:blip r:embed="rId3"/>
          <a:stretch>
            <a:fillRect/>
          </a:stretch>
        </p:blipFill>
        <p:spPr>
          <a:xfrm rot="720000">
            <a:off x="4789627" y="3626574"/>
            <a:ext cx="6783235" cy="2737327"/>
          </a:xfrm>
          <a:prstGeom prst="rect">
            <a:avLst/>
          </a:prstGeom>
        </p:spPr>
      </p:pic>
    </p:spTree>
    <p:extLst>
      <p:ext uri="{BB962C8B-B14F-4D97-AF65-F5344CB8AC3E}">
        <p14:creationId xmlns:p14="http://schemas.microsoft.com/office/powerpoint/2010/main" val="30538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DFD4-4D5C-4285-8536-71AC6724D557}"/>
              </a:ext>
            </a:extLst>
          </p:cNvPr>
          <p:cNvSpPr>
            <a:spLocks noGrp="1"/>
          </p:cNvSpPr>
          <p:nvPr>
            <p:ph type="title"/>
          </p:nvPr>
        </p:nvSpPr>
        <p:spPr/>
        <p:txBody>
          <a:bodyPr>
            <a:normAutofit fontScale="90000"/>
          </a:bodyPr>
          <a:lstStyle/>
          <a:p>
            <a:r>
              <a:rPr lang="en-US" dirty="0"/>
              <a:t>Example 1 – misleading student messages...turned into productive messages.</a:t>
            </a:r>
          </a:p>
        </p:txBody>
      </p:sp>
      <p:pic>
        <p:nvPicPr>
          <p:cNvPr id="6" name="Picture 6" descr="A screenshot of a cell phone&#10;&#10;Description generated with very high confidence">
            <a:extLst>
              <a:ext uri="{FF2B5EF4-FFF2-40B4-BE49-F238E27FC236}">
                <a16:creationId xmlns:a16="http://schemas.microsoft.com/office/drawing/2014/main" id="{9302533F-1A73-4B09-8E34-47CE289AFDA9}"/>
              </a:ext>
            </a:extLst>
          </p:cNvPr>
          <p:cNvPicPr>
            <a:picLocks noChangeAspect="1"/>
          </p:cNvPicPr>
          <p:nvPr/>
        </p:nvPicPr>
        <p:blipFill>
          <a:blip r:embed="rId2"/>
          <a:stretch>
            <a:fillRect/>
          </a:stretch>
        </p:blipFill>
        <p:spPr>
          <a:xfrm rot="21120000">
            <a:off x="269835" y="2652834"/>
            <a:ext cx="7286444" cy="2465786"/>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F738DB21-BD4A-4B85-925F-DA94B81FFEB3}"/>
              </a:ext>
            </a:extLst>
          </p:cNvPr>
          <p:cNvPicPr>
            <a:picLocks noChangeAspect="1"/>
          </p:cNvPicPr>
          <p:nvPr/>
        </p:nvPicPr>
        <p:blipFill>
          <a:blip r:embed="rId3"/>
          <a:stretch>
            <a:fillRect/>
          </a:stretch>
        </p:blipFill>
        <p:spPr>
          <a:xfrm rot="360000">
            <a:off x="4387642" y="3885802"/>
            <a:ext cx="7358331" cy="2536568"/>
          </a:xfrm>
          <a:prstGeom prst="rect">
            <a:avLst/>
          </a:prstGeom>
        </p:spPr>
      </p:pic>
    </p:spTree>
    <p:extLst>
      <p:ext uri="{BB962C8B-B14F-4D97-AF65-F5344CB8AC3E}">
        <p14:creationId xmlns:p14="http://schemas.microsoft.com/office/powerpoint/2010/main" val="29559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DFD4-4D5C-4285-8536-71AC6724D557}"/>
              </a:ext>
            </a:extLst>
          </p:cNvPr>
          <p:cNvSpPr>
            <a:spLocks noGrp="1"/>
          </p:cNvSpPr>
          <p:nvPr>
            <p:ph type="title"/>
          </p:nvPr>
        </p:nvSpPr>
        <p:spPr/>
        <p:txBody>
          <a:bodyPr>
            <a:normAutofit fontScale="90000"/>
          </a:bodyPr>
          <a:lstStyle/>
          <a:p>
            <a:r>
              <a:rPr lang="en-US"/>
              <a:t>Example 2 – customized messages </a:t>
            </a:r>
            <a:r>
              <a:rPr lang="en-US" dirty="0"/>
              <a:t>for common student errors</a:t>
            </a:r>
          </a:p>
        </p:txBody>
      </p:sp>
      <p:pic>
        <p:nvPicPr>
          <p:cNvPr id="4" name="Picture 4" descr="A screenshot of a social media post&#10;&#10;Description generated with very high confidence">
            <a:extLst>
              <a:ext uri="{FF2B5EF4-FFF2-40B4-BE49-F238E27FC236}">
                <a16:creationId xmlns:a16="http://schemas.microsoft.com/office/drawing/2014/main" id="{8C6B34E3-AB26-4000-81D0-C28DE88ABD8F}"/>
              </a:ext>
            </a:extLst>
          </p:cNvPr>
          <p:cNvPicPr>
            <a:picLocks noChangeAspect="1"/>
          </p:cNvPicPr>
          <p:nvPr/>
        </p:nvPicPr>
        <p:blipFill>
          <a:blip r:embed="rId2"/>
          <a:stretch>
            <a:fillRect/>
          </a:stretch>
        </p:blipFill>
        <p:spPr>
          <a:xfrm>
            <a:off x="1820173" y="1883262"/>
            <a:ext cx="7559614" cy="5118682"/>
          </a:xfrm>
          <a:prstGeom prst="rect">
            <a:avLst/>
          </a:prstGeom>
        </p:spPr>
      </p:pic>
    </p:spTree>
    <p:extLst>
      <p:ext uri="{BB962C8B-B14F-4D97-AF65-F5344CB8AC3E}">
        <p14:creationId xmlns:p14="http://schemas.microsoft.com/office/powerpoint/2010/main" val="20682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1</TotalTime>
  <Words>466</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Vapor Trail</vt:lpstr>
      <vt:lpstr>Innovation in the Classroom with OER and WEBWorK Problems</vt:lpstr>
      <vt:lpstr>OER and WeBWorK overview</vt:lpstr>
      <vt:lpstr>OER and WeBWorK overview</vt:lpstr>
      <vt:lpstr>WeBWorK at CCD</vt:lpstr>
      <vt:lpstr>WeBWorK at CCD</vt:lpstr>
      <vt:lpstr>Benefits of Authoring Problems in WeBWorK</vt:lpstr>
      <vt:lpstr>Example 1 – misleading student messages....</vt:lpstr>
      <vt:lpstr>Example 1 – misleading student messages...turned into productive messages.</vt:lpstr>
      <vt:lpstr>Example 2 – customized messages for common student errors</vt:lpstr>
      <vt:lpstr>Example 3 – acquisition, meaning making, and transfer</vt:lpstr>
      <vt:lpstr>Example 4 – Customized message if student is missing just an absolute value </vt:lpstr>
      <vt:lpstr>Example 6 – Customized homework sets </vt:lpstr>
      <vt:lpstr>WeBWorK at CCCS</vt:lpstr>
      <vt:lpstr>Resources </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Brittni Lorton</dc:creator>
  <cp:lastModifiedBy>Brittni Lorton</cp:lastModifiedBy>
  <cp:revision>681</cp:revision>
  <dcterms:created xsi:type="dcterms:W3CDTF">2013-07-15T20:26:09Z</dcterms:created>
  <dcterms:modified xsi:type="dcterms:W3CDTF">2019-03-05T16:10:08Z</dcterms:modified>
</cp:coreProperties>
</file>