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8" r:id="rId5"/>
    <p:sldId id="265" r:id="rId6"/>
    <p:sldId id="266" r:id="rId7"/>
    <p:sldId id="261" r:id="rId8"/>
    <p:sldId id="260" r:id="rId9"/>
    <p:sldId id="267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426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3/2/2018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3/2/2018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3/2/2018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3/2/2018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ebwork.rrcc.edu/webwork2" TargetMode="External"/><Relationship Id="rId2" Type="http://schemas.openxmlformats.org/officeDocument/2006/relationships/hyperlink" Target="https://rrcc.desire2learn.com/d2l/login?noRedirect=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1661"/>
            <a:ext cx="7772400" cy="2949241"/>
          </a:xfrm>
        </p:spPr>
        <p:txBody>
          <a:bodyPr/>
          <a:lstStyle/>
          <a:p>
            <a:r>
              <a:rPr lang="en-US" sz="5400" dirty="0" smtClean="0"/>
              <a:t>WeBWork and </a:t>
            </a:r>
            <a:br>
              <a:rPr lang="en-US" sz="5400" dirty="0" smtClean="0"/>
            </a:br>
            <a:r>
              <a:rPr lang="en-US" sz="5400" dirty="0" smtClean="0"/>
              <a:t>Open Educational Resources (OER)	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5820" y="4953000"/>
            <a:ext cx="7600789" cy="12192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smtClean="0"/>
              <a:t>Brenda </a:t>
            </a:r>
            <a:r>
              <a:rPr lang="en-US" dirty="0" err="1" smtClean="0"/>
              <a:t>Forland</a:t>
            </a:r>
            <a:r>
              <a:rPr lang="en-US" dirty="0" smtClean="0"/>
              <a:t>, Red Rocks Community College</a:t>
            </a:r>
          </a:p>
          <a:p>
            <a:pPr algn="l"/>
            <a:r>
              <a:rPr lang="en-US" dirty="0" smtClean="0"/>
              <a:t>James </a:t>
            </a:r>
            <a:r>
              <a:rPr lang="en-US" dirty="0" err="1" smtClean="0"/>
              <a:t>Morski</a:t>
            </a:r>
            <a:r>
              <a:rPr lang="en-US" dirty="0" smtClean="0"/>
              <a:t>, Community College of Denver</a:t>
            </a:r>
          </a:p>
          <a:p>
            <a:pPr algn="l"/>
            <a:r>
              <a:rPr lang="en-US" dirty="0" smtClean="0"/>
              <a:t>Justin Sherrill, </a:t>
            </a:r>
            <a:r>
              <a:rPr lang="en-US" dirty="0" err="1" smtClean="0"/>
              <a:t>CCCOnline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96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97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Grant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fall 2016, began thinking about alternatives to </a:t>
            </a:r>
            <a:r>
              <a:rPr lang="en-US" dirty="0" err="1" smtClean="0"/>
              <a:t>MyMathLab</a:t>
            </a:r>
            <a:r>
              <a:rPr lang="en-US" dirty="0" smtClean="0"/>
              <a:t> that achieve the following: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Free for students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Agility for the instructor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Random question generation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Instantaneous feedback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Ability to embed learning tools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Adaptability to students’ response</a:t>
            </a:r>
          </a:p>
          <a:p>
            <a:pPr marL="285750"/>
            <a:endParaRPr lang="en-US" dirty="0" smtClean="0"/>
          </a:p>
          <a:p>
            <a:pPr marL="285750"/>
            <a:r>
              <a:rPr lang="en-US" dirty="0" smtClean="0"/>
              <a:t>WeBWork is a hosted open-source online homework   platform for math and science.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James reached out to Brenda Forland and proposed the idea of partnering to apply for a CCCS Innovation Grant.</a:t>
            </a:r>
          </a:p>
          <a:p>
            <a:pPr marL="40005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61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Grant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$95,000 proposal was funded in spring 2017 for May 2017-September </a:t>
            </a:r>
            <a:r>
              <a:rPr lang="en-US" dirty="0" smtClean="0"/>
              <a:t>2018.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Grant details:</a:t>
            </a:r>
          </a:p>
          <a:p>
            <a:endParaRPr lang="en-US" dirty="0" smtClean="0"/>
          </a:p>
          <a:p>
            <a:pPr lvl="1" indent="-342900">
              <a:buFont typeface="+mj-lt"/>
              <a:buAutoNum type="arabicPeriod"/>
            </a:pPr>
            <a:r>
              <a:rPr lang="en-US" dirty="0" smtClean="0"/>
              <a:t>  </a:t>
            </a:r>
            <a:r>
              <a:rPr lang="en-US" dirty="0" err="1" smtClean="0"/>
              <a:t>CCCOnline</a:t>
            </a:r>
            <a:r>
              <a:rPr lang="en-US" dirty="0" smtClean="0"/>
              <a:t> </a:t>
            </a:r>
            <a:r>
              <a:rPr lang="en-US" dirty="0"/>
              <a:t>installed and hosted </a:t>
            </a:r>
            <a:r>
              <a:rPr lang="en-US" dirty="0" err="1"/>
              <a:t>WeBWorK</a:t>
            </a:r>
            <a:r>
              <a:rPr lang="en-US" dirty="0"/>
              <a:t> while providing IT </a:t>
            </a:r>
            <a:r>
              <a:rPr lang="en-US" dirty="0" smtClean="0"/>
              <a:t>support.</a:t>
            </a:r>
            <a:endParaRPr lang="en-US" b="1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Math departments at CCD, RRCC, and </a:t>
            </a:r>
            <a:r>
              <a:rPr lang="en-US" dirty="0" err="1" smtClean="0"/>
              <a:t>CCCOnline</a:t>
            </a:r>
            <a:r>
              <a:rPr lang="en-US" dirty="0" smtClean="0"/>
              <a:t> created and implemented questions for MAT 121-College Algebra (Summer, Fall 2017)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Pilot began at CCD (6 sections) and RRC (13 sections) in fall 2017.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Expansion to 13 sections at CCD and </a:t>
            </a:r>
            <a:r>
              <a:rPr lang="en-US" dirty="0" err="1" smtClean="0"/>
              <a:t>CCCOnline</a:t>
            </a:r>
            <a:r>
              <a:rPr lang="en-US" dirty="0" smtClean="0"/>
              <a:t> in spring 2018.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During summer 2018, CCD and RRCC plan to code questions for MAT 122-College Trigonometry.</a:t>
            </a:r>
          </a:p>
          <a:p>
            <a:pPr marL="857250" lvl="1" indent="-45720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497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and Instructor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95728"/>
            <a:ext cx="8229600" cy="3730435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Student Perspective</a:t>
            </a:r>
            <a:endParaRPr lang="en-US" dirty="0"/>
          </a:p>
          <a:p>
            <a:r>
              <a:rPr lang="en-US" dirty="0" smtClean="0">
                <a:hlinkClick r:id="rId3"/>
              </a:rPr>
              <a:t>Instructor Perspective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67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 Perspective:</a:t>
            </a:r>
            <a:br>
              <a:rPr lang="en-US" dirty="0"/>
            </a:br>
            <a:r>
              <a:rPr lang="en-US" dirty="0"/>
              <a:t>Installation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Low supporting software costs - Runs on Open-source Linux server and uses MySQL database</a:t>
            </a:r>
          </a:p>
          <a:p>
            <a:r>
              <a:rPr lang="en-US" dirty="0"/>
              <a:t>Written in PERL</a:t>
            </a:r>
          </a:p>
          <a:p>
            <a:r>
              <a:rPr lang="en-US" dirty="0"/>
              <a:t>Low Compute and Disk requirements - 2MB to 12MB course sizes</a:t>
            </a:r>
          </a:p>
          <a:p>
            <a:r>
              <a:rPr lang="en-US" dirty="0"/>
              <a:t>High Memory Requirements - Rough rule of thumb: 3GB RAM per 5 sections</a:t>
            </a:r>
          </a:p>
          <a:p>
            <a:r>
              <a:rPr lang="en-US" dirty="0"/>
              <a:t>Application installation scripts available</a:t>
            </a:r>
          </a:p>
          <a:p>
            <a:r>
              <a:rPr lang="en-US" dirty="0"/>
              <a:t>Configuration is fairly well documented</a:t>
            </a:r>
          </a:p>
        </p:txBody>
      </p:sp>
    </p:spTree>
    <p:extLst>
      <p:ext uri="{BB962C8B-B14F-4D97-AF65-F5344CB8AC3E}">
        <p14:creationId xmlns:p14="http://schemas.microsoft.com/office/powerpoint/2010/main" val="2845602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 Perspective:</a:t>
            </a:r>
            <a:br>
              <a:rPr lang="en-US" dirty="0"/>
            </a:br>
            <a:r>
              <a:rPr lang="en-US" dirty="0"/>
              <a:t>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Advantages</a:t>
            </a:r>
          </a:p>
          <a:p>
            <a:pPr lvl="1"/>
            <a:r>
              <a:rPr lang="en-US" dirty="0"/>
              <a:t>Updates and versioning via GIT repository</a:t>
            </a:r>
          </a:p>
          <a:p>
            <a:pPr lvl="1"/>
            <a:r>
              <a:rPr lang="en-US" dirty="0"/>
              <a:t>Fairly reliable once properly configured</a:t>
            </a:r>
          </a:p>
          <a:p>
            <a:pPr lvl="1"/>
            <a:r>
              <a:rPr lang="en-US" dirty="0"/>
              <a:t>Supports basic LTI integration with D2L </a:t>
            </a:r>
          </a:p>
          <a:p>
            <a:pPr lvl="1"/>
            <a:r>
              <a:rPr lang="en-US" dirty="0"/>
              <a:t>Supports LTI based user account creation</a:t>
            </a:r>
          </a:p>
          <a:p>
            <a:pPr lvl="1"/>
            <a:r>
              <a:rPr lang="en-US" dirty="0"/>
              <a:t>Low overall system administrative overhead</a:t>
            </a:r>
            <a:br>
              <a:rPr lang="en-US" dirty="0"/>
            </a:br>
            <a:endParaRPr lang="en-US" dirty="0"/>
          </a:p>
          <a:p>
            <a:r>
              <a:rPr lang="en-US" dirty="0"/>
              <a:t>Challenges</a:t>
            </a:r>
          </a:p>
          <a:p>
            <a:pPr lvl="1"/>
            <a:r>
              <a:rPr lang="en-US" dirty="0"/>
              <a:t>Open-source application – limited vendor support</a:t>
            </a:r>
          </a:p>
          <a:p>
            <a:pPr lvl="1"/>
            <a:r>
              <a:rPr lang="en-US" dirty="0"/>
              <a:t>Limited ability to automate administrative tasks</a:t>
            </a:r>
          </a:p>
          <a:p>
            <a:pPr lvl="1"/>
            <a:r>
              <a:rPr lang="en-US" dirty="0"/>
              <a:t>Difficult to manage non-LTI users</a:t>
            </a:r>
          </a:p>
          <a:p>
            <a:pPr lvl="1"/>
            <a:r>
              <a:rPr lang="en-US" dirty="0"/>
              <a:t>Some management tasks require command line access</a:t>
            </a:r>
          </a:p>
        </p:txBody>
      </p:sp>
    </p:spTree>
    <p:extLst>
      <p:ext uri="{BB962C8B-B14F-4D97-AF65-F5344CB8AC3E}">
        <p14:creationId xmlns:p14="http://schemas.microsoft.com/office/powerpoint/2010/main" val="3335182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Successes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r>
              <a:rPr lang="en-US" dirty="0" smtClean="0"/>
              <a:t>566 questions for MAT 121 were coded from scratch.</a:t>
            </a:r>
          </a:p>
          <a:p>
            <a:r>
              <a:rPr lang="en-US" dirty="0" smtClean="0"/>
              <a:t>WeBWork integration with D2L</a:t>
            </a:r>
            <a:endParaRPr lang="en-US" dirty="0"/>
          </a:p>
          <a:p>
            <a:r>
              <a:rPr lang="en-US" dirty="0" smtClean="0"/>
              <a:t>Customization of WeBWork at each campus</a:t>
            </a:r>
          </a:p>
          <a:p>
            <a:r>
              <a:rPr lang="en-US" dirty="0" smtClean="0"/>
              <a:t>Only multi-campus Innovation Grant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192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27739"/>
            <a:ext cx="8229600" cy="4525963"/>
          </a:xfrm>
        </p:spPr>
        <p:txBody>
          <a:bodyPr/>
          <a:lstStyle/>
          <a:p>
            <a:r>
              <a:rPr lang="en-US" dirty="0" smtClean="0"/>
              <a:t>Learning new software</a:t>
            </a:r>
          </a:p>
          <a:p>
            <a:r>
              <a:rPr lang="en-US" dirty="0" smtClean="0"/>
              <a:t>Learning new coding language</a:t>
            </a:r>
            <a:endParaRPr lang="en-US" dirty="0"/>
          </a:p>
          <a:p>
            <a:r>
              <a:rPr lang="en-US" dirty="0" smtClean="0"/>
              <a:t>Server issue</a:t>
            </a:r>
          </a:p>
          <a:p>
            <a:r>
              <a:rPr lang="en-US" dirty="0" smtClean="0"/>
              <a:t>Question bugs</a:t>
            </a:r>
          </a:p>
        </p:txBody>
      </p:sp>
    </p:spTree>
    <p:extLst>
      <p:ext uri="{BB962C8B-B14F-4D97-AF65-F5344CB8AC3E}">
        <p14:creationId xmlns:p14="http://schemas.microsoft.com/office/powerpoint/2010/main" val="411109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2957"/>
            <a:ext cx="8229600" cy="4525963"/>
          </a:xfrm>
        </p:spPr>
        <p:txBody>
          <a:bodyPr/>
          <a:lstStyle/>
          <a:p>
            <a:r>
              <a:rPr lang="en-US" dirty="0" smtClean="0"/>
              <a:t>MAT </a:t>
            </a:r>
            <a:r>
              <a:rPr lang="en-US" smtClean="0"/>
              <a:t>122 </a:t>
            </a:r>
          </a:p>
          <a:p>
            <a:r>
              <a:rPr lang="en-US" smtClean="0"/>
              <a:t>MAT </a:t>
            </a:r>
            <a:r>
              <a:rPr lang="en-US" dirty="0" smtClean="0"/>
              <a:t>201 (CCD) </a:t>
            </a:r>
          </a:p>
          <a:p>
            <a:r>
              <a:rPr lang="en-US" dirty="0" smtClean="0"/>
              <a:t>Physics 211 and 212 (RRCC)</a:t>
            </a:r>
          </a:p>
          <a:p>
            <a:r>
              <a:rPr lang="en-US" dirty="0"/>
              <a:t>Big Ideas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Other MAT courses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Tutor centers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Challenge exams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Modules for prerequisite material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Placement exam prep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Placement exam</a:t>
            </a:r>
          </a:p>
          <a:p>
            <a:r>
              <a:rPr lang="en-US" dirty="0" smtClean="0"/>
              <a:t>Other institution interest?</a:t>
            </a:r>
          </a:p>
        </p:txBody>
      </p:sp>
    </p:spTree>
    <p:extLst>
      <p:ext uri="{BB962C8B-B14F-4D97-AF65-F5344CB8AC3E}">
        <p14:creationId xmlns:p14="http://schemas.microsoft.com/office/powerpoint/2010/main" val="689908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1635</TotalTime>
  <Words>363</Words>
  <Application>Microsoft Office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Courier New</vt:lpstr>
      <vt:lpstr>Palatino Linotype</vt:lpstr>
      <vt:lpstr>Executive</vt:lpstr>
      <vt:lpstr>WeBWork and  Open Educational Resources (OER) </vt:lpstr>
      <vt:lpstr>Grant Overview</vt:lpstr>
      <vt:lpstr>Grant Overview</vt:lpstr>
      <vt:lpstr>Student and Instructor Perspective</vt:lpstr>
      <vt:lpstr>IT Perspective: Installation</vt:lpstr>
      <vt:lpstr>IT Perspective: Administration</vt:lpstr>
      <vt:lpstr>Project Successes</vt:lpstr>
      <vt:lpstr>Project Challenges</vt:lpstr>
      <vt:lpstr>Future Plans</vt:lpstr>
      <vt:lpstr>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title of the presentation?</dc:title>
  <dc:creator>Ad min</dc:creator>
  <cp:lastModifiedBy>Morski, James</cp:lastModifiedBy>
  <cp:revision>10</cp:revision>
  <dcterms:created xsi:type="dcterms:W3CDTF">2018-02-24T22:15:45Z</dcterms:created>
  <dcterms:modified xsi:type="dcterms:W3CDTF">2018-03-02T17:40:58Z</dcterms:modified>
</cp:coreProperties>
</file>